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38"/>
  </p:notesMasterIdLst>
  <p:sldIdLst>
    <p:sldId id="256" r:id="rId2"/>
    <p:sldId id="452" r:id="rId3"/>
    <p:sldId id="700" r:id="rId4"/>
    <p:sldId id="701" r:id="rId5"/>
    <p:sldId id="702" r:id="rId6"/>
    <p:sldId id="703" r:id="rId7"/>
    <p:sldId id="704" r:id="rId8"/>
    <p:sldId id="705" r:id="rId9"/>
    <p:sldId id="707" r:id="rId10"/>
    <p:sldId id="708" r:id="rId11"/>
    <p:sldId id="709" r:id="rId12"/>
    <p:sldId id="710" r:id="rId13"/>
    <p:sldId id="711" r:id="rId14"/>
    <p:sldId id="712" r:id="rId15"/>
    <p:sldId id="713" r:id="rId16"/>
    <p:sldId id="714" r:id="rId17"/>
    <p:sldId id="715" r:id="rId18"/>
    <p:sldId id="733" r:id="rId19"/>
    <p:sldId id="734" r:id="rId20"/>
    <p:sldId id="718" r:id="rId21"/>
    <p:sldId id="735" r:id="rId22"/>
    <p:sldId id="720" r:id="rId23"/>
    <p:sldId id="736" r:id="rId24"/>
    <p:sldId id="737" r:id="rId25"/>
    <p:sldId id="738" r:id="rId26"/>
    <p:sldId id="739" r:id="rId27"/>
    <p:sldId id="740" r:id="rId28"/>
    <p:sldId id="743" r:id="rId29"/>
    <p:sldId id="722" r:id="rId30"/>
    <p:sldId id="728" r:id="rId31"/>
    <p:sldId id="729" r:id="rId32"/>
    <p:sldId id="730" r:id="rId33"/>
    <p:sldId id="731" r:id="rId34"/>
    <p:sldId id="732" r:id="rId35"/>
    <p:sldId id="490" r:id="rId36"/>
    <p:sldId id="491" r:id="rId37"/>
    <p:sldId id="492" r:id="rId38"/>
    <p:sldId id="493" r:id="rId39"/>
    <p:sldId id="494" r:id="rId40"/>
    <p:sldId id="495" r:id="rId41"/>
    <p:sldId id="760" r:id="rId42"/>
    <p:sldId id="744"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508" r:id="rId56"/>
    <p:sldId id="509" r:id="rId57"/>
    <p:sldId id="510" r:id="rId58"/>
    <p:sldId id="511" r:id="rId59"/>
    <p:sldId id="512" r:id="rId60"/>
    <p:sldId id="513" r:id="rId61"/>
    <p:sldId id="514" r:id="rId62"/>
    <p:sldId id="515" r:id="rId63"/>
    <p:sldId id="516" r:id="rId64"/>
    <p:sldId id="517" r:id="rId65"/>
    <p:sldId id="518" r:id="rId66"/>
    <p:sldId id="519" r:id="rId67"/>
    <p:sldId id="520" r:id="rId68"/>
    <p:sldId id="521" r:id="rId69"/>
    <p:sldId id="522" r:id="rId70"/>
    <p:sldId id="523" r:id="rId71"/>
    <p:sldId id="524" r:id="rId72"/>
    <p:sldId id="525" r:id="rId73"/>
    <p:sldId id="526" r:id="rId74"/>
    <p:sldId id="527" r:id="rId75"/>
    <p:sldId id="528" r:id="rId76"/>
    <p:sldId id="529" r:id="rId77"/>
    <p:sldId id="530" r:id="rId78"/>
    <p:sldId id="531" r:id="rId79"/>
    <p:sldId id="532" r:id="rId80"/>
    <p:sldId id="533" r:id="rId81"/>
    <p:sldId id="534" r:id="rId82"/>
    <p:sldId id="535" r:id="rId83"/>
    <p:sldId id="741" r:id="rId84"/>
    <p:sldId id="721" r:id="rId85"/>
    <p:sldId id="536" r:id="rId86"/>
    <p:sldId id="537" r:id="rId87"/>
    <p:sldId id="742" r:id="rId88"/>
    <p:sldId id="538" r:id="rId89"/>
    <p:sldId id="539" r:id="rId90"/>
    <p:sldId id="540" r:id="rId91"/>
    <p:sldId id="541" r:id="rId92"/>
    <p:sldId id="563" r:id="rId93"/>
    <p:sldId id="564" r:id="rId94"/>
    <p:sldId id="565" r:id="rId95"/>
    <p:sldId id="566" r:id="rId96"/>
    <p:sldId id="567" r:id="rId97"/>
    <p:sldId id="751" r:id="rId98"/>
    <p:sldId id="752" r:id="rId99"/>
    <p:sldId id="753" r:id="rId100"/>
    <p:sldId id="754" r:id="rId101"/>
    <p:sldId id="568" r:id="rId102"/>
    <p:sldId id="569" r:id="rId103"/>
    <p:sldId id="570" r:id="rId104"/>
    <p:sldId id="571" r:id="rId105"/>
    <p:sldId id="572" r:id="rId106"/>
    <p:sldId id="573" r:id="rId107"/>
    <p:sldId id="574" r:id="rId108"/>
    <p:sldId id="575" r:id="rId109"/>
    <p:sldId id="755" r:id="rId110"/>
    <p:sldId id="576" r:id="rId111"/>
    <p:sldId id="577" r:id="rId112"/>
    <p:sldId id="756" r:id="rId113"/>
    <p:sldId id="542" r:id="rId114"/>
    <p:sldId id="543" r:id="rId115"/>
    <p:sldId id="544" r:id="rId116"/>
    <p:sldId id="545" r:id="rId117"/>
    <p:sldId id="546" r:id="rId118"/>
    <p:sldId id="547" r:id="rId119"/>
    <p:sldId id="548" r:id="rId120"/>
    <p:sldId id="549" r:id="rId121"/>
    <p:sldId id="745" r:id="rId122"/>
    <p:sldId id="746" r:id="rId123"/>
    <p:sldId id="747" r:id="rId124"/>
    <p:sldId id="749" r:id="rId125"/>
    <p:sldId id="748" r:id="rId126"/>
    <p:sldId id="750" r:id="rId127"/>
    <p:sldId id="550" r:id="rId128"/>
    <p:sldId id="551" r:id="rId129"/>
    <p:sldId id="552" r:id="rId130"/>
    <p:sldId id="553" r:id="rId131"/>
    <p:sldId id="554" r:id="rId132"/>
    <p:sldId id="558" r:id="rId133"/>
    <p:sldId id="559" r:id="rId134"/>
    <p:sldId id="560" r:id="rId135"/>
    <p:sldId id="561" r:id="rId136"/>
    <p:sldId id="562" r:id="rId137"/>
    <p:sldId id="578" r:id="rId138"/>
    <p:sldId id="579" r:id="rId139"/>
    <p:sldId id="580" r:id="rId140"/>
    <p:sldId id="581" r:id="rId141"/>
    <p:sldId id="582" r:id="rId142"/>
    <p:sldId id="583" r:id="rId143"/>
    <p:sldId id="584" r:id="rId144"/>
    <p:sldId id="585" r:id="rId145"/>
    <p:sldId id="586" r:id="rId146"/>
    <p:sldId id="587" r:id="rId147"/>
    <p:sldId id="588" r:id="rId148"/>
    <p:sldId id="589" r:id="rId149"/>
    <p:sldId id="590" r:id="rId150"/>
    <p:sldId id="591" r:id="rId151"/>
    <p:sldId id="592" r:id="rId152"/>
    <p:sldId id="593" r:id="rId153"/>
    <p:sldId id="594" r:id="rId154"/>
    <p:sldId id="595" r:id="rId155"/>
    <p:sldId id="596" r:id="rId156"/>
    <p:sldId id="597" r:id="rId157"/>
    <p:sldId id="598" r:id="rId158"/>
    <p:sldId id="599" r:id="rId159"/>
    <p:sldId id="600" r:id="rId160"/>
    <p:sldId id="601" r:id="rId161"/>
    <p:sldId id="602" r:id="rId162"/>
    <p:sldId id="603" r:id="rId163"/>
    <p:sldId id="604" r:id="rId164"/>
    <p:sldId id="605" r:id="rId165"/>
    <p:sldId id="606" r:id="rId166"/>
    <p:sldId id="607" r:id="rId167"/>
    <p:sldId id="608" r:id="rId168"/>
    <p:sldId id="609" r:id="rId169"/>
    <p:sldId id="610" r:id="rId170"/>
    <p:sldId id="611" r:id="rId171"/>
    <p:sldId id="612" r:id="rId172"/>
    <p:sldId id="613" r:id="rId173"/>
    <p:sldId id="614" r:id="rId174"/>
    <p:sldId id="615" r:id="rId175"/>
    <p:sldId id="616" r:id="rId176"/>
    <p:sldId id="617" r:id="rId177"/>
    <p:sldId id="618" r:id="rId178"/>
    <p:sldId id="619" r:id="rId179"/>
    <p:sldId id="620" r:id="rId180"/>
    <p:sldId id="621" r:id="rId181"/>
    <p:sldId id="622" r:id="rId182"/>
    <p:sldId id="623" r:id="rId183"/>
    <p:sldId id="624" r:id="rId184"/>
    <p:sldId id="625" r:id="rId185"/>
    <p:sldId id="626" r:id="rId186"/>
    <p:sldId id="627" r:id="rId187"/>
    <p:sldId id="757" r:id="rId188"/>
    <p:sldId id="628" r:id="rId189"/>
    <p:sldId id="629" r:id="rId190"/>
    <p:sldId id="630" r:id="rId191"/>
    <p:sldId id="631" r:id="rId192"/>
    <p:sldId id="632" r:id="rId193"/>
    <p:sldId id="633" r:id="rId194"/>
    <p:sldId id="634" r:id="rId195"/>
    <p:sldId id="635" r:id="rId196"/>
    <p:sldId id="636" r:id="rId197"/>
    <p:sldId id="637" r:id="rId198"/>
    <p:sldId id="758" r:id="rId199"/>
    <p:sldId id="638" r:id="rId200"/>
    <p:sldId id="639" r:id="rId201"/>
    <p:sldId id="640" r:id="rId202"/>
    <p:sldId id="641" r:id="rId203"/>
    <p:sldId id="642" r:id="rId204"/>
    <p:sldId id="643" r:id="rId205"/>
    <p:sldId id="644" r:id="rId206"/>
    <p:sldId id="645" r:id="rId207"/>
    <p:sldId id="646" r:id="rId208"/>
    <p:sldId id="647" r:id="rId209"/>
    <p:sldId id="648" r:id="rId210"/>
    <p:sldId id="649" r:id="rId211"/>
    <p:sldId id="650" r:id="rId212"/>
    <p:sldId id="651" r:id="rId213"/>
    <p:sldId id="652" r:id="rId214"/>
    <p:sldId id="653" r:id="rId215"/>
    <p:sldId id="759" r:id="rId216"/>
    <p:sldId id="654" r:id="rId217"/>
    <p:sldId id="655" r:id="rId218"/>
    <p:sldId id="656" r:id="rId219"/>
    <p:sldId id="657" r:id="rId220"/>
    <p:sldId id="658" r:id="rId221"/>
    <p:sldId id="659" r:id="rId222"/>
    <p:sldId id="660" r:id="rId223"/>
    <p:sldId id="661" r:id="rId224"/>
    <p:sldId id="662" r:id="rId225"/>
    <p:sldId id="663" r:id="rId226"/>
    <p:sldId id="664" r:id="rId227"/>
    <p:sldId id="665" r:id="rId228"/>
    <p:sldId id="666" r:id="rId229"/>
    <p:sldId id="667" r:id="rId230"/>
    <p:sldId id="668" r:id="rId231"/>
    <p:sldId id="669" r:id="rId232"/>
    <p:sldId id="670" r:id="rId233"/>
    <p:sldId id="671" r:id="rId234"/>
    <p:sldId id="672" r:id="rId235"/>
    <p:sldId id="673" r:id="rId236"/>
    <p:sldId id="674" r:id="rId2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87814" autoAdjust="0"/>
  </p:normalViewPr>
  <p:slideViewPr>
    <p:cSldViewPr>
      <p:cViewPr varScale="1">
        <p:scale>
          <a:sx n="98" d="100"/>
          <a:sy n="98" d="100"/>
        </p:scale>
        <p:origin x="1808" y="184"/>
      </p:cViewPr>
      <p:guideLst>
        <p:guide orient="horz" pos="2160"/>
        <p:guide pos="2880"/>
      </p:guideLst>
    </p:cSldViewPr>
  </p:slideViewPr>
  <p:outlineViewPr>
    <p:cViewPr>
      <p:scale>
        <a:sx n="33" d="100"/>
        <a:sy n="33" d="100"/>
      </p:scale>
      <p:origin x="0" y="2124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0E677A-9395-406E-A812-B7F3CB977FAF}"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B0EB8364-DF8C-4E59-A526-067978EC769D}">
      <dgm:prSet phldrT="[Text]"/>
      <dgm:spPr/>
      <dgm:t>
        <a:bodyPr/>
        <a:lstStyle/>
        <a:p>
          <a:r>
            <a:rPr lang="en-US" b="1" cap="none" dirty="0"/>
            <a:t>Representation</a:t>
          </a:r>
          <a:endParaRPr lang="en-US" dirty="0"/>
        </a:p>
      </dgm:t>
    </dgm:pt>
    <dgm:pt modelId="{0B9AE264-7F48-4764-9FF8-762E1C64F760}" type="parTrans" cxnId="{57AEB0CD-C7E8-4ED2-916B-DAEDEBFB74C3}">
      <dgm:prSet/>
      <dgm:spPr/>
      <dgm:t>
        <a:bodyPr/>
        <a:lstStyle/>
        <a:p>
          <a:endParaRPr lang="en-US"/>
        </a:p>
      </dgm:t>
    </dgm:pt>
    <dgm:pt modelId="{E4CB846D-13E7-4074-A781-B5D90BD4DD30}" type="sibTrans" cxnId="{57AEB0CD-C7E8-4ED2-916B-DAEDEBFB74C3}">
      <dgm:prSet/>
      <dgm:spPr/>
      <dgm:t>
        <a:bodyPr/>
        <a:lstStyle/>
        <a:p>
          <a:endParaRPr lang="en-US"/>
        </a:p>
      </dgm:t>
    </dgm:pt>
    <dgm:pt modelId="{C187D85D-0F14-4411-B3DC-5043A266AF23}">
      <dgm:prSet phldrT="[Text]"/>
      <dgm:spPr/>
      <dgm:t>
        <a:bodyPr/>
        <a:lstStyle/>
        <a:p>
          <a:r>
            <a:rPr lang="en-US" cap="none" dirty="0"/>
            <a:t>how to represent knowledge</a:t>
          </a:r>
          <a:endParaRPr lang="en-US" dirty="0"/>
        </a:p>
      </dgm:t>
    </dgm:pt>
    <dgm:pt modelId="{ED436A77-E3ED-4E4A-B787-721740C58466}" type="parTrans" cxnId="{0F52BFC3-46FC-4551-9CE1-B9FBF4DC2ED1}">
      <dgm:prSet/>
      <dgm:spPr/>
      <dgm:t>
        <a:bodyPr/>
        <a:lstStyle/>
        <a:p>
          <a:endParaRPr lang="en-US"/>
        </a:p>
      </dgm:t>
    </dgm:pt>
    <dgm:pt modelId="{443042DD-1BD6-4E44-ADBE-81BFE3F8B452}" type="sibTrans" cxnId="{0F52BFC3-46FC-4551-9CE1-B9FBF4DC2ED1}">
      <dgm:prSet/>
      <dgm:spPr/>
      <dgm:t>
        <a:bodyPr/>
        <a:lstStyle/>
        <a:p>
          <a:endParaRPr lang="en-US"/>
        </a:p>
      </dgm:t>
    </dgm:pt>
    <dgm:pt modelId="{155EB13D-7992-4F3B-BB72-3C84678B6E85}">
      <dgm:prSet phldrT="[Text]"/>
      <dgm:spPr/>
      <dgm:t>
        <a:bodyPr/>
        <a:lstStyle/>
        <a:p>
          <a:r>
            <a:rPr lang="en-US" b="1" cap="none" dirty="0"/>
            <a:t>Evaluation</a:t>
          </a:r>
          <a:endParaRPr lang="en-US" dirty="0"/>
        </a:p>
      </dgm:t>
    </dgm:pt>
    <dgm:pt modelId="{F3F21FB4-21F3-489B-B0D2-0B4847582E23}" type="parTrans" cxnId="{01E75539-BB6C-4BC0-8045-7C5BC28818E3}">
      <dgm:prSet/>
      <dgm:spPr/>
      <dgm:t>
        <a:bodyPr/>
        <a:lstStyle/>
        <a:p>
          <a:endParaRPr lang="en-US"/>
        </a:p>
      </dgm:t>
    </dgm:pt>
    <dgm:pt modelId="{77A3EEAE-8D06-4F26-B241-653914DBD4BB}" type="sibTrans" cxnId="{01E75539-BB6C-4BC0-8045-7C5BC28818E3}">
      <dgm:prSet/>
      <dgm:spPr/>
      <dgm:t>
        <a:bodyPr/>
        <a:lstStyle/>
        <a:p>
          <a:endParaRPr lang="en-US"/>
        </a:p>
      </dgm:t>
    </dgm:pt>
    <dgm:pt modelId="{7C1A31E9-BC0B-404D-8C75-55C9F5F30565}">
      <dgm:prSet phldrT="[Text]"/>
      <dgm:spPr/>
      <dgm:t>
        <a:bodyPr/>
        <a:lstStyle/>
        <a:p>
          <a:r>
            <a:rPr lang="en-US" cap="none" dirty="0"/>
            <a:t>accuracy, prediction and recall, squared error, likelihood, posterior probability, cost, margin, entropy </a:t>
          </a:r>
          <a:endParaRPr lang="en-US" dirty="0"/>
        </a:p>
      </dgm:t>
    </dgm:pt>
    <dgm:pt modelId="{A39102B3-606F-4561-8CE3-BDCCDCCBBA1C}" type="parTrans" cxnId="{4F837B48-645A-46DD-899B-85D388075FAA}">
      <dgm:prSet/>
      <dgm:spPr/>
      <dgm:t>
        <a:bodyPr/>
        <a:lstStyle/>
        <a:p>
          <a:endParaRPr lang="en-US"/>
        </a:p>
      </dgm:t>
    </dgm:pt>
    <dgm:pt modelId="{5BE8F8E1-9335-40C6-B805-898564C345A0}" type="sibTrans" cxnId="{4F837B48-645A-46DD-899B-85D388075FAA}">
      <dgm:prSet/>
      <dgm:spPr/>
      <dgm:t>
        <a:bodyPr/>
        <a:lstStyle/>
        <a:p>
          <a:endParaRPr lang="en-US"/>
        </a:p>
      </dgm:t>
    </dgm:pt>
    <dgm:pt modelId="{744D05BC-6148-423A-9FAA-95D23C441328}">
      <dgm:prSet phldrT="[Text]"/>
      <dgm:spPr/>
      <dgm:t>
        <a:bodyPr/>
        <a:lstStyle/>
        <a:p>
          <a:r>
            <a:rPr lang="en-US" b="1" cap="none" dirty="0"/>
            <a:t>Optimization</a:t>
          </a:r>
          <a:endParaRPr lang="en-US" dirty="0"/>
        </a:p>
      </dgm:t>
    </dgm:pt>
    <dgm:pt modelId="{9478ADCD-54E6-4014-81DC-9252C7615FE8}" type="parTrans" cxnId="{4413707E-A94B-4A13-9C8F-4F6E8A0A1950}">
      <dgm:prSet/>
      <dgm:spPr/>
      <dgm:t>
        <a:bodyPr/>
        <a:lstStyle/>
        <a:p>
          <a:endParaRPr lang="en-US"/>
        </a:p>
      </dgm:t>
    </dgm:pt>
    <dgm:pt modelId="{3108F597-6C8B-4C7F-805B-7C01231AC72C}" type="sibTrans" cxnId="{4413707E-A94B-4A13-9C8F-4F6E8A0A1950}">
      <dgm:prSet/>
      <dgm:spPr/>
      <dgm:t>
        <a:bodyPr/>
        <a:lstStyle/>
        <a:p>
          <a:endParaRPr lang="en-US"/>
        </a:p>
      </dgm:t>
    </dgm:pt>
    <dgm:pt modelId="{FEB00D35-4C85-45C3-81E3-41E9D02AD4E5}">
      <dgm:prSet phldrT="[Text]"/>
      <dgm:spPr/>
      <dgm:t>
        <a:bodyPr/>
        <a:lstStyle/>
        <a:p>
          <a:r>
            <a:rPr lang="en-US" cap="none" dirty="0"/>
            <a:t>combinatorial optimization, convex optimization, constrained optimization</a:t>
          </a:r>
          <a:endParaRPr lang="en-US" dirty="0"/>
        </a:p>
      </dgm:t>
    </dgm:pt>
    <dgm:pt modelId="{AF2AA51F-A11D-497E-8F78-4A78682FD851}" type="parTrans" cxnId="{454DED56-D824-4FBC-AB2B-8BAD314026D8}">
      <dgm:prSet/>
      <dgm:spPr/>
      <dgm:t>
        <a:bodyPr/>
        <a:lstStyle/>
        <a:p>
          <a:endParaRPr lang="en-US"/>
        </a:p>
      </dgm:t>
    </dgm:pt>
    <dgm:pt modelId="{6E165726-563D-4302-BC4C-EA58FFD0CF64}" type="sibTrans" cxnId="{454DED56-D824-4FBC-AB2B-8BAD314026D8}">
      <dgm:prSet/>
      <dgm:spPr/>
      <dgm:t>
        <a:bodyPr/>
        <a:lstStyle/>
        <a:p>
          <a:endParaRPr lang="en-US"/>
        </a:p>
      </dgm:t>
    </dgm:pt>
    <dgm:pt modelId="{FA989ACB-C993-4518-9DB3-AB9AC39670A4}" type="pres">
      <dgm:prSet presAssocID="{A10E677A-9395-406E-A812-B7F3CB977FAF}" presName="Name0" presStyleCnt="0">
        <dgm:presLayoutVars>
          <dgm:dir/>
          <dgm:animLvl val="lvl"/>
          <dgm:resizeHandles val="exact"/>
        </dgm:presLayoutVars>
      </dgm:prSet>
      <dgm:spPr/>
    </dgm:pt>
    <dgm:pt modelId="{C45CB3F8-D872-471C-96FC-C9672EF9EBE4}" type="pres">
      <dgm:prSet presAssocID="{B0EB8364-DF8C-4E59-A526-067978EC769D}" presName="linNode" presStyleCnt="0"/>
      <dgm:spPr/>
    </dgm:pt>
    <dgm:pt modelId="{B6137F56-2CF4-4CBE-BAEC-7D5E3E039D50}" type="pres">
      <dgm:prSet presAssocID="{B0EB8364-DF8C-4E59-A526-067978EC769D}" presName="parentText" presStyleLbl="node1" presStyleIdx="0" presStyleCnt="3">
        <dgm:presLayoutVars>
          <dgm:chMax val="1"/>
          <dgm:bulletEnabled val="1"/>
        </dgm:presLayoutVars>
      </dgm:prSet>
      <dgm:spPr/>
    </dgm:pt>
    <dgm:pt modelId="{AC106DF7-843D-481B-900C-08A3A61FC644}" type="pres">
      <dgm:prSet presAssocID="{B0EB8364-DF8C-4E59-A526-067978EC769D}" presName="descendantText" presStyleLbl="alignAccFollowNode1" presStyleIdx="0" presStyleCnt="3">
        <dgm:presLayoutVars>
          <dgm:bulletEnabled val="1"/>
        </dgm:presLayoutVars>
      </dgm:prSet>
      <dgm:spPr/>
    </dgm:pt>
    <dgm:pt modelId="{0D9BFD40-1331-4E13-B96E-32AB9FC2D88D}" type="pres">
      <dgm:prSet presAssocID="{E4CB846D-13E7-4074-A781-B5D90BD4DD30}" presName="sp" presStyleCnt="0"/>
      <dgm:spPr/>
    </dgm:pt>
    <dgm:pt modelId="{CF362BD9-3101-4A99-9784-0C6B17DD3572}" type="pres">
      <dgm:prSet presAssocID="{155EB13D-7992-4F3B-BB72-3C84678B6E85}" presName="linNode" presStyleCnt="0"/>
      <dgm:spPr/>
    </dgm:pt>
    <dgm:pt modelId="{D9E7C3D2-81F9-43E7-9566-EF5D18A668B5}" type="pres">
      <dgm:prSet presAssocID="{155EB13D-7992-4F3B-BB72-3C84678B6E85}" presName="parentText" presStyleLbl="node1" presStyleIdx="1" presStyleCnt="3">
        <dgm:presLayoutVars>
          <dgm:chMax val="1"/>
          <dgm:bulletEnabled val="1"/>
        </dgm:presLayoutVars>
      </dgm:prSet>
      <dgm:spPr/>
    </dgm:pt>
    <dgm:pt modelId="{21BA0C37-79CF-4414-B7C4-CF0DEC4F44BA}" type="pres">
      <dgm:prSet presAssocID="{155EB13D-7992-4F3B-BB72-3C84678B6E85}" presName="descendantText" presStyleLbl="alignAccFollowNode1" presStyleIdx="1" presStyleCnt="3">
        <dgm:presLayoutVars>
          <dgm:bulletEnabled val="1"/>
        </dgm:presLayoutVars>
      </dgm:prSet>
      <dgm:spPr/>
    </dgm:pt>
    <dgm:pt modelId="{B97B3EE9-B596-4CAD-9DB6-3CF5E21D972D}" type="pres">
      <dgm:prSet presAssocID="{77A3EEAE-8D06-4F26-B241-653914DBD4BB}" presName="sp" presStyleCnt="0"/>
      <dgm:spPr/>
    </dgm:pt>
    <dgm:pt modelId="{9DF7C5FF-738B-4272-BFCC-FD540FF0302C}" type="pres">
      <dgm:prSet presAssocID="{744D05BC-6148-423A-9FAA-95D23C441328}" presName="linNode" presStyleCnt="0"/>
      <dgm:spPr/>
    </dgm:pt>
    <dgm:pt modelId="{CB2B5528-334D-4748-9AC7-548A0587CB18}" type="pres">
      <dgm:prSet presAssocID="{744D05BC-6148-423A-9FAA-95D23C441328}" presName="parentText" presStyleLbl="node1" presStyleIdx="2" presStyleCnt="3">
        <dgm:presLayoutVars>
          <dgm:chMax val="1"/>
          <dgm:bulletEnabled val="1"/>
        </dgm:presLayoutVars>
      </dgm:prSet>
      <dgm:spPr/>
    </dgm:pt>
    <dgm:pt modelId="{D5DD1D7A-5B8B-4968-B742-E963517620C6}" type="pres">
      <dgm:prSet presAssocID="{744D05BC-6148-423A-9FAA-95D23C441328}" presName="descendantText" presStyleLbl="alignAccFollowNode1" presStyleIdx="2" presStyleCnt="3">
        <dgm:presLayoutVars>
          <dgm:bulletEnabled val="1"/>
        </dgm:presLayoutVars>
      </dgm:prSet>
      <dgm:spPr/>
    </dgm:pt>
  </dgm:ptLst>
  <dgm:cxnLst>
    <dgm:cxn modelId="{4731561A-02D4-4779-A762-5153AFB18D72}" type="presOf" srcId="{7C1A31E9-BC0B-404D-8C75-55C9F5F30565}" destId="{21BA0C37-79CF-4414-B7C4-CF0DEC4F44BA}" srcOrd="0" destOrd="0" presId="urn:microsoft.com/office/officeart/2005/8/layout/vList5"/>
    <dgm:cxn modelId="{01895F32-0F4F-438D-A90C-FE791393C997}" type="presOf" srcId="{155EB13D-7992-4F3B-BB72-3C84678B6E85}" destId="{D9E7C3D2-81F9-43E7-9566-EF5D18A668B5}" srcOrd="0" destOrd="0" presId="urn:microsoft.com/office/officeart/2005/8/layout/vList5"/>
    <dgm:cxn modelId="{01E75539-BB6C-4BC0-8045-7C5BC28818E3}" srcId="{A10E677A-9395-406E-A812-B7F3CB977FAF}" destId="{155EB13D-7992-4F3B-BB72-3C84678B6E85}" srcOrd="1" destOrd="0" parTransId="{F3F21FB4-21F3-489B-B0D2-0B4847582E23}" sibTransId="{77A3EEAE-8D06-4F26-B241-653914DBD4BB}"/>
    <dgm:cxn modelId="{4F837B48-645A-46DD-899B-85D388075FAA}" srcId="{155EB13D-7992-4F3B-BB72-3C84678B6E85}" destId="{7C1A31E9-BC0B-404D-8C75-55C9F5F30565}" srcOrd="0" destOrd="0" parTransId="{A39102B3-606F-4561-8CE3-BDCCDCCBBA1C}" sibTransId="{5BE8F8E1-9335-40C6-B805-898564C345A0}"/>
    <dgm:cxn modelId="{454DED56-D824-4FBC-AB2B-8BAD314026D8}" srcId="{744D05BC-6148-423A-9FAA-95D23C441328}" destId="{FEB00D35-4C85-45C3-81E3-41E9D02AD4E5}" srcOrd="0" destOrd="0" parTransId="{AF2AA51F-A11D-497E-8F78-4A78682FD851}" sibTransId="{6E165726-563D-4302-BC4C-EA58FFD0CF64}"/>
    <dgm:cxn modelId="{887CF86A-DE20-43AB-A4AA-697992D6FF7A}" type="presOf" srcId="{B0EB8364-DF8C-4E59-A526-067978EC769D}" destId="{B6137F56-2CF4-4CBE-BAEC-7D5E3E039D50}" srcOrd="0" destOrd="0" presId="urn:microsoft.com/office/officeart/2005/8/layout/vList5"/>
    <dgm:cxn modelId="{4413707E-A94B-4A13-9C8F-4F6E8A0A1950}" srcId="{A10E677A-9395-406E-A812-B7F3CB977FAF}" destId="{744D05BC-6148-423A-9FAA-95D23C441328}" srcOrd="2" destOrd="0" parTransId="{9478ADCD-54E6-4014-81DC-9252C7615FE8}" sibTransId="{3108F597-6C8B-4C7F-805B-7C01231AC72C}"/>
    <dgm:cxn modelId="{C745C094-7AC7-4A66-9B24-1BCEFD310221}" type="presOf" srcId="{744D05BC-6148-423A-9FAA-95D23C441328}" destId="{CB2B5528-334D-4748-9AC7-548A0587CB18}" srcOrd="0" destOrd="0" presId="urn:microsoft.com/office/officeart/2005/8/layout/vList5"/>
    <dgm:cxn modelId="{3F7035A8-5FB5-4673-80C4-CF9D7AA6C6BE}" type="presOf" srcId="{FEB00D35-4C85-45C3-81E3-41E9D02AD4E5}" destId="{D5DD1D7A-5B8B-4968-B742-E963517620C6}" srcOrd="0" destOrd="0" presId="urn:microsoft.com/office/officeart/2005/8/layout/vList5"/>
    <dgm:cxn modelId="{3CA1DFA8-16E5-4D45-8FFB-6FCE65FD646D}" type="presOf" srcId="{C187D85D-0F14-4411-B3DC-5043A266AF23}" destId="{AC106DF7-843D-481B-900C-08A3A61FC644}" srcOrd="0" destOrd="0" presId="urn:microsoft.com/office/officeart/2005/8/layout/vList5"/>
    <dgm:cxn modelId="{0F52BFC3-46FC-4551-9CE1-B9FBF4DC2ED1}" srcId="{B0EB8364-DF8C-4E59-A526-067978EC769D}" destId="{C187D85D-0F14-4411-B3DC-5043A266AF23}" srcOrd="0" destOrd="0" parTransId="{ED436A77-E3ED-4E4A-B787-721740C58466}" sibTransId="{443042DD-1BD6-4E44-ADBE-81BFE3F8B452}"/>
    <dgm:cxn modelId="{57AEB0CD-C7E8-4ED2-916B-DAEDEBFB74C3}" srcId="{A10E677A-9395-406E-A812-B7F3CB977FAF}" destId="{B0EB8364-DF8C-4E59-A526-067978EC769D}" srcOrd="0" destOrd="0" parTransId="{0B9AE264-7F48-4764-9FF8-762E1C64F760}" sibTransId="{E4CB846D-13E7-4074-A781-B5D90BD4DD30}"/>
    <dgm:cxn modelId="{EDA7E2D9-9968-426A-A8EF-93375D38CC6B}" type="presOf" srcId="{A10E677A-9395-406E-A812-B7F3CB977FAF}" destId="{FA989ACB-C993-4518-9DB3-AB9AC39670A4}" srcOrd="0" destOrd="0" presId="urn:microsoft.com/office/officeart/2005/8/layout/vList5"/>
    <dgm:cxn modelId="{D6790615-452E-44DB-AA0C-0CDD46149DBA}" type="presParOf" srcId="{FA989ACB-C993-4518-9DB3-AB9AC39670A4}" destId="{C45CB3F8-D872-471C-96FC-C9672EF9EBE4}" srcOrd="0" destOrd="0" presId="urn:microsoft.com/office/officeart/2005/8/layout/vList5"/>
    <dgm:cxn modelId="{E43FD751-A362-4D32-885D-60B10A7913A8}" type="presParOf" srcId="{C45CB3F8-D872-471C-96FC-C9672EF9EBE4}" destId="{B6137F56-2CF4-4CBE-BAEC-7D5E3E039D50}" srcOrd="0" destOrd="0" presId="urn:microsoft.com/office/officeart/2005/8/layout/vList5"/>
    <dgm:cxn modelId="{BA516955-640B-4786-8DBE-ADB0D40E2FD7}" type="presParOf" srcId="{C45CB3F8-D872-471C-96FC-C9672EF9EBE4}" destId="{AC106DF7-843D-481B-900C-08A3A61FC644}" srcOrd="1" destOrd="0" presId="urn:microsoft.com/office/officeart/2005/8/layout/vList5"/>
    <dgm:cxn modelId="{732D31C0-0002-4379-AD1A-07FD1964D36C}" type="presParOf" srcId="{FA989ACB-C993-4518-9DB3-AB9AC39670A4}" destId="{0D9BFD40-1331-4E13-B96E-32AB9FC2D88D}" srcOrd="1" destOrd="0" presId="urn:microsoft.com/office/officeart/2005/8/layout/vList5"/>
    <dgm:cxn modelId="{702E07A1-748B-4807-8274-441C01F0A459}" type="presParOf" srcId="{FA989ACB-C993-4518-9DB3-AB9AC39670A4}" destId="{CF362BD9-3101-4A99-9784-0C6B17DD3572}" srcOrd="2" destOrd="0" presId="urn:microsoft.com/office/officeart/2005/8/layout/vList5"/>
    <dgm:cxn modelId="{64D96209-F54B-4CEA-AB2D-B6664FD86898}" type="presParOf" srcId="{CF362BD9-3101-4A99-9784-0C6B17DD3572}" destId="{D9E7C3D2-81F9-43E7-9566-EF5D18A668B5}" srcOrd="0" destOrd="0" presId="urn:microsoft.com/office/officeart/2005/8/layout/vList5"/>
    <dgm:cxn modelId="{5B3A0690-B583-4190-AC9B-FCF86FCA4135}" type="presParOf" srcId="{CF362BD9-3101-4A99-9784-0C6B17DD3572}" destId="{21BA0C37-79CF-4414-B7C4-CF0DEC4F44BA}" srcOrd="1" destOrd="0" presId="urn:microsoft.com/office/officeart/2005/8/layout/vList5"/>
    <dgm:cxn modelId="{69B91F0D-3C48-4D6E-A40C-11E02A2A871C}" type="presParOf" srcId="{FA989ACB-C993-4518-9DB3-AB9AC39670A4}" destId="{B97B3EE9-B596-4CAD-9DB6-3CF5E21D972D}" srcOrd="3" destOrd="0" presId="urn:microsoft.com/office/officeart/2005/8/layout/vList5"/>
    <dgm:cxn modelId="{FE2509A9-006E-4CE3-99FF-66AC33F2E078}" type="presParOf" srcId="{FA989ACB-C993-4518-9DB3-AB9AC39670A4}" destId="{9DF7C5FF-738B-4272-BFCC-FD540FF0302C}" srcOrd="4" destOrd="0" presId="urn:microsoft.com/office/officeart/2005/8/layout/vList5"/>
    <dgm:cxn modelId="{2D80E654-D360-4F02-8AF2-4817CFB14FCA}" type="presParOf" srcId="{9DF7C5FF-738B-4272-BFCC-FD540FF0302C}" destId="{CB2B5528-334D-4748-9AC7-548A0587CB18}" srcOrd="0" destOrd="0" presId="urn:microsoft.com/office/officeart/2005/8/layout/vList5"/>
    <dgm:cxn modelId="{7B5EEB6B-0204-47B4-9641-CAF3143CDDC2}" type="presParOf" srcId="{9DF7C5FF-738B-4272-BFCC-FD540FF0302C}" destId="{D5DD1D7A-5B8B-4968-B742-E963517620C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06DF7-843D-481B-900C-08A3A61FC644}">
      <dsp:nvSpPr>
        <dsp:cNvPr id="0" name=""/>
        <dsp:cNvSpPr/>
      </dsp:nvSpPr>
      <dsp:spPr>
        <a:xfrm rot="5400000">
          <a:off x="4903393" y="-1842848"/>
          <a:ext cx="1186494" cy="5173309"/>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38100" dist="25400" dir="5400000" algn="t"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cap="none" dirty="0"/>
            <a:t>how to represent knowledge</a:t>
          </a:r>
          <a:endParaRPr lang="en-US" sz="2400" kern="1200" dirty="0"/>
        </a:p>
      </dsp:txBody>
      <dsp:txXfrm rot="-5400000">
        <a:off x="2909986" y="208479"/>
        <a:ext cx="5115389" cy="1070654"/>
      </dsp:txXfrm>
    </dsp:sp>
    <dsp:sp modelId="{B6137F56-2CF4-4CBE-BAEC-7D5E3E039D50}">
      <dsp:nvSpPr>
        <dsp:cNvPr id="0" name=""/>
        <dsp:cNvSpPr/>
      </dsp:nvSpPr>
      <dsp:spPr>
        <a:xfrm>
          <a:off x="0" y="2247"/>
          <a:ext cx="2909986" cy="1483118"/>
        </a:xfrm>
        <a:prstGeom prst="roundRect">
          <a:avLst/>
        </a:prstGeom>
        <a:blipFill>
          <a:blip xmlns:r="http://schemas.openxmlformats.org/officeDocument/2006/relationships" r:embed="rId1">
            <a:duotone>
              <a:schemeClr val="accent2">
                <a:hueOff val="0"/>
                <a:satOff val="0"/>
                <a:lumOff val="0"/>
                <a:alphaOff val="0"/>
                <a:shade val="22000"/>
                <a:satMod val="160000"/>
              </a:schemeClr>
              <a:schemeClr val="accent2">
                <a:hueOff val="0"/>
                <a:satOff val="0"/>
                <a:lumOff val="0"/>
                <a:alphaOff val="0"/>
                <a:shade val="45000"/>
                <a:satMod val="100000"/>
              </a:schemeClr>
            </a:duotone>
          </a:blip>
          <a:tile tx="0" ty="0" sx="65000" sy="65000" flip="none" algn="ctr"/>
        </a:blipFill>
        <a:ln>
          <a:noFill/>
        </a:ln>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accent2">
              <a:hueOff val="0"/>
              <a:satOff val="0"/>
              <a:lumOff val="0"/>
              <a:alphaOff val="0"/>
              <a:tint val="1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cap="none" dirty="0"/>
            <a:t>Representation</a:t>
          </a:r>
          <a:endParaRPr lang="en-US" sz="2900" kern="1200" dirty="0"/>
        </a:p>
      </dsp:txBody>
      <dsp:txXfrm>
        <a:off x="72400" y="74647"/>
        <a:ext cx="2765186" cy="1338318"/>
      </dsp:txXfrm>
    </dsp:sp>
    <dsp:sp modelId="{21BA0C37-79CF-4414-B7C4-CF0DEC4F44BA}">
      <dsp:nvSpPr>
        <dsp:cNvPr id="0" name=""/>
        <dsp:cNvSpPr/>
      </dsp:nvSpPr>
      <dsp:spPr>
        <a:xfrm rot="5400000">
          <a:off x="4903393" y="-285573"/>
          <a:ext cx="1186494" cy="5173309"/>
        </a:xfrm>
        <a:prstGeom prst="round2SameRect">
          <a:avLst/>
        </a:prstGeom>
        <a:solidFill>
          <a:schemeClr val="accent2">
            <a:tint val="40000"/>
            <a:alpha val="90000"/>
            <a:hueOff val="-4347535"/>
            <a:satOff val="-5071"/>
            <a:lumOff val="-846"/>
            <a:alphaOff val="0"/>
          </a:schemeClr>
        </a:solidFill>
        <a:ln w="9525" cap="flat" cmpd="sng" algn="ctr">
          <a:solidFill>
            <a:schemeClr val="accent2">
              <a:tint val="40000"/>
              <a:alpha val="90000"/>
              <a:hueOff val="-4347535"/>
              <a:satOff val="-5071"/>
              <a:lumOff val="-846"/>
              <a:alphaOff val="0"/>
            </a:schemeClr>
          </a:solidFill>
          <a:prstDash val="solid"/>
        </a:ln>
        <a:effectLst>
          <a:outerShdw blurRad="38100" dist="25400" dir="5400000" algn="t"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cap="none" dirty="0"/>
            <a:t>accuracy, prediction and recall, squared error, likelihood, posterior probability, cost, margin, entropy </a:t>
          </a:r>
          <a:endParaRPr lang="en-US" sz="2400" kern="1200" dirty="0"/>
        </a:p>
      </dsp:txBody>
      <dsp:txXfrm rot="-5400000">
        <a:off x="2909986" y="1765754"/>
        <a:ext cx="5115389" cy="1070654"/>
      </dsp:txXfrm>
    </dsp:sp>
    <dsp:sp modelId="{D9E7C3D2-81F9-43E7-9566-EF5D18A668B5}">
      <dsp:nvSpPr>
        <dsp:cNvPr id="0" name=""/>
        <dsp:cNvSpPr/>
      </dsp:nvSpPr>
      <dsp:spPr>
        <a:xfrm>
          <a:off x="0" y="1559521"/>
          <a:ext cx="2909986" cy="1483118"/>
        </a:xfrm>
        <a:prstGeom prst="roundRect">
          <a:avLst/>
        </a:prstGeom>
        <a:blipFill>
          <a:blip xmlns:r="http://schemas.openxmlformats.org/officeDocument/2006/relationships" r:embed="rId1">
            <a:duotone>
              <a:schemeClr val="accent2">
                <a:hueOff val="-4533602"/>
                <a:satOff val="2618"/>
                <a:lumOff val="-4804"/>
                <a:alphaOff val="0"/>
                <a:shade val="22000"/>
                <a:satMod val="160000"/>
              </a:schemeClr>
              <a:schemeClr val="accent2">
                <a:hueOff val="-4533602"/>
                <a:satOff val="2618"/>
                <a:lumOff val="-4804"/>
                <a:alphaOff val="0"/>
                <a:shade val="45000"/>
                <a:satMod val="100000"/>
              </a:schemeClr>
            </a:duotone>
          </a:blip>
          <a:tile tx="0" ty="0" sx="65000" sy="65000" flip="none" algn="ctr"/>
        </a:blipFill>
        <a:ln>
          <a:noFill/>
        </a:ln>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accent2">
              <a:hueOff val="-4533602"/>
              <a:satOff val="2618"/>
              <a:lumOff val="-4804"/>
              <a:alphaOff val="0"/>
              <a:tint val="1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cap="none" dirty="0"/>
            <a:t>Evaluation</a:t>
          </a:r>
          <a:endParaRPr lang="en-US" sz="2900" kern="1200" dirty="0"/>
        </a:p>
      </dsp:txBody>
      <dsp:txXfrm>
        <a:off x="72400" y="1631921"/>
        <a:ext cx="2765186" cy="1338318"/>
      </dsp:txXfrm>
    </dsp:sp>
    <dsp:sp modelId="{D5DD1D7A-5B8B-4968-B742-E963517620C6}">
      <dsp:nvSpPr>
        <dsp:cNvPr id="0" name=""/>
        <dsp:cNvSpPr/>
      </dsp:nvSpPr>
      <dsp:spPr>
        <a:xfrm rot="5400000">
          <a:off x="4903393" y="1271700"/>
          <a:ext cx="1186494" cy="5173309"/>
        </a:xfrm>
        <a:prstGeom prst="round2SameRect">
          <a:avLst/>
        </a:prstGeom>
        <a:solidFill>
          <a:schemeClr val="accent2">
            <a:tint val="40000"/>
            <a:alpha val="90000"/>
            <a:hueOff val="-8695070"/>
            <a:satOff val="-10141"/>
            <a:lumOff val="-1691"/>
            <a:alphaOff val="0"/>
          </a:schemeClr>
        </a:solidFill>
        <a:ln w="9525" cap="flat" cmpd="sng" algn="ctr">
          <a:solidFill>
            <a:schemeClr val="accent2">
              <a:tint val="40000"/>
              <a:alpha val="90000"/>
              <a:hueOff val="-8695070"/>
              <a:satOff val="-10141"/>
              <a:lumOff val="-1691"/>
              <a:alphaOff val="0"/>
            </a:schemeClr>
          </a:solidFill>
          <a:prstDash val="solid"/>
        </a:ln>
        <a:effectLst>
          <a:outerShdw blurRad="38100" dist="25400" dir="5400000" algn="t"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cap="none" dirty="0"/>
            <a:t>combinatorial optimization, convex optimization, constrained optimization</a:t>
          </a:r>
          <a:endParaRPr lang="en-US" sz="2400" kern="1200" dirty="0"/>
        </a:p>
      </dsp:txBody>
      <dsp:txXfrm rot="-5400000">
        <a:off x="2909986" y="3323027"/>
        <a:ext cx="5115389" cy="1070654"/>
      </dsp:txXfrm>
    </dsp:sp>
    <dsp:sp modelId="{CB2B5528-334D-4748-9AC7-548A0587CB18}">
      <dsp:nvSpPr>
        <dsp:cNvPr id="0" name=""/>
        <dsp:cNvSpPr/>
      </dsp:nvSpPr>
      <dsp:spPr>
        <a:xfrm>
          <a:off x="0" y="3116796"/>
          <a:ext cx="2909986" cy="1483118"/>
        </a:xfrm>
        <a:prstGeom prst="roundRect">
          <a:avLst/>
        </a:prstGeom>
        <a:blipFill>
          <a:blip xmlns:r="http://schemas.openxmlformats.org/officeDocument/2006/relationships" r:embed="rId1">
            <a:duotone>
              <a:schemeClr val="accent2">
                <a:hueOff val="-9067203"/>
                <a:satOff val="5236"/>
                <a:lumOff val="-9607"/>
                <a:alphaOff val="0"/>
                <a:shade val="22000"/>
                <a:satMod val="160000"/>
              </a:schemeClr>
              <a:schemeClr val="accent2">
                <a:hueOff val="-9067203"/>
                <a:satOff val="5236"/>
                <a:lumOff val="-9607"/>
                <a:alphaOff val="0"/>
                <a:shade val="45000"/>
                <a:satMod val="100000"/>
              </a:schemeClr>
            </a:duotone>
          </a:blip>
          <a:tile tx="0" ty="0" sx="65000" sy="65000" flip="none" algn="ctr"/>
        </a:blipFill>
        <a:ln>
          <a:noFill/>
        </a:ln>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accent2">
              <a:hueOff val="-9067203"/>
              <a:satOff val="5236"/>
              <a:lumOff val="-9607"/>
              <a:alphaOff val="0"/>
              <a:tint val="1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cap="none" dirty="0"/>
            <a:t>Optimization</a:t>
          </a:r>
          <a:endParaRPr lang="en-US" sz="2900" kern="1200" dirty="0"/>
        </a:p>
      </dsp:txBody>
      <dsp:txXfrm>
        <a:off x="72400" y="3189196"/>
        <a:ext cx="2765186" cy="13383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image" Target="../media/image1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jpe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4" Type="http://schemas.openxmlformats.org/officeDocument/2006/relationships/image" Target="../media/image19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5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5" Type="http://schemas.openxmlformats.org/officeDocument/2006/relationships/image" Target="../media/image163.wmf"/><Relationship Id="rId4" Type="http://schemas.openxmlformats.org/officeDocument/2006/relationships/image" Target="../media/image16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64.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61B07-87FB-4431-BDF0-7B9914CCBF02}" type="datetimeFigureOut">
              <a:rPr lang="en-US" smtClean="0"/>
              <a:pPr/>
              <a:t>1/18/22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E50E5-D86C-4755-853A-340C8B131812}" type="slidenum">
              <a:rPr lang="en-IN" smtClean="0"/>
              <a:pPr/>
              <a:t>‹#›</a:t>
            </a:fld>
            <a:endParaRPr lang="en-IN"/>
          </a:p>
        </p:txBody>
      </p:sp>
    </p:spTree>
    <p:extLst>
      <p:ext uri="{BB962C8B-B14F-4D97-AF65-F5344CB8AC3E}">
        <p14:creationId xmlns:p14="http://schemas.microsoft.com/office/powerpoint/2010/main" val="26739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50E5-D86C-4755-853A-340C8B131812}" type="slidenum">
              <a:rPr lang="en-IN" smtClean="0"/>
              <a:pPr/>
              <a:t>1</a:t>
            </a:fld>
            <a:endParaRPr lang="en-IN"/>
          </a:p>
        </p:txBody>
      </p:sp>
    </p:spTree>
    <p:extLst>
      <p:ext uri="{BB962C8B-B14F-4D97-AF65-F5344CB8AC3E}">
        <p14:creationId xmlns:p14="http://schemas.microsoft.com/office/powerpoint/2010/main" val="171911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205</a:t>
            </a:fld>
            <a:endParaRPr lang="en-IN"/>
          </a:p>
        </p:txBody>
      </p:sp>
    </p:spTree>
    <p:extLst>
      <p:ext uri="{BB962C8B-B14F-4D97-AF65-F5344CB8AC3E}">
        <p14:creationId xmlns:p14="http://schemas.microsoft.com/office/powerpoint/2010/main" val="327155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50</a:t>
            </a:fld>
            <a:endParaRPr lang="en-IN"/>
          </a:p>
        </p:txBody>
      </p:sp>
    </p:spTree>
    <p:extLst>
      <p:ext uri="{BB962C8B-B14F-4D97-AF65-F5344CB8AC3E}">
        <p14:creationId xmlns:p14="http://schemas.microsoft.com/office/powerpoint/2010/main" val="302667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57</a:t>
            </a:fld>
            <a:endParaRPr lang="en-IN"/>
          </a:p>
        </p:txBody>
      </p:sp>
    </p:spTree>
    <p:extLst>
      <p:ext uri="{BB962C8B-B14F-4D97-AF65-F5344CB8AC3E}">
        <p14:creationId xmlns:p14="http://schemas.microsoft.com/office/powerpoint/2010/main" val="3774286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65</a:t>
            </a:fld>
            <a:endParaRPr lang="en-IN"/>
          </a:p>
        </p:txBody>
      </p:sp>
    </p:spTree>
    <p:extLst>
      <p:ext uri="{BB962C8B-B14F-4D97-AF65-F5344CB8AC3E}">
        <p14:creationId xmlns:p14="http://schemas.microsoft.com/office/powerpoint/2010/main" val="13534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67</a:t>
            </a:fld>
            <a:endParaRPr lang="en-IN"/>
          </a:p>
        </p:txBody>
      </p:sp>
    </p:spTree>
    <p:extLst>
      <p:ext uri="{BB962C8B-B14F-4D97-AF65-F5344CB8AC3E}">
        <p14:creationId xmlns:p14="http://schemas.microsoft.com/office/powerpoint/2010/main" val="364000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93</a:t>
            </a:fld>
            <a:endParaRPr lang="en-IN"/>
          </a:p>
        </p:txBody>
      </p:sp>
    </p:spTree>
    <p:extLst>
      <p:ext uri="{BB962C8B-B14F-4D97-AF65-F5344CB8AC3E}">
        <p14:creationId xmlns:p14="http://schemas.microsoft.com/office/powerpoint/2010/main" val="307047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115</a:t>
            </a:fld>
            <a:endParaRPr lang="en-IN"/>
          </a:p>
        </p:txBody>
      </p:sp>
    </p:spTree>
    <p:extLst>
      <p:ext uri="{BB962C8B-B14F-4D97-AF65-F5344CB8AC3E}">
        <p14:creationId xmlns:p14="http://schemas.microsoft.com/office/powerpoint/2010/main" val="273537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173</a:t>
            </a:fld>
            <a:endParaRPr lang="en-IN"/>
          </a:p>
        </p:txBody>
      </p:sp>
    </p:spTree>
    <p:extLst>
      <p:ext uri="{BB962C8B-B14F-4D97-AF65-F5344CB8AC3E}">
        <p14:creationId xmlns:p14="http://schemas.microsoft.com/office/powerpoint/2010/main" val="208673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2E50E5-D86C-4755-853A-340C8B131812}" type="slidenum">
              <a:rPr lang="en-IN" smtClean="0"/>
              <a:pPr/>
              <a:t>200</a:t>
            </a:fld>
            <a:endParaRPr lang="en-IN"/>
          </a:p>
        </p:txBody>
      </p:sp>
    </p:spTree>
    <p:extLst>
      <p:ext uri="{BB962C8B-B14F-4D97-AF65-F5344CB8AC3E}">
        <p14:creationId xmlns:p14="http://schemas.microsoft.com/office/powerpoint/2010/main" val="220398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35496" y="91113"/>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2C4C2150-FCA3-4F52-9B21-FA607383672A}" type="datetime1">
              <a:rPr lang="en-US" smtClean="0"/>
              <a:t>1/18/22</a:t>
            </a:fld>
            <a:endParaRPr lang="en-IN"/>
          </a:p>
        </p:txBody>
      </p:sp>
      <p:sp>
        <p:nvSpPr>
          <p:cNvPr id="17" name="Footer Placeholder 16"/>
          <p:cNvSpPr>
            <a:spLocks noGrp="1"/>
          </p:cNvSpPr>
          <p:nvPr>
            <p:ph type="ftr" sz="quarter" idx="11"/>
          </p:nvPr>
        </p:nvSpPr>
        <p:spPr/>
        <p:txBody>
          <a:bodyPr/>
          <a:lstStyle/>
          <a:p>
            <a:r>
              <a:rPr lang="en-US"/>
              <a:t>UNIT-IV </a:t>
            </a:r>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E2B90DE-CA9C-452B-80F9-35262CC2B070}"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0A7AADD-32B3-4283-AEB4-AA82424013FB}" type="datetime1">
              <a:rPr lang="en-US" smtClean="0"/>
              <a:t>1/18/22</a:t>
            </a:fld>
            <a:endParaRPr lang="en-IN"/>
          </a:p>
        </p:txBody>
      </p:sp>
      <p:sp>
        <p:nvSpPr>
          <p:cNvPr id="5" name="Footer Placeholder 4"/>
          <p:cNvSpPr>
            <a:spLocks noGrp="1"/>
          </p:cNvSpPr>
          <p:nvPr>
            <p:ph type="ftr" sz="quarter" idx="11"/>
          </p:nvPr>
        </p:nvSpPr>
        <p:spPr/>
        <p:txBody>
          <a:bodyPr/>
          <a:lstStyle/>
          <a:p>
            <a:r>
              <a:rPr lang="en-US"/>
              <a:t>UNIT-IV </a:t>
            </a:r>
            <a:endParaRPr lang="en-IN"/>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259AFE5-0435-4F94-91BD-7C29AC0415A6}" type="datetime1">
              <a:rPr lang="en-US" smtClean="0"/>
              <a:t>1/18/22</a:t>
            </a:fld>
            <a:endParaRPr lang="en-IN"/>
          </a:p>
        </p:txBody>
      </p:sp>
      <p:sp>
        <p:nvSpPr>
          <p:cNvPr id="5" name="Footer Placeholder 4"/>
          <p:cNvSpPr>
            <a:spLocks noGrp="1"/>
          </p:cNvSpPr>
          <p:nvPr>
            <p:ph type="ftr" sz="quarter" idx="11"/>
          </p:nvPr>
        </p:nvSpPr>
        <p:spPr/>
        <p:txBody>
          <a:bodyPr/>
          <a:lstStyle/>
          <a:p>
            <a:r>
              <a:rPr lang="en-US"/>
              <a:t>UNIT-IV </a:t>
            </a:r>
            <a:endParaRPr lang="en-IN"/>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fld id="{80972934-B93E-4456-AC54-8A3FBCA3E8E3}" type="datetime1">
              <a:rPr lang="en-US" smtClean="0"/>
              <a:t>1/18/22</a:t>
            </a:fld>
            <a:endParaRPr lang="en-IN"/>
          </a:p>
        </p:txBody>
      </p:sp>
      <p:sp>
        <p:nvSpPr>
          <p:cNvPr id="5" name="Footer Placeholder 4"/>
          <p:cNvSpPr>
            <a:spLocks noGrp="1"/>
          </p:cNvSpPr>
          <p:nvPr>
            <p:ph type="ftr" sz="quarter" idx="11"/>
          </p:nvPr>
        </p:nvSpPr>
        <p:spPr/>
        <p:txBody>
          <a:bodyPr/>
          <a:lstStyle/>
          <a:p>
            <a:r>
              <a:rPr lang="en-US"/>
              <a:t>UNIT-IV </a:t>
            </a:r>
            <a:endParaRPr lang="en-IN"/>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Picture Placeholder 8"/>
          <p:cNvSpPr>
            <a:spLocks noGrp="1"/>
          </p:cNvSpPr>
          <p:nvPr>
            <p:ph type="pic" sz="quarter" idx="13"/>
          </p:nvPr>
        </p:nvSpPr>
        <p:spPr>
          <a:xfrm>
            <a:off x="214282" y="285728"/>
            <a:ext cx="914400" cy="914400"/>
          </a:xfrm>
        </p:spPr>
        <p:txBody>
          <a:bodyPr/>
          <a:lstStyle/>
          <a:p>
            <a:endParaRPr lang="en-IN"/>
          </a:p>
        </p:txBody>
      </p:sp>
      <p:pic>
        <p:nvPicPr>
          <p:cNvPr id="1026" name="Picture 40"/>
          <p:cNvPicPr>
            <a:picLocks noChangeAspect="1" noChangeArrowheads="1"/>
          </p:cNvPicPr>
          <p:nvPr userDrawn="1"/>
        </p:nvPicPr>
        <p:blipFill>
          <a:blip r:embed="rId2" cstate="print"/>
          <a:srcRect/>
          <a:stretch>
            <a:fillRect/>
          </a:stretch>
        </p:blipFill>
        <p:spPr bwMode="auto">
          <a:xfrm>
            <a:off x="214282" y="248143"/>
            <a:ext cx="1000132" cy="857256"/>
          </a:xfrm>
          <a:prstGeom prst="rect">
            <a:avLst/>
          </a:prstGeom>
          <a:noFill/>
          <a:ln w="9525">
            <a:noFill/>
            <a:miter lim="800000"/>
            <a:headEnd/>
            <a:tailEnd/>
          </a:ln>
        </p:spPr>
      </p:pic>
      <p:sp>
        <p:nvSpPr>
          <p:cNvPr id="10" name="Title Placeholder 1"/>
          <p:cNvSpPr txBox="1">
            <a:spLocks/>
          </p:cNvSpPr>
          <p:nvPr userDrawn="1"/>
        </p:nvSpPr>
        <p:spPr>
          <a:xfrm>
            <a:off x="1475656" y="275541"/>
            <a:ext cx="7416824" cy="56356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fontAlgn="auto">
              <a:spcAft>
                <a:spcPts val="0"/>
              </a:spcAft>
              <a:defRPr/>
            </a:pPr>
            <a:r>
              <a:rPr lang="en-US" sz="2400" b="1"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latin typeface="+mj-lt"/>
                <a:ea typeface="+mj-ea"/>
                <a:cs typeface="+mj-cs"/>
              </a:rPr>
              <a:t>DEPARTMENT OF COMPUTER SCIENCE &amp; ENGINEERING</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4FCF0B9-4748-4B47-9060-386C781DC71F}" type="datetime1">
              <a:rPr lang="en-US" smtClean="0"/>
              <a:t>1/18/22</a:t>
            </a:fld>
            <a:endParaRPr lang="en-IN"/>
          </a:p>
        </p:txBody>
      </p:sp>
      <p:sp>
        <p:nvSpPr>
          <p:cNvPr id="5" name="Footer Placeholder 4"/>
          <p:cNvSpPr>
            <a:spLocks noGrp="1"/>
          </p:cNvSpPr>
          <p:nvPr>
            <p:ph type="ftr" sz="quarter" idx="11"/>
          </p:nvPr>
        </p:nvSpPr>
        <p:spPr>
          <a:xfrm>
            <a:off x="800100" y="6172200"/>
            <a:ext cx="4000500" cy="457200"/>
          </a:xfrm>
        </p:spPr>
        <p:txBody>
          <a:bodyPr/>
          <a:lstStyle/>
          <a:p>
            <a:r>
              <a:rPr lang="en-US"/>
              <a:t>UNIT-IV </a:t>
            </a:r>
            <a:endParaRPr lang="en-IN"/>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14AD50C-B453-45EE-9DBA-0F6C4C8EBEE1}" type="datetime1">
              <a:rPr lang="en-US" smtClean="0"/>
              <a:t>1/18/22</a:t>
            </a:fld>
            <a:endParaRPr lang="en-IN"/>
          </a:p>
        </p:txBody>
      </p:sp>
      <p:sp>
        <p:nvSpPr>
          <p:cNvPr id="6" name="Footer Placeholder 5"/>
          <p:cNvSpPr>
            <a:spLocks noGrp="1"/>
          </p:cNvSpPr>
          <p:nvPr>
            <p:ph type="ftr" sz="quarter" idx="11"/>
          </p:nvPr>
        </p:nvSpPr>
        <p:spPr/>
        <p:txBody>
          <a:bodyPr/>
          <a:lstStyle/>
          <a:p>
            <a:r>
              <a:rPr lang="en-US"/>
              <a:t>UNIT-IV </a:t>
            </a:r>
            <a:endParaRPr lang="en-IN"/>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E38AC471-81DE-454F-BAF0-326466A23006}" type="datetime1">
              <a:rPr lang="en-US" smtClean="0"/>
              <a:t>1/18/22</a:t>
            </a:fld>
            <a:endParaRPr lang="en-IN"/>
          </a:p>
        </p:txBody>
      </p:sp>
      <p:sp>
        <p:nvSpPr>
          <p:cNvPr id="8" name="Footer Placeholder 7"/>
          <p:cNvSpPr>
            <a:spLocks noGrp="1"/>
          </p:cNvSpPr>
          <p:nvPr>
            <p:ph type="ftr" sz="quarter" idx="11"/>
          </p:nvPr>
        </p:nvSpPr>
        <p:spPr/>
        <p:txBody>
          <a:bodyPr/>
          <a:lstStyle/>
          <a:p>
            <a:r>
              <a:rPr lang="en-US"/>
              <a:t>UNIT-IV </a:t>
            </a:r>
            <a:endParaRPr lang="en-IN"/>
          </a:p>
        </p:txBody>
      </p:sp>
      <p:sp>
        <p:nvSpPr>
          <p:cNvPr id="9" name="Slide Number Placeholder 8"/>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02EFC06-890F-40C6-B880-13A1FD99B8D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52D47-E4DB-40FF-B64B-8F5E46F2CBA1}" type="datetime1">
              <a:rPr lang="en-US" smtClean="0"/>
              <a:t>1/18/22</a:t>
            </a:fld>
            <a:endParaRPr lang="en-IN"/>
          </a:p>
        </p:txBody>
      </p:sp>
      <p:sp>
        <p:nvSpPr>
          <p:cNvPr id="3" name="Footer Placeholder 2"/>
          <p:cNvSpPr>
            <a:spLocks noGrp="1"/>
          </p:cNvSpPr>
          <p:nvPr>
            <p:ph type="ftr" sz="quarter" idx="11"/>
          </p:nvPr>
        </p:nvSpPr>
        <p:spPr/>
        <p:txBody>
          <a:bodyPr/>
          <a:lstStyle/>
          <a:p>
            <a:r>
              <a:rPr lang="en-US"/>
              <a:t>UNIT-IV </a:t>
            </a:r>
            <a:endParaRPr lang="en-IN"/>
          </a:p>
        </p:txBody>
      </p:sp>
      <p:sp>
        <p:nvSpPr>
          <p:cNvPr id="4" name="Slide Number Placeholder 3"/>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8786C48-FC05-414D-B4DC-F5A75074466C}" type="datetime1">
              <a:rPr lang="en-US" smtClean="0"/>
              <a:t>1/18/22</a:t>
            </a:fld>
            <a:endParaRPr lang="en-IN"/>
          </a:p>
        </p:txBody>
      </p:sp>
      <p:sp>
        <p:nvSpPr>
          <p:cNvPr id="6" name="Footer Placeholder 5"/>
          <p:cNvSpPr>
            <a:spLocks noGrp="1"/>
          </p:cNvSpPr>
          <p:nvPr>
            <p:ph type="ftr" sz="quarter" idx="11"/>
          </p:nvPr>
        </p:nvSpPr>
        <p:spPr/>
        <p:txBody>
          <a:bodyPr/>
          <a:lstStyle/>
          <a:p>
            <a:r>
              <a:rPr lang="en-US"/>
              <a:t>UNIT-IV </a:t>
            </a:r>
            <a:endParaRPr lang="en-IN"/>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9071E2D-4F4A-4CF5-8E65-90D7F4C5D267}" type="datetime1">
              <a:rPr lang="en-US" smtClean="0"/>
              <a:t>1/18/22</a:t>
            </a:fld>
            <a:endParaRPr lang="en-IN"/>
          </a:p>
        </p:txBody>
      </p:sp>
      <p:sp>
        <p:nvSpPr>
          <p:cNvPr id="6" name="Footer Placeholder 5"/>
          <p:cNvSpPr>
            <a:spLocks noGrp="1"/>
          </p:cNvSpPr>
          <p:nvPr>
            <p:ph type="ftr" sz="quarter" idx="11"/>
          </p:nvPr>
        </p:nvSpPr>
        <p:spPr>
          <a:xfrm>
            <a:off x="914400" y="6172200"/>
            <a:ext cx="3886200" cy="457200"/>
          </a:xfrm>
        </p:spPr>
        <p:txBody>
          <a:bodyPr/>
          <a:lstStyle/>
          <a:p>
            <a:r>
              <a:rPr lang="en-US"/>
              <a:t>UNIT-IV </a:t>
            </a:r>
            <a:endParaRPr lang="en-IN"/>
          </a:p>
        </p:txBody>
      </p:sp>
      <p:sp>
        <p:nvSpPr>
          <p:cNvPr id="7" name="Slide Number Placeholder 6"/>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B51EE19-523D-4FF8-B0A5-762BE96DE209}" type="datetime1">
              <a:rPr lang="en-US" smtClean="0"/>
              <a:t>1/18/22</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t>UNIT-IV </a:t>
            </a:r>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E2B90DE-CA9C-452B-80F9-35262CC2B070}" type="slidenum">
              <a:rPr lang="en-IN" smtClean="0"/>
              <a:pPr/>
              <a:t>‹#›</a:t>
            </a:fld>
            <a:endParaRPr lang="en-IN"/>
          </a:p>
        </p:txBody>
      </p:sp>
      <p:pic>
        <p:nvPicPr>
          <p:cNvPr id="10" name="Picture 40"/>
          <p:cNvPicPr>
            <a:picLocks noChangeAspect="1" noChangeArrowheads="1"/>
          </p:cNvPicPr>
          <p:nvPr userDrawn="1"/>
        </p:nvPicPr>
        <p:blipFill>
          <a:blip r:embed="rId13" cstate="print"/>
          <a:srcRect/>
          <a:stretch>
            <a:fillRect/>
          </a:stretch>
        </p:blipFill>
        <p:spPr bwMode="auto">
          <a:xfrm>
            <a:off x="179512" y="188640"/>
            <a:ext cx="1000132" cy="8572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3.emf"/><Relationship Id="rId4" Type="http://schemas.openxmlformats.org/officeDocument/2006/relationships/oleObject" Target="../embeddings/oleObject1.bin"/></Relationships>
</file>

<file path=ppt/slides/_rels/slide1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3.emf"/><Relationship Id="rId5" Type="http://schemas.openxmlformats.org/officeDocument/2006/relationships/oleObject" Target="../embeddings/oleObject3.bin"/><Relationship Id="rId4" Type="http://schemas.openxmlformats.org/officeDocument/2006/relationships/image" Target="../media/image152.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5.wmf"/><Relationship Id="rId5" Type="http://schemas.openxmlformats.org/officeDocument/2006/relationships/oleObject" Target="../embeddings/oleObject5.bin"/><Relationship Id="rId4" Type="http://schemas.openxmlformats.org/officeDocument/2006/relationships/image" Target="../media/image154.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1.png"/><Relationship Id="rId4" Type="http://schemas.openxmlformats.org/officeDocument/2006/relationships/image" Target="../media/image157.wmf"/></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6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0.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11.bin"/></Relationships>
</file>

<file path=ppt/slides/_rels/slide131.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12.bin"/><Relationship Id="rId3" Type="http://schemas.openxmlformats.org/officeDocument/2006/relationships/oleObject" Target="../embeddings/oleObject13.bin"/><Relationship Id="rId7" Type="http://schemas.openxmlformats.org/officeDocument/2006/relationships/oleObject" Target="../embeddings/oleObject9.bin"/><Relationship Id="rId12"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9.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61.wmf"/><Relationship Id="rId4" Type="http://schemas.openxmlformats.org/officeDocument/2006/relationships/image" Target="../media/image164.wmf"/><Relationship Id="rId9" Type="http://schemas.openxmlformats.org/officeDocument/2006/relationships/oleObject" Target="../embeddings/oleObject10.bin"/><Relationship Id="rId14" Type="http://schemas.openxmlformats.org/officeDocument/2006/relationships/image" Target="../media/image163.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67.jpeg"/><Relationship Id="rId7" Type="http://schemas.openxmlformats.org/officeDocument/2006/relationships/image" Target="../media/image165.wmf"/><Relationship Id="rId12"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171.gif"/><Relationship Id="rId5" Type="http://schemas.openxmlformats.org/officeDocument/2006/relationships/image" Target="../media/image169.jpeg"/><Relationship Id="rId10" Type="http://schemas.openxmlformats.org/officeDocument/2006/relationships/image" Target="../media/image170.jpeg"/><Relationship Id="rId4" Type="http://schemas.openxmlformats.org/officeDocument/2006/relationships/image" Target="../media/image168.png"/><Relationship Id="rId9" Type="http://schemas.openxmlformats.org/officeDocument/2006/relationships/image" Target="../media/image166.wm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73.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74.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77.emf"/><Relationship Id="rId5" Type="http://schemas.openxmlformats.org/officeDocument/2006/relationships/oleObject" Target="../embeddings/oleObject19.bin"/><Relationship Id="rId4" Type="http://schemas.openxmlformats.org/officeDocument/2006/relationships/image" Target="../media/image176.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78.wmf"/><Relationship Id="rId4" Type="http://schemas.openxmlformats.org/officeDocument/2006/relationships/oleObject" Target="../embeddings/oleObject20.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81.wmf"/><Relationship Id="rId5" Type="http://schemas.openxmlformats.org/officeDocument/2006/relationships/oleObject" Target="../embeddings/oleObject22.bin"/><Relationship Id="rId4" Type="http://schemas.openxmlformats.org/officeDocument/2006/relationships/image" Target="../media/image180.wmf"/></Relationships>
</file>

<file path=ppt/slides/_rels/slide1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86.jpeg"/><Relationship Id="rId4" Type="http://schemas.openxmlformats.org/officeDocument/2006/relationships/image" Target="../media/image187.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88.wmf"/></Relationships>
</file>

<file path=ppt/slides/_rels/slide181.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90.wmf"/><Relationship Id="rId5" Type="http://schemas.openxmlformats.org/officeDocument/2006/relationships/oleObject" Target="../embeddings/oleObject26.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28.bin"/></Relationships>
</file>

<file path=ppt/slides/_rels/slide18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96.gi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97.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9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0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4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image" Target="../media/image43.png"/><Relationship Id="rId4"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39.wmf"/><Relationship Id="rId7" Type="http://schemas.openxmlformats.org/officeDocument/2006/relationships/image" Target="../media/image48.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image" Target="../media/image53.wmf"/></Relationships>
</file>

<file path=ppt/slides/_rels/slide5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slides/_rels/slide5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0.wmf"/><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5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6.wmf"/><Relationship Id="rId3" Type="http://schemas.openxmlformats.org/officeDocument/2006/relationships/image" Target="../media/image66.wmf"/><Relationship Id="rId7" Type="http://schemas.openxmlformats.org/officeDocument/2006/relationships/image" Target="../media/image70.wmf"/><Relationship Id="rId12" Type="http://schemas.openxmlformats.org/officeDocument/2006/relationships/image" Target="../media/image75.wmf"/><Relationship Id="rId2" Type="http://schemas.openxmlformats.org/officeDocument/2006/relationships/image" Target="../media/image65.wmf"/><Relationship Id="rId1" Type="http://schemas.openxmlformats.org/officeDocument/2006/relationships/slideLayout" Target="../slideLayouts/slideLayout2.xml"/><Relationship Id="rId6" Type="http://schemas.openxmlformats.org/officeDocument/2006/relationships/image" Target="../media/image69.wmf"/><Relationship Id="rId11" Type="http://schemas.openxmlformats.org/officeDocument/2006/relationships/image" Target="../media/image74.wmf"/><Relationship Id="rId5" Type="http://schemas.openxmlformats.org/officeDocument/2006/relationships/image" Target="../media/image68.wmf"/><Relationship Id="rId10" Type="http://schemas.openxmlformats.org/officeDocument/2006/relationships/image" Target="../media/image73.wmf"/><Relationship Id="rId4" Type="http://schemas.openxmlformats.org/officeDocument/2006/relationships/image" Target="../media/image67.wmf"/><Relationship Id="rId9"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59.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emf"/><Relationship Id="rId1" Type="http://schemas.openxmlformats.org/officeDocument/2006/relationships/slideLayout" Target="../slideLayouts/slideLayout2.xml"/><Relationship Id="rId5" Type="http://schemas.openxmlformats.org/officeDocument/2006/relationships/image" Target="../media/image84.wmf"/><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2.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slideLayout" Target="../slideLayouts/slideLayout2.xml"/><Relationship Id="rId5" Type="http://schemas.openxmlformats.org/officeDocument/2006/relationships/image" Target="../media/image111.wmf"/><Relationship Id="rId4" Type="http://schemas.openxmlformats.org/officeDocument/2006/relationships/image" Target="../media/image110.wmf"/></Relationships>
</file>

<file path=ppt/slides/_rels/slide77.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slideLayout" Target="../slideLayouts/slideLayout2.xml"/><Relationship Id="rId5" Type="http://schemas.openxmlformats.org/officeDocument/2006/relationships/image" Target="../media/image115.wmf"/><Relationship Id="rId4" Type="http://schemas.openxmlformats.org/officeDocument/2006/relationships/image" Target="../media/image114.wmf"/></Relationships>
</file>

<file path=ppt/slides/_rels/slide78.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8.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UNIT -IV</a:t>
            </a:r>
            <a:endParaRPr lang="en-IN" dirty="0"/>
          </a:p>
        </p:txBody>
      </p:sp>
      <p:sp>
        <p:nvSpPr>
          <p:cNvPr id="4" name="Date Placeholder 3"/>
          <p:cNvSpPr>
            <a:spLocks noGrp="1"/>
          </p:cNvSpPr>
          <p:nvPr>
            <p:ph type="dt" sz="half" idx="10"/>
          </p:nvPr>
        </p:nvSpPr>
        <p:spPr/>
        <p:txBody>
          <a:bodyPr/>
          <a:lstStyle/>
          <a:p>
            <a:fld id="{5901B533-E6DD-4AAE-BC0B-6557D5B24C1E}" type="datetime1">
              <a:rPr lang="en-US" smtClean="0"/>
              <a:t>1/18/22</a:t>
            </a:fld>
            <a:endParaRPr lang="en-IN" dirty="0"/>
          </a:p>
        </p:txBody>
      </p:sp>
      <p:sp>
        <p:nvSpPr>
          <p:cNvPr id="6" name="Footer Placeholder 5"/>
          <p:cNvSpPr>
            <a:spLocks noGrp="1"/>
          </p:cNvSpPr>
          <p:nvPr>
            <p:ph type="ftr" sz="quarter" idx="11"/>
          </p:nvPr>
        </p:nvSpPr>
        <p:spPr>
          <a:xfrm>
            <a:off x="914400" y="6172200"/>
            <a:ext cx="1785392" cy="457200"/>
          </a:xfrm>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1</a:t>
            </a:fld>
            <a:endParaRPr lang="en-IN"/>
          </a:p>
        </p:txBody>
      </p:sp>
      <p:sp>
        <p:nvSpPr>
          <p:cNvPr id="2" name="Title 1"/>
          <p:cNvSpPr>
            <a:spLocks noGrp="1"/>
          </p:cNvSpPr>
          <p:nvPr>
            <p:ph type="ctrTitle"/>
          </p:nvPr>
        </p:nvSpPr>
        <p:spPr>
          <a:xfrm>
            <a:off x="500034" y="1500174"/>
            <a:ext cx="8032406" cy="1470025"/>
          </a:xfrm>
        </p:spPr>
        <p:txBody>
          <a:bodyPr>
            <a:normAutofit/>
          </a:bodyPr>
          <a:lstStyle/>
          <a:p>
            <a:r>
              <a:rPr lang="en-US" b="1" dirty="0"/>
              <a:t>SCSA3016</a:t>
            </a:r>
            <a:br>
              <a:rPr lang="en-US" b="1" dirty="0"/>
            </a:br>
            <a:r>
              <a:rPr lang="en-US" b="1" dirty="0"/>
              <a:t>DATA SCIENCE</a:t>
            </a:r>
            <a:endParaRPr lang="en-IN" dirty="0"/>
          </a:p>
        </p:txBody>
      </p:sp>
      <p:pic>
        <p:nvPicPr>
          <p:cNvPr id="1026" name="Picture 40"/>
          <p:cNvPicPr>
            <a:picLocks noChangeAspect="1" noChangeArrowheads="1"/>
          </p:cNvPicPr>
          <p:nvPr/>
        </p:nvPicPr>
        <p:blipFill>
          <a:blip r:embed="rId3" cstate="print"/>
          <a:srcRect/>
          <a:stretch>
            <a:fillRect/>
          </a:stretch>
        </p:blipFill>
        <p:spPr bwMode="auto">
          <a:xfrm>
            <a:off x="357158" y="142852"/>
            <a:ext cx="1020763" cy="1143008"/>
          </a:xfrm>
          <a:prstGeom prst="rect">
            <a:avLst/>
          </a:prstGeom>
          <a:noFill/>
          <a:ln w="9525">
            <a:noFill/>
            <a:miter lim="800000"/>
            <a:headEnd/>
            <a:tailEnd/>
          </a:ln>
        </p:spPr>
      </p:pic>
      <p:sp>
        <p:nvSpPr>
          <p:cNvPr id="10" name="TextBox 9"/>
          <p:cNvSpPr txBox="1"/>
          <p:nvPr/>
        </p:nvSpPr>
        <p:spPr>
          <a:xfrm>
            <a:off x="857224" y="4000504"/>
            <a:ext cx="7286676" cy="1143262"/>
          </a:xfrm>
          <a:prstGeom prst="rect">
            <a:avLst/>
          </a:prstGeom>
          <a:noFill/>
        </p:spPr>
        <p:txBody>
          <a:bodyPr wrap="square" rtlCol="0">
            <a:spAutoFit/>
          </a:bodyPr>
          <a:lstStyle/>
          <a:p>
            <a:pPr algn="ctr">
              <a:lnSpc>
                <a:spcPct val="150000"/>
              </a:lnSpc>
            </a:pPr>
            <a:r>
              <a:rPr lang="en-US" sz="2800" dirty="0">
                <a:latin typeface="Cambria" pitchFamily="18" charset="0"/>
              </a:rPr>
              <a:t>Mrs. M. VANATHI</a:t>
            </a:r>
          </a:p>
          <a:p>
            <a:pPr algn="ctr">
              <a:lnSpc>
                <a:spcPct val="150000"/>
              </a:lnSpc>
            </a:pPr>
            <a:r>
              <a:rPr lang="en-US" sz="2000" dirty="0">
                <a:latin typeface="Cambria" pitchFamily="18" charset="0"/>
              </a:rPr>
              <a:t>DEPARTMENT OF COMPUTER SCIENCE AND ENGINEERING</a:t>
            </a:r>
            <a:endParaRPr lang="en-IN" sz="2000" dirty="0">
              <a:latin typeface="Cambria" pitchFamily="18" charset="0"/>
            </a:endParaRPr>
          </a:p>
        </p:txBody>
      </p:sp>
      <p:pic>
        <p:nvPicPr>
          <p:cNvPr id="7" name="Picture 1" descr="HEADER New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158" y="79394"/>
            <a:ext cx="8391306" cy="12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944-E7FF-4327-BE47-7498E822E4BD}"/>
              </a:ext>
            </a:extLst>
          </p:cNvPr>
          <p:cNvSpPr>
            <a:spLocks noGrp="1"/>
          </p:cNvSpPr>
          <p:nvPr>
            <p:ph type="title"/>
          </p:nvPr>
        </p:nvSpPr>
        <p:spPr/>
        <p:txBody>
          <a:bodyPr>
            <a:normAutofit/>
          </a:bodyPr>
          <a:lstStyle/>
          <a:p>
            <a:r>
              <a:rPr lang="en-IN" sz="2800" b="1" i="1" u="none" strike="noStrike" dirty="0">
                <a:solidFill>
                  <a:srgbClr val="003399"/>
                </a:solidFill>
                <a:effectLst/>
                <a:latin typeface="Times New Roman" panose="02020603050405020304" pitchFamily="18" charset="0"/>
              </a:rPr>
              <a:t>Machine Learning Workflow</a:t>
            </a:r>
            <a:endParaRPr lang="en-IN" sz="2800" dirty="0"/>
          </a:p>
        </p:txBody>
      </p:sp>
      <p:sp>
        <p:nvSpPr>
          <p:cNvPr id="3" name="Date Placeholder 2">
            <a:extLst>
              <a:ext uri="{FF2B5EF4-FFF2-40B4-BE49-F238E27FC236}">
                <a16:creationId xmlns:a16="http://schemas.microsoft.com/office/drawing/2014/main" id="{9ABF3EAC-1119-4413-AA10-F5B5399F78A0}"/>
              </a:ext>
            </a:extLst>
          </p:cNvPr>
          <p:cNvSpPr>
            <a:spLocks noGrp="1"/>
          </p:cNvSpPr>
          <p:nvPr>
            <p:ph type="dt" sz="half" idx="10"/>
          </p:nvPr>
        </p:nvSpPr>
        <p:spPr/>
        <p:txBody>
          <a:bodyPr/>
          <a:lstStyle/>
          <a:p>
            <a:fld id="{4CADD0A3-0A35-4AD6-BBA4-5424D8568311}" type="datetime1">
              <a:rPr lang="en-US" smtClean="0"/>
              <a:t>1/18/22</a:t>
            </a:fld>
            <a:endParaRPr lang="en-IN"/>
          </a:p>
        </p:txBody>
      </p:sp>
      <p:sp>
        <p:nvSpPr>
          <p:cNvPr id="4" name="Footer Placeholder 3">
            <a:extLst>
              <a:ext uri="{FF2B5EF4-FFF2-40B4-BE49-F238E27FC236}">
                <a16:creationId xmlns:a16="http://schemas.microsoft.com/office/drawing/2014/main" id="{BDDEFB21-3875-4EF3-8CDF-893E732E2E49}"/>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D736D48C-4D23-4857-8375-BC45D2E94F2D}"/>
              </a:ext>
            </a:extLst>
          </p:cNvPr>
          <p:cNvSpPr>
            <a:spLocks noGrp="1"/>
          </p:cNvSpPr>
          <p:nvPr>
            <p:ph type="sldNum" sz="quarter" idx="12"/>
          </p:nvPr>
        </p:nvSpPr>
        <p:spPr/>
        <p:txBody>
          <a:bodyPr/>
          <a:lstStyle/>
          <a:p>
            <a:fld id="{0E2B90DE-CA9C-452B-80F9-35262CC2B070}" type="slidenum">
              <a:rPr lang="en-IN" smtClean="0"/>
              <a:pPr/>
              <a:t>10</a:t>
            </a:fld>
            <a:endParaRPr lang="en-IN"/>
          </a:p>
        </p:txBody>
      </p:sp>
      <p:pic>
        <p:nvPicPr>
          <p:cNvPr id="9" name="Content Placeholder 8">
            <a:extLst>
              <a:ext uri="{FF2B5EF4-FFF2-40B4-BE49-F238E27FC236}">
                <a16:creationId xmlns:a16="http://schemas.microsoft.com/office/drawing/2014/main" id="{D655BEBB-7910-459B-96CC-F298997FD88F}"/>
              </a:ext>
            </a:extLst>
          </p:cNvPr>
          <p:cNvPicPr>
            <a:picLocks noGrp="1" noChangeAspect="1"/>
          </p:cNvPicPr>
          <p:nvPr>
            <p:ph sz="quarter" idx="1"/>
          </p:nvPr>
        </p:nvPicPr>
        <p:blipFill>
          <a:blip r:embed="rId2"/>
          <a:stretch>
            <a:fillRect/>
          </a:stretch>
        </p:blipFill>
        <p:spPr>
          <a:xfrm>
            <a:off x="480796" y="1628800"/>
            <a:ext cx="8219256" cy="4543400"/>
          </a:xfrm>
        </p:spPr>
      </p:pic>
    </p:spTree>
    <p:extLst>
      <p:ext uri="{BB962C8B-B14F-4D97-AF65-F5344CB8AC3E}">
        <p14:creationId xmlns:p14="http://schemas.microsoft.com/office/powerpoint/2010/main" val="102231519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K-NN Metrics</a:t>
            </a:r>
            <a:endParaRPr lang="en-US" sz="3200" dirty="0"/>
          </a:p>
        </p:txBody>
      </p:sp>
      <p:sp>
        <p:nvSpPr>
          <p:cNvPr id="3" name="Date Placeholder 2"/>
          <p:cNvSpPr>
            <a:spLocks noGrp="1"/>
          </p:cNvSpPr>
          <p:nvPr>
            <p:ph type="dt" sz="half" idx="10"/>
          </p:nvPr>
        </p:nvSpPr>
        <p:spPr/>
        <p:txBody>
          <a:bodyPr/>
          <a:lstStyle/>
          <a:p>
            <a:fld id="{C2242AC7-ECA8-4177-B5BB-8ED759BC0EF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100</a:t>
            </a:fld>
            <a:endParaRPr lang="en-IN"/>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0AE1DD1-7B70-40E9-865E-3C273FDBBE7F}"/>
                  </a:ext>
                </a:extLst>
              </p:cNvPr>
              <p:cNvSpPr>
                <a:spLocks noGrp="1"/>
              </p:cNvSpPr>
              <p:nvPr/>
            </p:nvSpPr>
            <p:spPr>
              <a:xfrm>
                <a:off x="458890" y="1416150"/>
                <a:ext cx="8613648" cy="51386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solidFill>
                      <a:schemeClr val="tx2"/>
                    </a:solidFill>
                  </a:rPr>
                  <a:t>Euclidean Distance: </a:t>
                </a:r>
                <a:r>
                  <a:rPr lang="en-US" sz="2800" dirty="0">
                    <a:solidFill>
                      <a:schemeClr val="tx2"/>
                    </a:solidFill>
                  </a:rPr>
                  <a:t> </a:t>
                </a:r>
                <a:r>
                  <a:rPr lang="en-US" sz="2800" dirty="0"/>
                  <a:t>Simplest, fast to compute</a:t>
                </a:r>
                <a:br>
                  <a:rPr lang="en-US" sz="2800" dirty="0"/>
                </a:br>
                <a14:m>
                  <m:oMath xmlns:m="http://schemas.openxmlformats.org/officeDocument/2006/math">
                    <m:r>
                      <a:rPr lang="en-US" sz="2800" b="0" i="1" smtClean="0">
                        <a:latin typeface="Cambria Math"/>
                      </a:rPr>
                      <m:t>𝑑</m:t>
                    </m:r>
                    <m:d>
                      <m:dPr>
                        <m:ctrlPr>
                          <a:rPr lang="en-US" sz="2800" b="0" i="1" smtClean="0">
                            <a:latin typeface="Cambria Math" panose="02040503050406030204" pitchFamily="18" charset="0"/>
                          </a:rPr>
                        </m:ctrlPr>
                      </m:dPr>
                      <m:e>
                        <m:r>
                          <a:rPr lang="en-US" sz="2800" b="0" i="1" smtClean="0">
                            <a:latin typeface="Cambria Math"/>
                          </a:rPr>
                          <m:t>𝑥</m:t>
                        </m:r>
                        <m:r>
                          <a:rPr lang="en-US" sz="2800" b="0" i="1" smtClean="0">
                            <a:latin typeface="Cambria Math"/>
                          </a:rPr>
                          <m:t>,</m:t>
                        </m:r>
                        <m:r>
                          <a:rPr lang="en-US" sz="2800" b="0" i="1" smtClean="0">
                            <a:latin typeface="Cambria Math"/>
                          </a:rPr>
                          <m:t>𝑦</m:t>
                        </m:r>
                      </m:e>
                    </m:d>
                    <m:r>
                      <a:rPr lang="en-US" sz="2800" b="0" i="1" smtClean="0">
                        <a:latin typeface="Cambria Math"/>
                      </a:rPr>
                      <m:t>=</m:t>
                    </m:r>
                    <m:d>
                      <m:dPr>
                        <m:begChr m:val="‖"/>
                        <m:endChr m:val="‖"/>
                        <m:ctrlPr>
                          <a:rPr lang="en-US" sz="2800" b="0" i="1" smtClean="0">
                            <a:latin typeface="Cambria Math" panose="02040503050406030204" pitchFamily="18" charset="0"/>
                          </a:rPr>
                        </m:ctrlPr>
                      </m:dPr>
                      <m:e>
                        <m:r>
                          <a:rPr lang="en-US" sz="2800" b="0" i="1" smtClean="0">
                            <a:latin typeface="Cambria Math"/>
                          </a:rPr>
                          <m:t>𝑥</m:t>
                        </m:r>
                        <m:r>
                          <a:rPr lang="en-US" sz="2800" b="0" i="1" smtClean="0">
                            <a:latin typeface="Cambria Math"/>
                          </a:rPr>
                          <m:t>−</m:t>
                        </m:r>
                        <m:r>
                          <a:rPr lang="en-US" sz="2800" b="0" i="1" smtClean="0">
                            <a:latin typeface="Cambria Math"/>
                          </a:rPr>
                          <m:t>𝑦</m:t>
                        </m:r>
                      </m:e>
                    </m:d>
                  </m:oMath>
                </a14:m>
                <a:endParaRPr lang="en-US" sz="2800" dirty="0"/>
              </a:p>
              <a:p>
                <a:r>
                  <a:rPr lang="en-US" sz="2800" b="1" dirty="0">
                    <a:solidFill>
                      <a:schemeClr val="tx2"/>
                    </a:solidFill>
                  </a:rPr>
                  <a:t>Cosine Distance: </a:t>
                </a:r>
                <a:r>
                  <a:rPr lang="en-US" sz="2800" dirty="0"/>
                  <a:t>Good for documents, images, etc.</a:t>
                </a:r>
                <a:br>
                  <a:rPr lang="en-US" sz="2800" dirty="0"/>
                </a:br>
                <a14:m>
                  <m:oMath xmlns:m="http://schemas.openxmlformats.org/officeDocument/2006/math">
                    <m:r>
                      <a:rPr lang="en-US" sz="2800" b="0" i="1" smtClean="0">
                        <a:latin typeface="Cambria Math"/>
                      </a:rPr>
                      <m:t>𝑑</m:t>
                    </m:r>
                    <m:d>
                      <m:dPr>
                        <m:ctrlPr>
                          <a:rPr lang="en-US" sz="2800" b="0" i="1" smtClean="0">
                            <a:latin typeface="Cambria Math" panose="02040503050406030204" pitchFamily="18" charset="0"/>
                          </a:rPr>
                        </m:ctrlPr>
                      </m:dPr>
                      <m:e>
                        <m:r>
                          <a:rPr lang="en-US" sz="2800" b="0" i="1" smtClean="0">
                            <a:latin typeface="Cambria Math"/>
                          </a:rPr>
                          <m:t>𝑥</m:t>
                        </m:r>
                        <m:r>
                          <a:rPr lang="en-US" sz="2800" b="0" i="1" smtClean="0">
                            <a:latin typeface="Cambria Math"/>
                          </a:rPr>
                          <m:t>,</m:t>
                        </m:r>
                        <m:r>
                          <a:rPr lang="en-US" sz="2800" b="0" i="1" smtClean="0">
                            <a:latin typeface="Cambria Math"/>
                          </a:rPr>
                          <m:t>𝑦</m:t>
                        </m:r>
                      </m:e>
                    </m:d>
                    <m:r>
                      <a:rPr lang="en-US" sz="2800" b="0" i="1" smtClean="0">
                        <a:latin typeface="Cambria Math"/>
                      </a:rPr>
                      <m:t>=1 − </m:t>
                    </m:r>
                    <m:f>
                      <m:fPr>
                        <m:ctrlPr>
                          <a:rPr lang="en-US" sz="2800" b="0" i="1" smtClean="0">
                            <a:latin typeface="Cambria Math" panose="02040503050406030204" pitchFamily="18" charset="0"/>
                          </a:rPr>
                        </m:ctrlPr>
                      </m:fPr>
                      <m:num>
                        <m:r>
                          <a:rPr lang="en-US" sz="2800" b="0" i="1" smtClean="0">
                            <a:latin typeface="Cambria Math"/>
                          </a:rPr>
                          <m:t>𝑥</m:t>
                        </m:r>
                        <m:r>
                          <a:rPr lang="en-US" sz="2800" b="0" i="1" smtClean="0">
                            <a:latin typeface="Cambria Math"/>
                            <a:ea typeface="Cambria Math"/>
                          </a:rPr>
                          <m:t>∙</m:t>
                        </m:r>
                        <m:r>
                          <a:rPr lang="en-US" sz="2800" b="0" i="1" smtClean="0">
                            <a:latin typeface="Cambria Math"/>
                            <a:ea typeface="Cambria Math"/>
                          </a:rPr>
                          <m:t>𝑦</m:t>
                        </m:r>
                      </m:num>
                      <m:den>
                        <m:d>
                          <m:dPr>
                            <m:begChr m:val="‖"/>
                            <m:endChr m:val="‖"/>
                            <m:ctrlPr>
                              <a:rPr lang="en-US" sz="2800" b="0" i="1" smtClean="0">
                                <a:latin typeface="Cambria Math" panose="02040503050406030204" pitchFamily="18" charset="0"/>
                              </a:rPr>
                            </m:ctrlPr>
                          </m:dPr>
                          <m:e>
                            <m:r>
                              <a:rPr lang="en-US" sz="2800" b="0" i="1" smtClean="0">
                                <a:latin typeface="Cambria Math"/>
                              </a:rPr>
                              <m:t>𝑥</m:t>
                            </m:r>
                          </m:e>
                        </m:d>
                        <m:d>
                          <m:dPr>
                            <m:begChr m:val="‖"/>
                            <m:endChr m:val="‖"/>
                            <m:ctrlPr>
                              <a:rPr lang="en-US" sz="2800" b="0" i="1" smtClean="0">
                                <a:latin typeface="Cambria Math" panose="02040503050406030204" pitchFamily="18" charset="0"/>
                              </a:rPr>
                            </m:ctrlPr>
                          </m:dPr>
                          <m:e>
                            <m:r>
                              <a:rPr lang="en-US" sz="2800" b="0" i="1" smtClean="0">
                                <a:latin typeface="Cambria Math"/>
                              </a:rPr>
                              <m:t>𝑦</m:t>
                            </m:r>
                          </m:e>
                        </m:d>
                      </m:den>
                    </m:f>
                  </m:oMath>
                </a14:m>
                <a:endParaRPr lang="en-US" sz="2400" dirty="0"/>
              </a:p>
              <a:p>
                <a:r>
                  <a:rPr lang="en-US" sz="2800" b="1" dirty="0" err="1">
                    <a:solidFill>
                      <a:schemeClr val="tx2"/>
                    </a:solidFill>
                  </a:rPr>
                  <a:t>Jaccard</a:t>
                </a:r>
                <a:r>
                  <a:rPr lang="en-US" sz="2800" b="1" dirty="0">
                    <a:solidFill>
                      <a:schemeClr val="tx2"/>
                    </a:solidFill>
                  </a:rPr>
                  <a:t> Distance: </a:t>
                </a:r>
                <a:r>
                  <a:rPr lang="en-US" sz="2800" dirty="0"/>
                  <a:t>For set data:</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𝑑</m:t>
                      </m:r>
                      <m:d>
                        <m:dPr>
                          <m:ctrlPr>
                            <a:rPr lang="en-US" sz="2800" b="0" i="1" smtClean="0">
                              <a:latin typeface="Cambria Math" panose="02040503050406030204" pitchFamily="18" charset="0"/>
                            </a:rPr>
                          </m:ctrlPr>
                        </m:dPr>
                        <m:e>
                          <m:r>
                            <a:rPr lang="en-US" sz="2800" b="0" i="1" smtClean="0">
                              <a:latin typeface="Cambria Math"/>
                            </a:rPr>
                            <m:t>𝑋</m:t>
                          </m:r>
                          <m:r>
                            <a:rPr lang="en-US" sz="2800" b="0" i="1" smtClean="0">
                              <a:latin typeface="Cambria Math"/>
                            </a:rPr>
                            <m:t>,</m:t>
                          </m:r>
                          <m:r>
                            <a:rPr lang="en-US" sz="2800" b="0" i="1" smtClean="0">
                              <a:latin typeface="Cambria Math"/>
                            </a:rPr>
                            <m:t>𝑌</m:t>
                          </m:r>
                        </m:e>
                      </m:d>
                      <m:r>
                        <a:rPr lang="en-US" sz="2800" b="0" i="1" smtClean="0">
                          <a:latin typeface="Cambria Math"/>
                        </a:rPr>
                        <m:t>=1−</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r>
                                <a:rPr lang="en-US" sz="2800" b="0" i="1" smtClean="0">
                                  <a:latin typeface="Cambria Math"/>
                                </a:rPr>
                                <m:t>𝑋</m:t>
                              </m:r>
                              <m:r>
                                <a:rPr lang="en-US" sz="2800" b="0" i="1" smtClean="0">
                                  <a:latin typeface="Cambria Math"/>
                                  <a:ea typeface="Cambria Math"/>
                                </a:rPr>
                                <m:t>∩</m:t>
                              </m:r>
                              <m:r>
                                <a:rPr lang="en-US" sz="2800" b="0" i="1" smtClean="0">
                                  <a:latin typeface="Cambria Math"/>
                                  <a:ea typeface="Cambria Math"/>
                                </a:rPr>
                                <m:t>𝑌</m:t>
                              </m:r>
                            </m:e>
                          </m:d>
                        </m:num>
                        <m:den>
                          <m:d>
                            <m:dPr>
                              <m:begChr m:val="|"/>
                              <m:endChr m:val="|"/>
                              <m:ctrlPr>
                                <a:rPr lang="en-US" sz="2800" b="0" i="1" smtClean="0">
                                  <a:latin typeface="Cambria Math" panose="02040503050406030204" pitchFamily="18" charset="0"/>
                                </a:rPr>
                              </m:ctrlPr>
                            </m:dPr>
                            <m:e>
                              <m:r>
                                <a:rPr lang="en-US" sz="2800" b="0" i="1" smtClean="0">
                                  <a:latin typeface="Cambria Math"/>
                                </a:rPr>
                                <m:t>𝑋</m:t>
                              </m:r>
                              <m:r>
                                <a:rPr lang="en-US" sz="2800" b="0" i="1" smtClean="0">
                                  <a:latin typeface="Cambria Math"/>
                                  <a:ea typeface="Cambria Math"/>
                                </a:rPr>
                                <m:t>∪</m:t>
                              </m:r>
                              <m:r>
                                <a:rPr lang="en-US" sz="2800" b="0" i="1" smtClean="0">
                                  <a:latin typeface="Cambria Math"/>
                                  <a:ea typeface="Cambria Math"/>
                                </a:rPr>
                                <m:t>𝑌</m:t>
                              </m:r>
                            </m:e>
                          </m:d>
                        </m:den>
                      </m:f>
                    </m:oMath>
                  </m:oMathPara>
                </a14:m>
                <a:endParaRPr lang="en-US" sz="2800" dirty="0"/>
              </a:p>
              <a:p>
                <a:r>
                  <a:rPr lang="en-US" sz="2800" b="1" dirty="0">
                    <a:solidFill>
                      <a:schemeClr val="tx2"/>
                    </a:solidFill>
                  </a:rPr>
                  <a:t>Hamming Distance:</a:t>
                </a:r>
                <a:r>
                  <a:rPr lang="en-US" sz="2800" dirty="0"/>
                  <a:t> For string data:</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𝑑</m:t>
                      </m:r>
                      <m:d>
                        <m:dPr>
                          <m:ctrlPr>
                            <a:rPr lang="en-US" sz="2800" b="0" i="1" smtClean="0">
                              <a:latin typeface="Cambria Math" panose="02040503050406030204" pitchFamily="18" charset="0"/>
                            </a:rPr>
                          </m:ctrlPr>
                        </m:dPr>
                        <m:e>
                          <m:r>
                            <a:rPr lang="en-US" sz="2800" b="0" i="1" smtClean="0">
                              <a:latin typeface="Cambria Math"/>
                            </a:rPr>
                            <m:t>𝑥</m:t>
                          </m:r>
                          <m:r>
                            <a:rPr lang="en-US" sz="2800" b="0" i="1" smtClean="0">
                              <a:latin typeface="Cambria Math"/>
                            </a:rPr>
                            <m:t>,</m:t>
                          </m:r>
                          <m:r>
                            <a:rPr lang="en-US" sz="2800" b="0" i="1" smtClean="0">
                              <a:latin typeface="Cambria Math"/>
                            </a:rPr>
                            <m:t>𝑦</m:t>
                          </m:r>
                        </m:e>
                      </m:d>
                      <m:r>
                        <a:rPr lang="en-US" sz="2800" b="0" i="1" smtClean="0">
                          <a:latin typeface="Cambria Math"/>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a:rPr>
                            <m:t>𝑖</m:t>
                          </m:r>
                          <m:r>
                            <a:rPr lang="en-US" sz="2800" b="0" i="1" smtClean="0">
                              <a:latin typeface="Cambria Math"/>
                            </a:rPr>
                            <m:t>=1</m:t>
                          </m:r>
                        </m:sub>
                        <m:sup>
                          <m:r>
                            <a:rPr lang="en-US" sz="2800" b="0" i="1" smtClean="0">
                              <a:latin typeface="Cambria Math"/>
                            </a:rPr>
                            <m:t>𝑛</m:t>
                          </m:r>
                        </m:sup>
                        <m:e>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𝑖</m:t>
                                  </m:r>
                                </m:sub>
                              </m:sSub>
                              <m:r>
                                <a:rPr lang="en-US" sz="2800" i="1" smtClean="0">
                                  <a:latin typeface="Cambria Math"/>
                                  <a:ea typeface="Cambria Math"/>
                                </a:rPr>
                                <m:t>≠</m:t>
                              </m:r>
                              <m:sSub>
                                <m:sSubPr>
                                  <m:ctrlPr>
                                    <a:rPr lang="en-US" sz="2800" i="1">
                                      <a:latin typeface="Cambria Math" panose="02040503050406030204" pitchFamily="18" charset="0"/>
                                    </a:rPr>
                                  </m:ctrlPr>
                                </m:sSubPr>
                                <m:e>
                                  <m:r>
                                    <a:rPr lang="en-US" sz="2800" i="1">
                                      <a:latin typeface="Cambria Math"/>
                                    </a:rPr>
                                    <m:t>𝑦</m:t>
                                  </m:r>
                                </m:e>
                                <m:sub>
                                  <m:r>
                                    <a:rPr lang="en-US" sz="2800" i="1">
                                      <a:latin typeface="Cambria Math"/>
                                    </a:rPr>
                                    <m:t>𝑖</m:t>
                                  </m:r>
                                </m:sub>
                              </m:sSub>
                            </m:e>
                          </m:d>
                        </m:e>
                      </m:nary>
                    </m:oMath>
                  </m:oMathPara>
                </a14:m>
                <a:endParaRPr lang="en-US" sz="2800" dirty="0"/>
              </a:p>
            </p:txBody>
          </p:sp>
        </mc:Choice>
        <mc:Fallback xmlns="">
          <p:sp>
            <p:nvSpPr>
              <p:cNvPr id="6" name="Content Placeholder 2">
                <a:extLst>
                  <a:ext uri="{FF2B5EF4-FFF2-40B4-BE49-F238E27FC236}">
                    <a16:creationId xmlns:a16="http://schemas.microsoft.com/office/drawing/2014/main" id="{C0AE1DD1-7B70-40E9-865E-3C273FDBBE7F}"/>
                  </a:ext>
                </a:extLst>
              </p:cNvPr>
              <p:cNvSpPr>
                <a:spLocks noGrp="1" noRot="1" noChangeAspect="1" noMove="1" noResize="1" noEditPoints="1" noAdjustHandles="1" noChangeArrowheads="1" noChangeShapeType="1" noTextEdit="1"/>
              </p:cNvSpPr>
              <p:nvPr/>
            </p:nvSpPr>
            <p:spPr>
              <a:xfrm>
                <a:off x="458890" y="1416150"/>
                <a:ext cx="8613648" cy="5138611"/>
              </a:xfrm>
              <a:prstGeom prst="rect">
                <a:avLst/>
              </a:prstGeom>
              <a:blipFill>
                <a:blip r:embed="rId2"/>
                <a:stretch>
                  <a:fillRect l="-1274" t="-2017"/>
                </a:stretch>
              </a:blipFill>
            </p:spPr>
            <p:txBody>
              <a:bodyPr/>
              <a:lstStyle/>
              <a:p>
                <a:r>
                  <a:rPr lang="en-IN">
                    <a:noFill/>
                  </a:rPr>
                  <a:t> </a:t>
                </a:r>
              </a:p>
            </p:txBody>
          </p:sp>
        </mc:Fallback>
      </mc:AlternateContent>
    </p:spTree>
    <p:extLst>
      <p:ext uri="{BB962C8B-B14F-4D97-AF65-F5344CB8AC3E}">
        <p14:creationId xmlns:p14="http://schemas.microsoft.com/office/powerpoint/2010/main" val="37406481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K-NN Metrics</a:t>
            </a:r>
            <a:endParaRPr lang="en-US" sz="3200" dirty="0"/>
          </a:p>
        </p:txBody>
      </p:sp>
      <p:sp>
        <p:nvSpPr>
          <p:cNvPr id="3" name="Date Placeholder 2"/>
          <p:cNvSpPr>
            <a:spLocks noGrp="1"/>
          </p:cNvSpPr>
          <p:nvPr>
            <p:ph type="dt" sz="half" idx="10"/>
          </p:nvPr>
        </p:nvSpPr>
        <p:spPr/>
        <p:txBody>
          <a:bodyPr/>
          <a:lstStyle/>
          <a:p>
            <a:fld id="{4CCC1C61-A898-4214-8933-7BA5E268838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101</a:t>
            </a:fld>
            <a:endParaRPr lang="en-I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4D76A77-BCF3-4441-958E-545F75A12D81}"/>
                  </a:ext>
                </a:extLst>
              </p:cNvPr>
              <p:cNvSpPr>
                <a:spLocks noGrp="1"/>
              </p:cNvSpPr>
              <p:nvPr/>
            </p:nvSpPr>
            <p:spPr>
              <a:xfrm>
                <a:off x="265176" y="1558598"/>
                <a:ext cx="8613648" cy="5138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solidFill>
                      <a:schemeClr val="tx2"/>
                    </a:solidFill>
                  </a:rPr>
                  <a:t>Manhattan Distance: </a:t>
                </a:r>
                <a:r>
                  <a:rPr lang="en-US" sz="2800" dirty="0">
                    <a:solidFill>
                      <a:schemeClr val="tx2"/>
                    </a:solidFill>
                  </a:rPr>
                  <a:t> </a:t>
                </a:r>
                <a:r>
                  <a:rPr lang="en-US" sz="2800" dirty="0"/>
                  <a:t>Coordinate-wise distance</a:t>
                </a:r>
                <a:br>
                  <a:rPr lang="en-US" sz="2800" dirty="0"/>
                </a:br>
                <a14:m>
                  <m:oMath xmlns:m="http://schemas.openxmlformats.org/officeDocument/2006/math">
                    <m:r>
                      <a:rPr lang="en-US" sz="2800" b="0" i="1" smtClean="0">
                        <a:latin typeface="Cambria Math"/>
                      </a:rPr>
                      <m:t>𝑑</m:t>
                    </m:r>
                    <m:d>
                      <m:dPr>
                        <m:ctrlPr>
                          <a:rPr lang="en-US" sz="2800" b="0" i="1" smtClean="0">
                            <a:latin typeface="Cambria Math" panose="02040503050406030204" pitchFamily="18" charset="0"/>
                          </a:rPr>
                        </m:ctrlPr>
                      </m:dPr>
                      <m:e>
                        <m:r>
                          <a:rPr lang="en-US" sz="2800" b="0" i="1" smtClean="0">
                            <a:latin typeface="Cambria Math"/>
                          </a:rPr>
                          <m:t>𝑥</m:t>
                        </m:r>
                        <m:r>
                          <a:rPr lang="en-US" sz="2800" b="0" i="1" smtClean="0">
                            <a:latin typeface="Cambria Math"/>
                          </a:rPr>
                          <m:t>,</m:t>
                        </m:r>
                        <m:r>
                          <a:rPr lang="en-US" sz="2800" b="0" i="1" smtClean="0">
                            <a:latin typeface="Cambria Math"/>
                          </a:rPr>
                          <m:t>𝑦</m:t>
                        </m:r>
                      </m:e>
                    </m:d>
                    <m:r>
                      <a:rPr lang="en-US" sz="2800" b="0" i="1" smtClean="0">
                        <a:latin typeface="Cambria Math"/>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a:rPr>
                          <m:t>𝑖</m:t>
                        </m:r>
                        <m:r>
                          <a:rPr lang="en-US" sz="2800" b="0" i="1" smtClean="0">
                            <a:latin typeface="Cambria Math"/>
                          </a:rPr>
                          <m:t>=1</m:t>
                        </m:r>
                      </m:sub>
                      <m:sup>
                        <m:r>
                          <a:rPr lang="en-US" sz="2800" b="0" i="1" smtClean="0">
                            <a:latin typeface="Cambria Math"/>
                          </a:rPr>
                          <m:t>𝑛</m:t>
                        </m:r>
                      </m:sup>
                      <m:e>
                        <m:d>
                          <m:dPr>
                            <m:begChr m:val="|"/>
                            <m:endChr m:val="|"/>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a:rPr>
                                  <m:t>𝑥</m:t>
                                </m:r>
                              </m:e>
                              <m:sub>
                                <m:r>
                                  <a:rPr lang="en-US" sz="2800" i="1">
                                    <a:latin typeface="Cambria Math"/>
                                  </a:rPr>
                                  <m:t>𝑖</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𝑦</m:t>
                                </m:r>
                              </m:e>
                              <m:sub>
                                <m:r>
                                  <a:rPr lang="en-US" sz="2800" i="1">
                                    <a:latin typeface="Cambria Math"/>
                                  </a:rPr>
                                  <m:t>𝑖</m:t>
                                </m:r>
                              </m:sub>
                            </m:sSub>
                          </m:e>
                        </m:d>
                      </m:e>
                    </m:nary>
                  </m:oMath>
                </a14:m>
                <a:endParaRPr lang="en-US" sz="2800" dirty="0"/>
              </a:p>
              <a:p>
                <a:r>
                  <a:rPr lang="en-US" sz="2800" b="1" dirty="0">
                    <a:solidFill>
                      <a:schemeClr val="tx2"/>
                    </a:solidFill>
                  </a:rPr>
                  <a:t>Edit Distance: </a:t>
                </a:r>
                <a:r>
                  <a:rPr lang="en-US" sz="2800" dirty="0"/>
                  <a:t>for strings, especially genetic data.</a:t>
                </a:r>
              </a:p>
              <a:p>
                <a:endParaRPr lang="en-US" sz="2800" dirty="0"/>
              </a:p>
              <a:p>
                <a:r>
                  <a:rPr lang="en-US" sz="2800" b="1" dirty="0" err="1">
                    <a:solidFill>
                      <a:schemeClr val="tx2"/>
                    </a:solidFill>
                  </a:rPr>
                  <a:t>Mahalanobis</a:t>
                </a:r>
                <a:r>
                  <a:rPr lang="en-US" sz="2800" b="1" dirty="0">
                    <a:solidFill>
                      <a:schemeClr val="tx2"/>
                    </a:solidFill>
                  </a:rPr>
                  <a:t> Distance: </a:t>
                </a:r>
                <a:r>
                  <a:rPr lang="en-US" sz="2800" dirty="0"/>
                  <a:t>Normalized by the sample covariance matrix – unaffected by coordinate transformations.  </a:t>
                </a:r>
              </a:p>
            </p:txBody>
          </p:sp>
        </mc:Choice>
        <mc:Fallback xmlns="">
          <p:sp>
            <p:nvSpPr>
              <p:cNvPr id="8" name="Content Placeholder 2">
                <a:extLst>
                  <a:ext uri="{FF2B5EF4-FFF2-40B4-BE49-F238E27FC236}">
                    <a16:creationId xmlns:a16="http://schemas.microsoft.com/office/drawing/2014/main" id="{64D76A77-BCF3-4441-958E-545F75A12D81}"/>
                  </a:ext>
                </a:extLst>
              </p:cNvPr>
              <p:cNvSpPr>
                <a:spLocks noGrp="1" noRot="1" noChangeAspect="1" noMove="1" noResize="1" noEditPoints="1" noAdjustHandles="1" noChangeArrowheads="1" noChangeShapeType="1" noTextEdit="1"/>
              </p:cNvSpPr>
              <p:nvPr/>
            </p:nvSpPr>
            <p:spPr>
              <a:xfrm>
                <a:off x="265176" y="1558598"/>
                <a:ext cx="8613648" cy="5138611"/>
              </a:xfrm>
              <a:prstGeom prst="rect">
                <a:avLst/>
              </a:prstGeom>
              <a:blipFill>
                <a:blip r:embed="rId2"/>
                <a:stretch>
                  <a:fillRect l="-1274" t="-1542" r="-1840"/>
                </a:stretch>
              </a:blipFill>
            </p:spPr>
            <p:txBody>
              <a:bodyPr/>
              <a:lstStyle/>
              <a:p>
                <a:r>
                  <a:rPr lang="en-IN">
                    <a:noFill/>
                  </a:rPr>
                  <a:t> </a:t>
                </a:r>
              </a:p>
            </p:txBody>
          </p:sp>
        </mc:Fallback>
      </mc:AlternateContent>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Linear Regression</a:t>
            </a:r>
          </a:p>
        </p:txBody>
      </p:sp>
      <p:sp>
        <p:nvSpPr>
          <p:cNvPr id="3" name="Date Placeholder 2"/>
          <p:cNvSpPr>
            <a:spLocks noGrp="1"/>
          </p:cNvSpPr>
          <p:nvPr>
            <p:ph type="dt" sz="half" idx="10"/>
          </p:nvPr>
        </p:nvSpPr>
        <p:spPr/>
        <p:txBody>
          <a:bodyPr/>
          <a:lstStyle/>
          <a:p>
            <a:fld id="{4082F127-CD5E-49BD-AD9E-7728DFA6BFE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102</a:t>
            </a:fld>
            <a:endParaRPr lang="en-IN"/>
          </a:p>
        </p:txBody>
      </p:sp>
      <p:sp>
        <p:nvSpPr>
          <p:cNvPr id="8" name="Content Placeholder 1">
            <a:extLst>
              <a:ext uri="{FF2B5EF4-FFF2-40B4-BE49-F238E27FC236}">
                <a16:creationId xmlns:a16="http://schemas.microsoft.com/office/drawing/2014/main" id="{907615FA-8049-498C-97C6-CAEEEBB142F6}"/>
              </a:ext>
            </a:extLst>
          </p:cNvPr>
          <p:cNvSpPr txBox="1">
            <a:spLocks/>
          </p:cNvSpPr>
          <p:nvPr/>
        </p:nvSpPr>
        <p:spPr bwMode="auto">
          <a:xfrm>
            <a:off x="478971" y="1438571"/>
            <a:ext cx="8382000" cy="466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eaLnBrk="0" hangingPunct="0">
              <a:spcBef>
                <a:spcPct val="20000"/>
              </a:spcBef>
              <a:buClr>
                <a:schemeClr val="accent1"/>
              </a:buClr>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We want to find the best line (linear function y=f(X)) to explain the data.</a:t>
            </a:r>
          </a:p>
        </p:txBody>
      </p:sp>
      <p:pic>
        <p:nvPicPr>
          <p:cNvPr id="9" name="Picture 8">
            <a:extLst>
              <a:ext uri="{FF2B5EF4-FFF2-40B4-BE49-F238E27FC236}">
                <a16:creationId xmlns:a16="http://schemas.microsoft.com/office/drawing/2014/main" id="{DC169410-3BC0-4869-B6EA-3919C8EA1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233" y="2471671"/>
            <a:ext cx="5495417" cy="3626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D0571AED-DA66-445E-B3CE-2E47116EFDF0}"/>
              </a:ext>
            </a:extLst>
          </p:cNvPr>
          <p:cNvSpPr txBox="1"/>
          <p:nvPr/>
        </p:nvSpPr>
        <p:spPr>
          <a:xfrm>
            <a:off x="7126659" y="5575426"/>
            <a:ext cx="370614"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X</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Linear Regression</a:t>
            </a:r>
            <a:endParaRPr lang="en-US" sz="3200" dirty="0"/>
          </a:p>
        </p:txBody>
      </p:sp>
      <p:sp>
        <p:nvSpPr>
          <p:cNvPr id="3" name="Date Placeholder 2"/>
          <p:cNvSpPr>
            <a:spLocks noGrp="1"/>
          </p:cNvSpPr>
          <p:nvPr>
            <p:ph type="dt" sz="half" idx="10"/>
          </p:nvPr>
        </p:nvSpPr>
        <p:spPr/>
        <p:txBody>
          <a:bodyPr/>
          <a:lstStyle/>
          <a:p>
            <a:fld id="{CA41B1B3-3E7D-4374-99B0-D7119A532FB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103</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0C289060-F97C-4295-87DB-4A249D4E3566}"/>
                  </a:ext>
                </a:extLst>
              </p:cNvPr>
              <p:cNvSpPr txBox="1">
                <a:spLocks/>
              </p:cNvSpPr>
              <p:nvPr/>
            </p:nvSpPr>
            <p:spPr bwMode="auto">
              <a:xfrm>
                <a:off x="603504" y="1429537"/>
                <a:ext cx="8382000" cy="4906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eaLnBrk="0" hangingPunct="0">
                  <a:spcBef>
                    <a:spcPct val="20000"/>
                  </a:spcBef>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 predicted value of y is given by:</a:t>
                </a:r>
              </a:p>
              <a:p>
                <a:pPr marL="342900" lvl="0" indent="-342900" eaLnBrk="0" hangingPunct="0">
                  <a:spcBef>
                    <a:spcPct val="20000"/>
                  </a:spcBef>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14:m>
                  <m:oMathPara xmlns:m="http://schemas.openxmlformats.org/officeDocument/2006/math">
                    <m:oMathParaPr>
                      <m:jc m:val="centerGroup"/>
                    </m:oMathParaPr>
                    <m:oMath xmlns:m="http://schemas.openxmlformats.org/officeDocument/2006/math">
                      <m:acc>
                        <m:accPr>
                          <m:chr m:val="̂"/>
                          <m:ctrlPr>
                            <a:rPr lang="en-US" sz="2200" i="1" kern="0" smtClean="0">
                              <a:latin typeface="Cambria Math" panose="02040503050406030204" pitchFamily="18" charset="0"/>
                            </a:rPr>
                          </m:ctrlPr>
                        </m:accPr>
                        <m:e>
                          <m:r>
                            <a:rPr lang="en-US" sz="2200" b="0" i="1" kern="0" smtClean="0">
                              <a:latin typeface="Cambria Math"/>
                            </a:rPr>
                            <m:t>𝑦</m:t>
                          </m:r>
                        </m:e>
                      </m:acc>
                      <m:r>
                        <a:rPr lang="en-US" sz="2200" b="0" i="1" kern="0" smtClean="0">
                          <a:latin typeface="Cambria Math"/>
                        </a:rPr>
                        <m:t>= </m:t>
                      </m:r>
                      <m:sSub>
                        <m:sSubPr>
                          <m:ctrlPr>
                            <a:rPr lang="en-US" sz="2200" b="0" i="1" kern="0" smtClean="0">
                              <a:latin typeface="Cambria Math" panose="02040503050406030204" pitchFamily="18" charset="0"/>
                            </a:rPr>
                          </m:ctrlPr>
                        </m:sSubPr>
                        <m:e>
                          <m:acc>
                            <m:accPr>
                              <m:chr m:val="̂"/>
                              <m:ctrlPr>
                                <a:rPr lang="en-US" sz="2200" b="0" i="1" kern="0" smtClean="0">
                                  <a:latin typeface="Cambria Math" panose="02040503050406030204" pitchFamily="18" charset="0"/>
                                </a:rPr>
                              </m:ctrlPr>
                            </m:accPr>
                            <m:e>
                              <m:r>
                                <a:rPr lang="en-US" sz="2200" b="0" i="1" kern="0" smtClean="0">
                                  <a:latin typeface="Cambria Math"/>
                                  <a:ea typeface="Cambria Math"/>
                                </a:rPr>
                                <m:t>𝛽</m:t>
                              </m:r>
                            </m:e>
                          </m:acc>
                        </m:e>
                        <m:sub>
                          <m:r>
                            <a:rPr lang="en-US" sz="2200" b="0" i="1" kern="0" smtClean="0">
                              <a:latin typeface="Cambria Math"/>
                            </a:rPr>
                            <m:t>0</m:t>
                          </m:r>
                        </m:sub>
                      </m:sSub>
                      <m:r>
                        <a:rPr lang="en-US" sz="2200" b="0" i="1" kern="0" smtClean="0">
                          <a:latin typeface="Cambria Math"/>
                        </a:rPr>
                        <m:t>+ </m:t>
                      </m:r>
                      <m:nary>
                        <m:naryPr>
                          <m:chr m:val="∑"/>
                          <m:ctrlPr>
                            <a:rPr lang="en-US" sz="2200" b="0" i="1" kern="0" smtClean="0">
                              <a:latin typeface="Cambria Math" panose="02040503050406030204" pitchFamily="18" charset="0"/>
                            </a:rPr>
                          </m:ctrlPr>
                        </m:naryPr>
                        <m:sub>
                          <m:r>
                            <m:rPr>
                              <m:brk m:alnAt="23"/>
                            </m:rPr>
                            <a:rPr lang="en-US" sz="2200" b="0" i="1" kern="0" smtClean="0">
                              <a:latin typeface="Cambria Math"/>
                            </a:rPr>
                            <m:t>𝑗</m:t>
                          </m:r>
                          <m:r>
                            <a:rPr lang="en-US" sz="2200" b="0" i="1" kern="0" smtClean="0">
                              <a:latin typeface="Cambria Math"/>
                            </a:rPr>
                            <m:t>=1</m:t>
                          </m:r>
                        </m:sub>
                        <m:sup>
                          <m:r>
                            <a:rPr lang="en-US" sz="2200" b="0" i="1" kern="0" smtClean="0">
                              <a:latin typeface="Cambria Math"/>
                            </a:rPr>
                            <m:t>𝑝</m:t>
                          </m:r>
                        </m:sup>
                        <m:e>
                          <m:sSub>
                            <m:sSubPr>
                              <m:ctrlPr>
                                <a:rPr lang="en-US" sz="2200" b="0" i="1" kern="0" smtClean="0">
                                  <a:latin typeface="Cambria Math" panose="02040503050406030204" pitchFamily="18" charset="0"/>
                                </a:rPr>
                              </m:ctrlPr>
                            </m:sSubPr>
                            <m:e>
                              <m:r>
                                <a:rPr lang="en-US" sz="2200" b="0" i="1" kern="0" smtClean="0">
                                  <a:latin typeface="Cambria Math"/>
                                </a:rPr>
                                <m:t>𝑋</m:t>
                              </m:r>
                            </m:e>
                            <m:sub>
                              <m:r>
                                <a:rPr lang="en-US" sz="2200" b="0" i="1" kern="0" smtClean="0">
                                  <a:latin typeface="Cambria Math"/>
                                </a:rPr>
                                <m:t>𝑗</m:t>
                              </m:r>
                            </m:sub>
                          </m:sSub>
                          <m:sSub>
                            <m:sSubPr>
                              <m:ctrlPr>
                                <a:rPr lang="en-US" sz="2200" b="0" i="1" kern="0" smtClean="0">
                                  <a:latin typeface="Cambria Math" panose="02040503050406030204" pitchFamily="18" charset="0"/>
                                </a:rPr>
                              </m:ctrlPr>
                            </m:sSubPr>
                            <m:e>
                              <m:acc>
                                <m:accPr>
                                  <m:chr m:val="̂"/>
                                  <m:ctrlPr>
                                    <a:rPr lang="en-US" sz="2200" b="0" i="1" kern="0" smtClean="0">
                                      <a:latin typeface="Cambria Math" panose="02040503050406030204" pitchFamily="18" charset="0"/>
                                    </a:rPr>
                                  </m:ctrlPr>
                                </m:accPr>
                                <m:e>
                                  <m:r>
                                    <a:rPr lang="en-US" sz="2200" b="0" i="1" kern="0" smtClean="0">
                                      <a:latin typeface="Cambria Math"/>
                                      <a:ea typeface="Cambria Math"/>
                                    </a:rPr>
                                    <m:t>𝛽</m:t>
                                  </m:r>
                                </m:e>
                              </m:acc>
                            </m:e>
                            <m:sub>
                              <m:r>
                                <a:rPr lang="en-US" sz="2200" b="0" i="1" kern="0" smtClean="0">
                                  <a:latin typeface="Cambria Math"/>
                                </a:rPr>
                                <m:t>𝑗</m:t>
                              </m:r>
                            </m:sub>
                          </m:sSub>
                        </m:e>
                      </m:nary>
                    </m:oMath>
                  </m:oMathPara>
                </a14:m>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 vector of coefficients </a:t>
                </a:r>
                <a14:m>
                  <m:oMath xmlns:m="http://schemas.openxmlformats.org/officeDocument/2006/math">
                    <m:acc>
                      <m:accPr>
                        <m:chr m:val="̂"/>
                        <m:ctrlPr>
                          <a:rPr lang="en-US" sz="2200" i="1" kern="0" smtClean="0">
                            <a:latin typeface="Cambria Math" panose="02040503050406030204" pitchFamily="18" charset="0"/>
                          </a:rPr>
                        </m:ctrlPr>
                      </m:accPr>
                      <m:e>
                        <m:r>
                          <a:rPr lang="en-US" sz="2200" i="1" kern="0" smtClean="0">
                            <a:latin typeface="Cambria Math"/>
                            <a:ea typeface="Cambria Math"/>
                          </a:rPr>
                          <m:t>𝛽</m:t>
                        </m:r>
                      </m:e>
                    </m:acc>
                  </m:oMath>
                </a14:m>
                <a:r>
                  <a:rPr lang="en-US" sz="2200" kern="0" dirty="0">
                    <a:latin typeface="Times New Roman" panose="02020603050405020304" pitchFamily="18" charset="0"/>
                    <a:cs typeface="Times New Roman" panose="02020603050405020304" pitchFamily="18" charset="0"/>
                  </a:rPr>
                  <a:t> is the regression model.</a:t>
                </a:r>
              </a:p>
              <a:p>
                <a:pPr marL="342900" lvl="0" indent="-342900" eaLnBrk="0" hangingPunct="0">
                  <a:spcBef>
                    <a:spcPct val="20000"/>
                  </a:spcBef>
                  <a:buClr>
                    <a:schemeClr val="accent1"/>
                  </a:buClr>
                  <a:buSzPct val="110000"/>
                  <a:buFont typeface="Arial" panose="020B0604020202020204" pitchFamily="34" charset="0"/>
                  <a:buChar char="•"/>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200" i="1" kern="0">
                            <a:latin typeface="Cambria Math" panose="02040503050406030204" pitchFamily="18" charset="0"/>
                          </a:rPr>
                        </m:ctrlPr>
                      </m:sSubPr>
                      <m:e>
                        <m:r>
                          <a:rPr lang="en-US" sz="2200" i="1" kern="0">
                            <a:latin typeface="Cambria Math"/>
                          </a:rPr>
                          <m:t>𝑋</m:t>
                        </m:r>
                      </m:e>
                      <m:sub>
                        <m:r>
                          <a:rPr lang="en-US" sz="2200" i="1" kern="0">
                            <a:latin typeface="Cambria Math"/>
                          </a:rPr>
                          <m:t>0</m:t>
                        </m:r>
                      </m:sub>
                    </m:sSub>
                    <m:r>
                      <a:rPr lang="en-US" sz="2200" i="1" kern="0">
                        <a:latin typeface="Cambria Math"/>
                      </a:rPr>
                      <m:t>=1</m:t>
                    </m:r>
                  </m:oMath>
                </a14:m>
                <a:r>
                  <a:rPr lang="en-US" sz="2200" kern="0" dirty="0">
                    <a:latin typeface="Times New Roman" panose="02020603050405020304" pitchFamily="18" charset="0"/>
                    <a:cs typeface="Times New Roman" panose="02020603050405020304" pitchFamily="18" charset="0"/>
                  </a:rPr>
                  <a:t>, the formula becomes a matrix product: </a:t>
                </a:r>
              </a:p>
              <a:p>
                <a:pPr marL="342900" lvl="0" indent="-342900" algn="ctr" eaLnBrk="0" hangingPunct="0">
                  <a:spcBef>
                    <a:spcPct val="20000"/>
                  </a:spcBef>
                  <a:defRPr/>
                </a:pPr>
                <a14:m>
                  <m:oMathPara xmlns:m="http://schemas.openxmlformats.org/officeDocument/2006/math">
                    <m:oMathParaPr>
                      <m:jc m:val="centerGroup"/>
                    </m:oMathParaPr>
                    <m:oMath xmlns:m="http://schemas.openxmlformats.org/officeDocument/2006/math">
                      <m:acc>
                        <m:accPr>
                          <m:chr m:val="̂"/>
                          <m:ctrlPr>
                            <a:rPr lang="en-US" sz="2200" i="1" kern="0" smtClean="0">
                              <a:latin typeface="Cambria Math" panose="02040503050406030204" pitchFamily="18" charset="0"/>
                            </a:rPr>
                          </m:ctrlPr>
                        </m:accPr>
                        <m:e>
                          <m:r>
                            <a:rPr lang="en-US" sz="2200" b="0" i="1" kern="0" smtClean="0">
                              <a:latin typeface="Cambria Math"/>
                            </a:rPr>
                            <m:t>𝑦</m:t>
                          </m:r>
                        </m:e>
                      </m:acc>
                      <m:r>
                        <a:rPr lang="en-US" sz="2200" b="0" i="1" kern="0" smtClean="0">
                          <a:latin typeface="Cambria Math"/>
                        </a:rPr>
                        <m:t>=</m:t>
                      </m:r>
                      <m:r>
                        <m:rPr>
                          <m:sty m:val="p"/>
                        </m:rPr>
                        <a:rPr lang="en-US" sz="2200" kern="0">
                          <a:latin typeface="Cambria Math"/>
                        </a:rPr>
                        <m:t>X</m:t>
                      </m:r>
                      <m:r>
                        <a:rPr lang="en-US" sz="2200" b="0" i="1" kern="0" smtClean="0">
                          <a:latin typeface="Cambria Math"/>
                        </a:rPr>
                        <m:t> </m:t>
                      </m:r>
                      <m:acc>
                        <m:accPr>
                          <m:chr m:val="̂"/>
                          <m:ctrlPr>
                            <a:rPr lang="en-US" sz="2200" b="0" i="1" kern="0" smtClean="0">
                              <a:latin typeface="Cambria Math" panose="02040503050406030204" pitchFamily="18" charset="0"/>
                            </a:rPr>
                          </m:ctrlPr>
                        </m:accPr>
                        <m:e>
                          <m:r>
                            <a:rPr lang="en-US" sz="2200" b="0" i="1" kern="0" smtClean="0">
                              <a:latin typeface="Cambria Math"/>
                              <a:ea typeface="Cambria Math"/>
                            </a:rPr>
                            <m:t>𝛽</m:t>
                          </m:r>
                        </m:e>
                      </m:acc>
                    </m:oMath>
                  </m:oMathPara>
                </a14:m>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spcBef>
                    <a:spcPct val="20000"/>
                  </a:spcBef>
                  <a:spcAft>
                    <a:spcPct val="0"/>
                  </a:spcAft>
                  <a:buClrTx/>
                  <a:buSzTx/>
                  <a:tabLst/>
                  <a:defRPr/>
                </a:pPr>
                <a:endParaRPr kumimoji="0" lang="en-US" sz="2200" b="0" i="1"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mc:Choice>
        <mc:Fallback xmlns="">
          <p:sp>
            <p:nvSpPr>
              <p:cNvPr id="8" name="Content Placeholder 1">
                <a:extLst>
                  <a:ext uri="{FF2B5EF4-FFF2-40B4-BE49-F238E27FC236}">
                    <a16:creationId xmlns:a16="http://schemas.microsoft.com/office/drawing/2014/main" id="{0C289060-F97C-4295-87DB-4A249D4E3566}"/>
                  </a:ext>
                </a:extLst>
              </p:cNvPr>
              <p:cNvSpPr txBox="1">
                <a:spLocks noRot="1" noChangeAspect="1" noMove="1" noResize="1" noEditPoints="1" noAdjustHandles="1" noChangeArrowheads="1" noChangeShapeType="1" noTextEdit="1"/>
              </p:cNvSpPr>
              <p:nvPr/>
            </p:nvSpPr>
            <p:spPr bwMode="auto">
              <a:xfrm>
                <a:off x="603504" y="1429537"/>
                <a:ext cx="8382000" cy="4906963"/>
              </a:xfrm>
              <a:prstGeom prst="rect">
                <a:avLst/>
              </a:prstGeom>
              <a:blipFill>
                <a:blip r:embed="rId2"/>
                <a:stretch>
                  <a:fillRect l="-1018" t="-9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Linear Regression</a:t>
            </a:r>
            <a:endParaRPr lang="en-US" sz="3200" dirty="0"/>
          </a:p>
        </p:txBody>
      </p:sp>
      <p:sp>
        <p:nvSpPr>
          <p:cNvPr id="3" name="Date Placeholder 2"/>
          <p:cNvSpPr>
            <a:spLocks noGrp="1"/>
          </p:cNvSpPr>
          <p:nvPr>
            <p:ph type="dt" sz="half" idx="10"/>
          </p:nvPr>
        </p:nvSpPr>
        <p:spPr/>
        <p:txBody>
          <a:bodyPr/>
          <a:lstStyle/>
          <a:p>
            <a:fld id="{CC3D1152-E444-4F1C-81EE-BCC1DC04F09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104</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B2FC149B-B11C-4E6C-A08C-B6F1D78220B4}"/>
                  </a:ext>
                </a:extLst>
              </p:cNvPr>
              <p:cNvSpPr txBox="1">
                <a:spLocks/>
              </p:cNvSpPr>
              <p:nvPr/>
            </p:nvSpPr>
            <p:spPr bwMode="auto">
              <a:xfrm>
                <a:off x="541020" y="1417638"/>
                <a:ext cx="8519160" cy="4906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eaLnBrk="0" hangingPunct="0">
                  <a:spcBef>
                    <a:spcPct val="20000"/>
                  </a:spcBef>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We can write all of the input samples in a single matrix </a:t>
                </a:r>
                <a:r>
                  <a:rPr lang="en-US" sz="2200" b="1" kern="0" dirty="0">
                    <a:latin typeface="Times New Roman" panose="02020603050405020304" pitchFamily="18" charset="0"/>
                    <a:cs typeface="Times New Roman" panose="02020603050405020304" pitchFamily="18" charset="0"/>
                  </a:rPr>
                  <a:t>X</a:t>
                </a:r>
                <a:r>
                  <a:rPr lang="en-US" sz="2200" kern="0" dirty="0">
                    <a:latin typeface="Times New Roman" panose="02020603050405020304" pitchFamily="18" charset="0"/>
                    <a:cs typeface="Times New Roman" panose="02020603050405020304" pitchFamily="18" charset="0"/>
                  </a:rPr>
                  <a:t>:</a:t>
                </a:r>
              </a:p>
              <a:p>
                <a:pPr marL="342900" lvl="0" indent="-342900" eaLnBrk="0" hangingPunct="0">
                  <a:spcBef>
                    <a:spcPct val="20000"/>
                  </a:spcBef>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r>
                  <a:rPr lang="en-US" sz="2200" kern="0" dirty="0">
                    <a:latin typeface="Times New Roman" panose="02020603050405020304" pitchFamily="18" charset="0"/>
                    <a:cs typeface="Times New Roman" panose="02020603050405020304" pitchFamily="18" charset="0"/>
                  </a:rPr>
                  <a:t>i.e. </a:t>
                </a:r>
                <a:r>
                  <a:rPr lang="en-US" sz="2200" b="1" kern="0" dirty="0">
                    <a:solidFill>
                      <a:srgbClr val="0070C0"/>
                    </a:solidFill>
                    <a:latin typeface="Times New Roman" panose="02020603050405020304" pitchFamily="18" charset="0"/>
                    <a:cs typeface="Times New Roman" panose="02020603050405020304" pitchFamily="18" charset="0"/>
                  </a:rPr>
                  <a:t>rows of </a:t>
                </a:r>
                <a14:m>
                  <m:oMath xmlns:m="http://schemas.openxmlformats.org/officeDocument/2006/math">
                    <m:r>
                      <a:rPr lang="en-US" sz="2200" b="1" i="0" kern="0" baseline="0" smtClean="0">
                        <a:latin typeface="Cambria Math"/>
                      </a:rPr>
                      <m:t>𝐗</m:t>
                    </m:r>
                    <m:r>
                      <a:rPr lang="en-US" sz="2200" b="0" i="1" kern="0" smtClean="0">
                        <a:latin typeface="Cambria Math"/>
                      </a:rPr>
                      <m:t>= </m:t>
                    </m:r>
                    <m:d>
                      <m:dPr>
                        <m:ctrlPr>
                          <a:rPr lang="en-US" sz="2200" b="0" i="1" kern="0" smtClean="0">
                            <a:latin typeface="Cambria Math" panose="02040503050406030204" pitchFamily="18" charset="0"/>
                          </a:rPr>
                        </m:ctrlPr>
                      </m:dPr>
                      <m:e>
                        <m:m>
                          <m:mPr>
                            <m:mcs>
                              <m:mc>
                                <m:mcPr>
                                  <m:count m:val="3"/>
                                  <m:mcJc m:val="center"/>
                                </m:mcPr>
                              </m:mc>
                            </m:mcs>
                            <m:ctrlPr>
                              <a:rPr lang="en-US" sz="2200" b="0" i="1" kern="0" smtClean="0">
                                <a:latin typeface="Cambria Math" panose="02040503050406030204" pitchFamily="18" charset="0"/>
                              </a:rPr>
                            </m:ctrlPr>
                          </m:mPr>
                          <m:mr>
                            <m:e>
                              <m:sSub>
                                <m:sSubPr>
                                  <m:ctrlPr>
                                    <a:rPr lang="en-US" sz="2200" b="0" i="1" kern="0" smtClean="0">
                                      <a:latin typeface="Cambria Math" panose="02040503050406030204" pitchFamily="18" charset="0"/>
                                    </a:rPr>
                                  </m:ctrlPr>
                                </m:sSubPr>
                                <m:e>
                                  <m:r>
                                    <a:rPr lang="en-US" sz="2200" b="0" i="1" kern="0" smtClean="0">
                                      <a:latin typeface="Cambria Math"/>
                                    </a:rPr>
                                    <m:t>𝑋</m:t>
                                  </m:r>
                                </m:e>
                                <m:sub>
                                  <m:r>
                                    <a:rPr lang="en-US" sz="2200" b="0" i="1" kern="0" smtClean="0">
                                      <a:latin typeface="Cambria Math"/>
                                    </a:rPr>
                                    <m:t>11</m:t>
                                  </m:r>
                                </m:sub>
                              </m:sSub>
                            </m:e>
                            <m:e>
                              <m:r>
                                <a:rPr lang="en-US" sz="2200" b="0" i="1" kern="0" smtClean="0">
                                  <a:latin typeface="Cambria Math"/>
                                </a:rPr>
                                <m:t>⋯</m:t>
                              </m:r>
                            </m:e>
                            <m:e>
                              <m:sSub>
                                <m:sSubPr>
                                  <m:ctrlPr>
                                    <a:rPr lang="en-US" sz="2200" b="0" i="1" kern="0" smtClean="0">
                                      <a:latin typeface="Cambria Math" panose="02040503050406030204" pitchFamily="18" charset="0"/>
                                    </a:rPr>
                                  </m:ctrlPr>
                                </m:sSubPr>
                                <m:e>
                                  <m:r>
                                    <a:rPr lang="en-US" sz="2200" b="0" i="1" kern="0" smtClean="0">
                                      <a:latin typeface="Cambria Math"/>
                                    </a:rPr>
                                    <m:t>𝑋</m:t>
                                  </m:r>
                                </m:e>
                                <m:sub>
                                  <m:r>
                                    <a:rPr lang="en-US" sz="2200" b="0" i="1" kern="0" smtClean="0">
                                      <a:latin typeface="Cambria Math"/>
                                    </a:rPr>
                                    <m:t>1</m:t>
                                  </m:r>
                                  <m:r>
                                    <a:rPr lang="en-US" sz="2200" b="0" i="1" kern="0" smtClean="0">
                                      <a:latin typeface="Cambria Math"/>
                                    </a:rPr>
                                    <m:t>𝑛</m:t>
                                  </m:r>
                                </m:sub>
                              </m:sSub>
                            </m:e>
                          </m:mr>
                          <m:mr>
                            <m:e>
                              <m:r>
                                <a:rPr lang="en-US" sz="2200" b="0" i="1" kern="0" smtClean="0">
                                  <a:latin typeface="Cambria Math"/>
                                </a:rPr>
                                <m:t>⋮</m:t>
                              </m:r>
                            </m:e>
                            <m:e>
                              <m:r>
                                <a:rPr lang="en-US" sz="2200" b="0" i="1" kern="0" smtClean="0">
                                  <a:latin typeface="Cambria Math"/>
                                </a:rPr>
                                <m:t>⋱</m:t>
                              </m:r>
                            </m:e>
                            <m:e>
                              <m:r>
                                <a:rPr lang="en-US" sz="2200" b="0" i="1" kern="0" smtClean="0">
                                  <a:latin typeface="Cambria Math"/>
                                </a:rPr>
                                <m:t>⋮</m:t>
                              </m:r>
                            </m:e>
                          </m:mr>
                          <m:mr>
                            <m:e>
                              <m:sSub>
                                <m:sSubPr>
                                  <m:ctrlPr>
                                    <a:rPr lang="en-US" sz="2200" b="0" i="1" kern="0" smtClean="0">
                                      <a:latin typeface="Cambria Math" panose="02040503050406030204" pitchFamily="18" charset="0"/>
                                    </a:rPr>
                                  </m:ctrlPr>
                                </m:sSubPr>
                                <m:e>
                                  <m:r>
                                    <a:rPr lang="en-US" sz="2200" b="0" i="1" kern="0" smtClean="0">
                                      <a:latin typeface="Cambria Math"/>
                                    </a:rPr>
                                    <m:t>𝑋</m:t>
                                  </m:r>
                                </m:e>
                                <m:sub>
                                  <m:r>
                                    <a:rPr lang="en-US" sz="2200" b="0" i="1" kern="0" smtClean="0">
                                      <a:latin typeface="Cambria Math"/>
                                    </a:rPr>
                                    <m:t>𝑚</m:t>
                                  </m:r>
                                  <m:r>
                                    <a:rPr lang="en-US" sz="2200" b="0" i="1" kern="0" smtClean="0">
                                      <a:latin typeface="Cambria Math"/>
                                    </a:rPr>
                                    <m:t>1</m:t>
                                  </m:r>
                                </m:sub>
                              </m:sSub>
                            </m:e>
                            <m:e>
                              <m:r>
                                <a:rPr lang="en-US" sz="2200" b="0" i="1" kern="0" smtClean="0">
                                  <a:latin typeface="Cambria Math"/>
                                </a:rPr>
                                <m:t>⋯</m:t>
                              </m:r>
                            </m:e>
                            <m:e>
                              <m:sSub>
                                <m:sSubPr>
                                  <m:ctrlPr>
                                    <a:rPr lang="en-US" sz="2200" b="0" i="1" kern="0" smtClean="0">
                                      <a:latin typeface="Cambria Math" panose="02040503050406030204" pitchFamily="18" charset="0"/>
                                    </a:rPr>
                                  </m:ctrlPr>
                                </m:sSubPr>
                                <m:e>
                                  <m:r>
                                    <a:rPr lang="en-US" sz="2200" b="0" i="1" kern="0" smtClean="0">
                                      <a:latin typeface="Cambria Math"/>
                                    </a:rPr>
                                    <m:t>𝑋</m:t>
                                  </m:r>
                                </m:e>
                                <m:sub>
                                  <m:r>
                                    <a:rPr lang="en-US" sz="2200" b="0" i="1" kern="0" smtClean="0">
                                      <a:latin typeface="Cambria Math"/>
                                    </a:rPr>
                                    <m:t>𝑚𝑛</m:t>
                                  </m:r>
                                </m:sub>
                              </m:sSub>
                            </m:e>
                          </m:mr>
                        </m:m>
                      </m:e>
                    </m:d>
                  </m:oMath>
                </a14:m>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r>
                  <a:rPr lang="en-US" sz="2200" kern="0" dirty="0">
                    <a:latin typeface="Times New Roman" panose="02020603050405020304" pitchFamily="18" charset="0"/>
                    <a:cs typeface="Times New Roman" panose="02020603050405020304" pitchFamily="18" charset="0"/>
                  </a:rPr>
                  <a:t>are</a:t>
                </a:r>
                <a:r>
                  <a:rPr lang="en-US" sz="2200" b="1" kern="0" dirty="0">
                    <a:solidFill>
                      <a:schemeClr val="accent2"/>
                    </a:solidFill>
                    <a:latin typeface="Times New Roman" panose="02020603050405020304" pitchFamily="18" charset="0"/>
                    <a:cs typeface="Times New Roman" panose="02020603050405020304" pitchFamily="18" charset="0"/>
                  </a:rPr>
                  <a:t> distinct observations</a:t>
                </a:r>
                <a:r>
                  <a:rPr lang="en-US" sz="2200" kern="0" dirty="0">
                    <a:solidFill>
                      <a:schemeClr val="accent2"/>
                    </a:solidFill>
                    <a:latin typeface="Times New Roman" panose="02020603050405020304" pitchFamily="18" charset="0"/>
                    <a:cs typeface="Times New Roman" panose="02020603050405020304" pitchFamily="18" charset="0"/>
                  </a:rPr>
                  <a:t>, </a:t>
                </a:r>
                <a:r>
                  <a:rPr lang="en-US" sz="2200" b="1" kern="0" dirty="0">
                    <a:solidFill>
                      <a:srgbClr val="0070C0"/>
                    </a:solidFill>
                    <a:latin typeface="Times New Roman" panose="02020603050405020304" pitchFamily="18" charset="0"/>
                    <a:cs typeface="Times New Roman" panose="02020603050405020304" pitchFamily="18" charset="0"/>
                  </a:rPr>
                  <a:t>columns of </a:t>
                </a:r>
                <a:r>
                  <a:rPr lang="en-US" sz="2200" b="1" kern="0" dirty="0">
                    <a:latin typeface="Times New Roman" panose="02020603050405020304" pitchFamily="18" charset="0"/>
                    <a:cs typeface="Times New Roman" panose="02020603050405020304" pitchFamily="18" charset="0"/>
                  </a:rPr>
                  <a:t>X</a:t>
                </a:r>
                <a:r>
                  <a:rPr lang="en-US" sz="2200" b="1" kern="0" dirty="0">
                    <a:solidFill>
                      <a:schemeClr val="accent2"/>
                    </a:solidFill>
                    <a:latin typeface="Times New Roman" panose="02020603050405020304" pitchFamily="18" charset="0"/>
                    <a:cs typeface="Times New Roman" panose="02020603050405020304" pitchFamily="18" charset="0"/>
                  </a:rPr>
                  <a:t> </a:t>
                </a:r>
                <a:r>
                  <a:rPr lang="en-US" sz="2200" kern="0" dirty="0">
                    <a:latin typeface="Times New Roman" panose="02020603050405020304" pitchFamily="18" charset="0"/>
                    <a:cs typeface="Times New Roman" panose="02020603050405020304" pitchFamily="18" charset="0"/>
                  </a:rPr>
                  <a:t>are</a:t>
                </a:r>
                <a:r>
                  <a:rPr lang="en-US" sz="2200" b="1" kern="0" dirty="0">
                    <a:solidFill>
                      <a:schemeClr val="accent2"/>
                    </a:solidFill>
                    <a:latin typeface="Times New Roman" panose="02020603050405020304" pitchFamily="18" charset="0"/>
                    <a:cs typeface="Times New Roman" panose="02020603050405020304" pitchFamily="18" charset="0"/>
                  </a:rPr>
                  <a:t> input features</a:t>
                </a:r>
                <a:r>
                  <a:rPr lang="en-US" sz="2200" kern="0" dirty="0">
                    <a:latin typeface="Times New Roman" panose="02020603050405020304" pitchFamily="18" charset="0"/>
                    <a:cs typeface="Times New Roman" panose="02020603050405020304" pitchFamily="18" charset="0"/>
                  </a:rPr>
                  <a:t>. </a:t>
                </a:r>
              </a:p>
              <a:p>
                <a:pPr marL="342900" lvl="0" indent="-342900" eaLnBrk="0" hangingPunct="0">
                  <a:spcBef>
                    <a:spcPct val="20000"/>
                  </a:spcBef>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indent="-342900" eaLnBrk="0" hangingPunct="0">
                  <a:spcBef>
                    <a:spcPct val="20000"/>
                  </a:spcBef>
                  <a:defRPr/>
                </a:pPr>
                <a:endParaRPr lang="en-US" sz="2200" i="1"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spcBef>
                    <a:spcPct val="20000"/>
                  </a:spcBef>
                  <a:spcAft>
                    <a:spcPct val="0"/>
                  </a:spcAft>
                  <a:buClrTx/>
                  <a:buSzTx/>
                  <a:tabLst/>
                  <a:defRPr/>
                </a:pPr>
                <a:endParaRPr kumimoji="0" lang="en-US" sz="2200" b="0" i="1"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mc:Choice>
        <mc:Fallback xmlns="">
          <p:sp>
            <p:nvSpPr>
              <p:cNvPr id="8" name="Content Placeholder 1">
                <a:extLst>
                  <a:ext uri="{FF2B5EF4-FFF2-40B4-BE49-F238E27FC236}">
                    <a16:creationId xmlns:a16="http://schemas.microsoft.com/office/drawing/2014/main" id="{B2FC149B-B11C-4E6C-A08C-B6F1D78220B4}"/>
                  </a:ext>
                </a:extLst>
              </p:cNvPr>
              <p:cNvSpPr txBox="1">
                <a:spLocks noRot="1" noChangeAspect="1" noMove="1" noResize="1" noEditPoints="1" noAdjustHandles="1" noChangeArrowheads="1" noChangeShapeType="1" noTextEdit="1"/>
              </p:cNvSpPr>
              <p:nvPr/>
            </p:nvSpPr>
            <p:spPr bwMode="auto">
              <a:xfrm>
                <a:off x="541020" y="1417638"/>
                <a:ext cx="8519160" cy="4906963"/>
              </a:xfrm>
              <a:prstGeom prst="rect">
                <a:avLst/>
              </a:prstGeom>
              <a:blipFill>
                <a:blip r:embed="rId2"/>
                <a:stretch>
                  <a:fillRect l="-1002" t="-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Residual Sum-of-Squares</a:t>
            </a:r>
          </a:p>
        </p:txBody>
      </p:sp>
      <p:sp>
        <p:nvSpPr>
          <p:cNvPr id="3" name="Date Placeholder 2"/>
          <p:cNvSpPr>
            <a:spLocks noGrp="1"/>
          </p:cNvSpPr>
          <p:nvPr>
            <p:ph type="dt" sz="half" idx="10"/>
          </p:nvPr>
        </p:nvSpPr>
        <p:spPr/>
        <p:txBody>
          <a:bodyPr/>
          <a:lstStyle/>
          <a:p>
            <a:fld id="{F92293E6-AD0C-4C5B-A93E-569522C9798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105</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1AF622D8-747D-4731-9899-C4D1B3B1828B}"/>
                  </a:ext>
                </a:extLst>
              </p:cNvPr>
              <p:cNvSpPr txBox="1">
                <a:spLocks/>
              </p:cNvSpPr>
              <p:nvPr/>
            </p:nvSpPr>
            <p:spPr bwMode="auto">
              <a:xfrm>
                <a:off x="602693" y="1350963"/>
                <a:ext cx="8382000" cy="4906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To determine the model parameters </a:t>
                </a:r>
                <a14:m>
                  <m:oMath xmlns:m="http://schemas.openxmlformats.org/officeDocument/2006/math">
                    <m:acc>
                      <m:accPr>
                        <m:chr m:val="̂"/>
                        <m:ctrlPr>
                          <a:rPr lang="en-US" sz="2200" i="1" kern="0" smtClean="0">
                            <a:latin typeface="Cambria Math" panose="02040503050406030204" pitchFamily="18" charset="0"/>
                          </a:rPr>
                        </m:ctrlPr>
                      </m:accPr>
                      <m:e>
                        <m:r>
                          <a:rPr lang="en-US" sz="2200" i="1" kern="0" smtClean="0">
                            <a:latin typeface="Cambria Math"/>
                            <a:ea typeface="Cambria Math"/>
                          </a:rPr>
                          <m:t>𝛽</m:t>
                        </m:r>
                      </m:e>
                    </m:acc>
                  </m:oMath>
                </a14:m>
                <a:r>
                  <a:rPr lang="en-US" sz="2200" i="1" kern="0" dirty="0">
                    <a:latin typeface="Times New Roman" panose="02020603050405020304" pitchFamily="18" charset="0"/>
                    <a:cs typeface="Times New Roman" panose="02020603050405020304" pitchFamily="18" charset="0"/>
                  </a:rPr>
                  <a:t> </a:t>
                </a:r>
                <a:r>
                  <a:rPr lang="en-US" sz="2200" kern="0" dirty="0">
                    <a:latin typeface="Times New Roman" panose="02020603050405020304" pitchFamily="18" charset="0"/>
                    <a:cs typeface="Times New Roman" panose="02020603050405020304" pitchFamily="18" charset="0"/>
                  </a:rPr>
                  <a:t>from some data, we can write down the Residual Sum of Squares:</a:t>
                </a:r>
              </a:p>
              <a:p>
                <a:pPr marL="342900" lvl="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r>
                        <m:rPr>
                          <m:sty m:val="p"/>
                        </m:rPr>
                        <a:rPr lang="en-US" sz="2200" b="0" i="0" kern="0" smtClean="0">
                          <a:latin typeface="Cambria Math"/>
                        </a:rPr>
                        <m:t>RSS</m:t>
                      </m:r>
                      <m:d>
                        <m:dPr>
                          <m:ctrlPr>
                            <a:rPr lang="en-US" sz="2200" b="0" i="1" kern="0" smtClean="0">
                              <a:latin typeface="Cambria Math" panose="02040503050406030204" pitchFamily="18" charset="0"/>
                            </a:rPr>
                          </m:ctrlPr>
                        </m:dPr>
                        <m:e>
                          <m:r>
                            <a:rPr lang="en-US" sz="2200" b="0" i="1" kern="0" smtClean="0">
                              <a:latin typeface="Cambria Math"/>
                              <a:ea typeface="Cambria Math"/>
                            </a:rPr>
                            <m:t>𝛽</m:t>
                          </m:r>
                        </m:e>
                      </m:d>
                      <m:r>
                        <a:rPr lang="en-US" sz="2200" b="0" i="1" kern="0" smtClean="0">
                          <a:latin typeface="Cambria Math"/>
                        </a:rPr>
                        <m:t>= </m:t>
                      </m:r>
                      <m:nary>
                        <m:naryPr>
                          <m:chr m:val="∑"/>
                          <m:ctrlPr>
                            <a:rPr lang="en-US" sz="2200" b="0" i="1" kern="0" smtClean="0">
                              <a:latin typeface="Cambria Math" panose="02040503050406030204" pitchFamily="18" charset="0"/>
                            </a:rPr>
                          </m:ctrlPr>
                        </m:naryPr>
                        <m:sub>
                          <m:r>
                            <m:rPr>
                              <m:brk m:alnAt="23"/>
                            </m:rPr>
                            <a:rPr lang="en-US" sz="2200" b="0" i="1" kern="0" smtClean="0">
                              <a:latin typeface="Cambria Math"/>
                            </a:rPr>
                            <m:t>𝑖</m:t>
                          </m:r>
                          <m:r>
                            <a:rPr lang="en-US" sz="2200" b="0" i="1" kern="0" smtClean="0">
                              <a:latin typeface="Cambria Math"/>
                            </a:rPr>
                            <m:t>=1</m:t>
                          </m:r>
                        </m:sub>
                        <m:sup>
                          <m:r>
                            <a:rPr lang="en-US" sz="2200" b="0" i="1" kern="0" smtClean="0">
                              <a:latin typeface="Cambria Math"/>
                            </a:rPr>
                            <m:t>𝑁</m:t>
                          </m:r>
                        </m:sup>
                        <m:e>
                          <m:sSup>
                            <m:sSupPr>
                              <m:ctrlPr>
                                <a:rPr lang="en-US" sz="2200" b="0" i="1" kern="0" smtClean="0">
                                  <a:latin typeface="Cambria Math" panose="02040503050406030204" pitchFamily="18" charset="0"/>
                                </a:rPr>
                              </m:ctrlPr>
                            </m:sSupPr>
                            <m:e>
                              <m:d>
                                <m:dPr>
                                  <m:ctrlPr>
                                    <a:rPr lang="en-US" sz="2200" i="1" kern="0">
                                      <a:latin typeface="Cambria Math" panose="02040503050406030204" pitchFamily="18" charset="0"/>
                                    </a:rPr>
                                  </m:ctrlPr>
                                </m:dPr>
                                <m:e>
                                  <m:sSub>
                                    <m:sSubPr>
                                      <m:ctrlPr>
                                        <a:rPr lang="en-US" sz="2200" i="1" kern="0">
                                          <a:latin typeface="Cambria Math" panose="02040503050406030204" pitchFamily="18" charset="0"/>
                                        </a:rPr>
                                      </m:ctrlPr>
                                    </m:sSubPr>
                                    <m:e>
                                      <m:r>
                                        <a:rPr lang="en-US" sz="2200" i="1" kern="0">
                                          <a:latin typeface="Cambria Math"/>
                                        </a:rPr>
                                        <m:t>𝑦</m:t>
                                      </m:r>
                                    </m:e>
                                    <m:sub>
                                      <m:r>
                                        <a:rPr lang="en-US" sz="2200" i="1" kern="0">
                                          <a:latin typeface="Cambria Math"/>
                                        </a:rPr>
                                        <m:t>𝑖</m:t>
                                      </m:r>
                                    </m:sub>
                                  </m:sSub>
                                  <m:r>
                                    <a:rPr lang="en-US" sz="2200" i="1" kern="0">
                                      <a:latin typeface="Cambria Math"/>
                                    </a:rPr>
                                    <m:t> − </m:t>
                                  </m:r>
                                  <m:r>
                                    <a:rPr lang="en-US" sz="2200" i="1" kern="0">
                                      <a:latin typeface="Cambria Math"/>
                                      <a:ea typeface="Cambria Math"/>
                                    </a:rPr>
                                    <m:t>𝛽</m:t>
                                  </m:r>
                                  <m:sSub>
                                    <m:sSubPr>
                                      <m:ctrlPr>
                                        <a:rPr lang="en-US" sz="2200" i="1" kern="0">
                                          <a:latin typeface="Cambria Math" panose="02040503050406030204" pitchFamily="18" charset="0"/>
                                          <a:ea typeface="Cambria Math"/>
                                        </a:rPr>
                                      </m:ctrlPr>
                                    </m:sSubPr>
                                    <m:e>
                                      <m:r>
                                        <a:rPr lang="en-US" sz="2200" i="1" kern="0">
                                          <a:latin typeface="Cambria Math"/>
                                          <a:ea typeface="Cambria Math"/>
                                        </a:rPr>
                                        <m:t>𝑥</m:t>
                                      </m:r>
                                    </m:e>
                                    <m:sub>
                                      <m:r>
                                        <a:rPr lang="en-US" sz="2200" i="1" kern="0">
                                          <a:latin typeface="Cambria Math"/>
                                          <a:ea typeface="Cambria Math"/>
                                        </a:rPr>
                                        <m:t>𝑖</m:t>
                                      </m:r>
                                    </m:sub>
                                  </m:sSub>
                                </m:e>
                              </m:d>
                            </m:e>
                            <m:sup>
                              <m:r>
                                <a:rPr lang="en-US" sz="2200" b="0" i="1" kern="0" smtClean="0">
                                  <a:latin typeface="Cambria Math"/>
                                </a:rPr>
                                <m:t>2</m:t>
                              </m:r>
                            </m:sup>
                          </m:sSup>
                        </m:e>
                      </m:nary>
                    </m:oMath>
                  </m:oMathPara>
                </a14:m>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or symbolically </a:t>
                </a:r>
                <a14:m>
                  <m:oMath xmlns:m="http://schemas.openxmlformats.org/officeDocument/2006/math">
                    <m:r>
                      <m:rPr>
                        <m:sty m:val="p"/>
                      </m:rPr>
                      <a:rPr lang="en-US" sz="2200" b="0" i="0" kern="0" smtClean="0">
                        <a:latin typeface="Cambria Math"/>
                      </a:rPr>
                      <m:t>RSS</m:t>
                    </m:r>
                    <m:d>
                      <m:dPr>
                        <m:ctrlPr>
                          <a:rPr lang="en-US" sz="2200" b="0" i="1" kern="0" smtClean="0">
                            <a:latin typeface="Cambria Math" panose="02040503050406030204" pitchFamily="18" charset="0"/>
                          </a:rPr>
                        </m:ctrlPr>
                      </m:dPr>
                      <m:e>
                        <m:r>
                          <a:rPr lang="en-US" sz="2200" b="0" i="1" kern="0" smtClean="0">
                            <a:latin typeface="Cambria Math"/>
                            <a:ea typeface="Cambria Math"/>
                          </a:rPr>
                          <m:t>𝛽</m:t>
                        </m:r>
                      </m:e>
                    </m:d>
                    <m:r>
                      <a:rPr lang="en-US" sz="2200" b="0" i="1" kern="0" smtClean="0">
                        <a:latin typeface="Cambria Math"/>
                      </a:rPr>
                      <m:t>= </m:t>
                    </m:r>
                    <m:sSup>
                      <m:sSupPr>
                        <m:ctrlPr>
                          <a:rPr lang="en-US" sz="2200" b="0" i="1" kern="0" smtClean="0">
                            <a:latin typeface="Cambria Math" panose="02040503050406030204" pitchFamily="18" charset="0"/>
                          </a:rPr>
                        </m:ctrlPr>
                      </m:sSupPr>
                      <m:e>
                        <m:d>
                          <m:dPr>
                            <m:ctrlPr>
                              <a:rPr lang="en-US" sz="2200" i="1" kern="0">
                                <a:latin typeface="Cambria Math" panose="02040503050406030204" pitchFamily="18" charset="0"/>
                              </a:rPr>
                            </m:ctrlPr>
                          </m:dPr>
                          <m:e>
                            <m:r>
                              <a:rPr lang="en-US" sz="2200" b="1" i="0" kern="0" baseline="0">
                                <a:latin typeface="Cambria Math"/>
                              </a:rPr>
                              <m:t>𝐲</m:t>
                            </m:r>
                            <m:r>
                              <a:rPr lang="en-US" sz="2200" i="1" kern="0">
                                <a:latin typeface="Cambria Math"/>
                              </a:rPr>
                              <m:t> − </m:t>
                            </m:r>
                            <m:r>
                              <a:rPr lang="en-US" sz="2200" b="1" i="0" kern="0" baseline="0">
                                <a:latin typeface="Cambria Math"/>
                                <a:ea typeface="Cambria Math"/>
                              </a:rPr>
                              <m:t>𝐗</m:t>
                            </m:r>
                            <m:r>
                              <a:rPr lang="en-US" sz="2200" i="1" kern="0">
                                <a:latin typeface="Cambria Math"/>
                                <a:ea typeface="Cambria Math"/>
                              </a:rPr>
                              <m:t>𝛽</m:t>
                            </m:r>
                          </m:e>
                        </m:d>
                      </m:e>
                      <m:sup>
                        <m:r>
                          <a:rPr lang="en-US" sz="2200" b="0" i="1" kern="0" smtClean="0">
                            <a:latin typeface="Cambria Math"/>
                          </a:rPr>
                          <m:t>𝑇</m:t>
                        </m:r>
                      </m:sup>
                    </m:sSup>
                    <m:d>
                      <m:dPr>
                        <m:ctrlPr>
                          <a:rPr lang="en-US" sz="2200" b="0" i="1" kern="0" smtClean="0">
                            <a:latin typeface="Cambria Math" panose="02040503050406030204" pitchFamily="18" charset="0"/>
                          </a:rPr>
                        </m:ctrlPr>
                      </m:dPr>
                      <m:e>
                        <m:r>
                          <a:rPr lang="en-US" sz="2200" b="1" i="0" kern="0">
                            <a:latin typeface="Cambria Math"/>
                          </a:rPr>
                          <m:t>𝐲</m:t>
                        </m:r>
                        <m:r>
                          <a:rPr lang="en-US" sz="2200" i="1" kern="0">
                            <a:latin typeface="Cambria Math"/>
                          </a:rPr>
                          <m:t> − </m:t>
                        </m:r>
                        <m:r>
                          <a:rPr lang="en-US" sz="2200" b="1" i="0" kern="0">
                            <a:latin typeface="Cambria Math"/>
                            <a:ea typeface="Cambria Math"/>
                          </a:rPr>
                          <m:t>𝐗</m:t>
                        </m:r>
                        <m:r>
                          <a:rPr lang="en-US" sz="2200" i="1" kern="0">
                            <a:latin typeface="Cambria Math"/>
                            <a:ea typeface="Cambria Math"/>
                          </a:rPr>
                          <m:t>𝛽</m:t>
                        </m:r>
                      </m:e>
                    </m:d>
                  </m:oMath>
                </a14:m>
                <a:r>
                  <a:rPr lang="en-US" sz="2200" kern="0" dirty="0">
                    <a:latin typeface="Times New Roman" panose="02020603050405020304" pitchFamily="18" charset="0"/>
                    <a:cs typeface="Times New Roman" panose="02020603050405020304" pitchFamily="18" charset="0"/>
                  </a:rPr>
                  <a:t>. To minimize it, take the derivative </a:t>
                </a:r>
                <a:r>
                  <a:rPr lang="en-US" sz="2200" kern="0" dirty="0" err="1">
                    <a:latin typeface="Times New Roman" panose="02020603050405020304" pitchFamily="18" charset="0"/>
                    <a:cs typeface="Times New Roman" panose="02020603050405020304" pitchFamily="18" charset="0"/>
                  </a:rPr>
                  <a:t>wrt</a:t>
                </a:r>
                <a:r>
                  <a:rPr lang="en-US" sz="2200" kern="0" dirty="0">
                    <a:latin typeface="Times New Roman" panose="02020603050405020304" pitchFamily="18" charset="0"/>
                    <a:cs typeface="Times New Roman" panose="02020603050405020304" pitchFamily="18" charset="0"/>
                  </a:rPr>
                  <a:t> </a:t>
                </a:r>
                <a14:m>
                  <m:oMath xmlns:m="http://schemas.openxmlformats.org/officeDocument/2006/math">
                    <m:r>
                      <a:rPr lang="en-US" sz="2200" i="1" kern="0" smtClean="0">
                        <a:latin typeface="Cambria Math"/>
                        <a:ea typeface="Cambria Math"/>
                      </a:rPr>
                      <m:t>𝛽</m:t>
                    </m:r>
                  </m:oMath>
                </a14:m>
                <a:r>
                  <a:rPr lang="en-US" sz="2200" kern="0" dirty="0">
                    <a:latin typeface="Times New Roman" panose="02020603050405020304" pitchFamily="18" charset="0"/>
                    <a:cs typeface="Times New Roman" panose="02020603050405020304" pitchFamily="18" charset="0"/>
                  </a:rPr>
                  <a:t> which gives:</a:t>
                </a:r>
              </a:p>
              <a:p>
                <a:pPr marL="342900" lvl="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sSup>
                        <m:sSupPr>
                          <m:ctrlPr>
                            <a:rPr lang="en-US" sz="2200" i="1" kern="0">
                              <a:latin typeface="Cambria Math" panose="02040503050406030204" pitchFamily="18" charset="0"/>
                            </a:rPr>
                          </m:ctrlPr>
                        </m:sSupPr>
                        <m:e>
                          <m:r>
                            <a:rPr lang="en-US" sz="2200" b="1" kern="0">
                              <a:latin typeface="Cambria Math"/>
                            </a:rPr>
                            <m:t>𝐗</m:t>
                          </m:r>
                        </m:e>
                        <m:sup>
                          <m:r>
                            <a:rPr lang="en-US" sz="2200" i="1" kern="0">
                              <a:latin typeface="Cambria Math"/>
                            </a:rPr>
                            <m:t>𝑇</m:t>
                          </m:r>
                        </m:sup>
                      </m:sSup>
                      <m:d>
                        <m:dPr>
                          <m:ctrlPr>
                            <a:rPr lang="en-US" sz="2200" i="1" kern="0" smtClean="0">
                              <a:latin typeface="Cambria Math" panose="02040503050406030204" pitchFamily="18" charset="0"/>
                            </a:rPr>
                          </m:ctrlPr>
                        </m:dPr>
                        <m:e>
                          <m:r>
                            <a:rPr lang="en-US" sz="2200" b="1" kern="0">
                              <a:latin typeface="Cambria Math"/>
                            </a:rPr>
                            <m:t>𝐲</m:t>
                          </m:r>
                          <m:r>
                            <a:rPr lang="en-US" sz="2200" i="1" kern="0">
                              <a:latin typeface="Cambria Math"/>
                            </a:rPr>
                            <m:t> − </m:t>
                          </m:r>
                          <m:r>
                            <a:rPr lang="en-US" sz="2200" b="1" kern="0">
                              <a:latin typeface="Cambria Math"/>
                              <a:ea typeface="Cambria Math"/>
                            </a:rPr>
                            <m:t>𝐗</m:t>
                          </m:r>
                          <m:r>
                            <a:rPr lang="en-US" sz="2200" i="1" kern="0">
                              <a:latin typeface="Cambria Math"/>
                              <a:ea typeface="Cambria Math"/>
                            </a:rPr>
                            <m:t>𝛽</m:t>
                          </m:r>
                        </m:e>
                      </m:d>
                      <m:r>
                        <a:rPr lang="en-US" sz="2200" b="0" i="1" kern="0" smtClean="0">
                          <a:latin typeface="Cambria Math"/>
                        </a:rPr>
                        <m:t>=0</m:t>
                      </m:r>
                    </m:oMath>
                  </m:oMathPara>
                </a14:m>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And if </a:t>
                </a:r>
                <a14:m>
                  <m:oMath xmlns:m="http://schemas.openxmlformats.org/officeDocument/2006/math">
                    <m:sSup>
                      <m:sSupPr>
                        <m:ctrlPr>
                          <a:rPr lang="en-US" sz="2200" b="0" i="1" kern="0" smtClean="0">
                            <a:latin typeface="Cambria Math" panose="02040503050406030204" pitchFamily="18" charset="0"/>
                          </a:rPr>
                        </m:ctrlPr>
                      </m:sSupPr>
                      <m:e>
                        <m:r>
                          <a:rPr lang="en-US" sz="2200" b="1" i="0" kern="0" smtClean="0">
                            <a:latin typeface="Cambria Math"/>
                          </a:rPr>
                          <m:t>𝐗</m:t>
                        </m:r>
                      </m:e>
                      <m:sup>
                        <m:r>
                          <a:rPr lang="en-US" sz="2200" b="0" i="1" kern="0" smtClean="0">
                            <a:latin typeface="Cambria Math"/>
                          </a:rPr>
                          <m:t>𝑇</m:t>
                        </m:r>
                      </m:sup>
                    </m:sSup>
                    <m:r>
                      <a:rPr lang="en-US" sz="2200" b="1" kern="0">
                        <a:latin typeface="Cambria Math"/>
                      </a:rPr>
                      <m:t>𝐗</m:t>
                    </m:r>
                  </m:oMath>
                </a14:m>
                <a:r>
                  <a:rPr lang="en-US" sz="2200" kern="0" dirty="0">
                    <a:latin typeface="Times New Roman" panose="02020603050405020304" pitchFamily="18" charset="0"/>
                    <a:cs typeface="Times New Roman" panose="02020603050405020304" pitchFamily="18" charset="0"/>
                  </a:rPr>
                  <a:t> is non-singular, the unique solution is:</a:t>
                </a:r>
              </a:p>
              <a:p>
                <a:pPr marL="342900" lvl="0" indent="-342900" algn="ctr"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acc>
                        <m:accPr>
                          <m:chr m:val="̂"/>
                          <m:ctrlPr>
                            <a:rPr lang="en-US" sz="2200" b="0" i="1" kern="0" smtClean="0">
                              <a:latin typeface="Cambria Math" panose="02040503050406030204" pitchFamily="18" charset="0"/>
                              <a:ea typeface="Cambria Math"/>
                            </a:rPr>
                          </m:ctrlPr>
                        </m:accPr>
                        <m:e>
                          <m:r>
                            <a:rPr lang="en-US" sz="2200" b="0" i="1" kern="0" smtClean="0">
                              <a:latin typeface="Cambria Math"/>
                              <a:ea typeface="Cambria Math"/>
                            </a:rPr>
                            <m:t>𝛽</m:t>
                          </m:r>
                        </m:e>
                      </m:acc>
                      <m:r>
                        <a:rPr lang="en-US" sz="2200" b="0" i="1" kern="0" smtClean="0">
                          <a:latin typeface="Cambria Math"/>
                          <a:ea typeface="Cambria Math"/>
                        </a:rPr>
                        <m:t> = </m:t>
                      </m:r>
                      <m:sSup>
                        <m:sSupPr>
                          <m:ctrlPr>
                            <a:rPr lang="en-US" sz="2200" i="1" kern="0">
                              <a:latin typeface="Cambria Math" panose="02040503050406030204" pitchFamily="18" charset="0"/>
                              <a:ea typeface="Cambria Math"/>
                            </a:rPr>
                          </m:ctrlPr>
                        </m:sSupPr>
                        <m:e>
                          <m:d>
                            <m:dPr>
                              <m:ctrlPr>
                                <a:rPr lang="en-US" sz="2200" i="1" kern="0">
                                  <a:latin typeface="Cambria Math" panose="02040503050406030204" pitchFamily="18" charset="0"/>
                                  <a:ea typeface="Cambria Math"/>
                                </a:rPr>
                              </m:ctrlPr>
                            </m:dPr>
                            <m:e>
                              <m:sSup>
                                <m:sSupPr>
                                  <m:ctrlPr>
                                    <a:rPr lang="en-US" sz="2200" b="1" i="1" kern="0">
                                      <a:latin typeface="Cambria Math" panose="02040503050406030204" pitchFamily="18" charset="0"/>
                                      <a:ea typeface="Cambria Math"/>
                                    </a:rPr>
                                  </m:ctrlPr>
                                </m:sSupPr>
                                <m:e>
                                  <m:r>
                                    <a:rPr lang="en-US" sz="2200" b="1" kern="0">
                                      <a:latin typeface="Cambria Math"/>
                                      <a:ea typeface="Cambria Math"/>
                                    </a:rPr>
                                    <m:t>𝐗</m:t>
                                  </m:r>
                                </m:e>
                                <m:sup>
                                  <m:r>
                                    <a:rPr lang="en-US" sz="2200" i="1" kern="0">
                                      <a:latin typeface="Cambria Math"/>
                                      <a:ea typeface="Cambria Math"/>
                                    </a:rPr>
                                    <m:t>𝑇</m:t>
                                  </m:r>
                                </m:sup>
                              </m:sSup>
                              <m:r>
                                <a:rPr lang="en-US" sz="2200" b="1" kern="0">
                                  <a:latin typeface="Cambria Math"/>
                                  <a:ea typeface="Cambria Math"/>
                                </a:rPr>
                                <m:t>𝐗</m:t>
                              </m:r>
                            </m:e>
                          </m:d>
                        </m:e>
                        <m:sup>
                          <m:r>
                            <a:rPr lang="en-US" sz="2200" i="1" kern="0">
                              <a:latin typeface="Cambria Math"/>
                              <a:ea typeface="Cambria Math"/>
                            </a:rPr>
                            <m:t>−1</m:t>
                          </m:r>
                        </m:sup>
                      </m:sSup>
                      <m:sSup>
                        <m:sSupPr>
                          <m:ctrlPr>
                            <a:rPr lang="en-US" sz="2200" b="1" i="1" kern="0">
                              <a:latin typeface="Cambria Math" panose="02040503050406030204" pitchFamily="18" charset="0"/>
                              <a:ea typeface="Cambria Math"/>
                            </a:rPr>
                          </m:ctrlPr>
                        </m:sSupPr>
                        <m:e>
                          <m:r>
                            <a:rPr lang="en-US" sz="2200" b="1" kern="0">
                              <a:latin typeface="Cambria Math"/>
                              <a:ea typeface="Cambria Math"/>
                            </a:rPr>
                            <m:t>𝐗</m:t>
                          </m:r>
                        </m:e>
                        <m:sup>
                          <m:r>
                            <a:rPr lang="en-US" sz="2200" i="1" kern="0">
                              <a:latin typeface="Cambria Math"/>
                              <a:ea typeface="Cambria Math"/>
                            </a:rPr>
                            <m:t>𝑇</m:t>
                          </m:r>
                        </m:sup>
                      </m:sSup>
                      <m:r>
                        <a:rPr lang="en-US" sz="2200" b="1" kern="0">
                          <a:latin typeface="Cambria Math"/>
                          <a:ea typeface="Cambria Math"/>
                        </a:rPr>
                        <m:t>𝐲</m:t>
                      </m:r>
                    </m:oMath>
                  </m:oMathPara>
                </a14:m>
                <a:endParaRPr lang="en-US" sz="2200" b="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spcBef>
                    <a:spcPts val="1200"/>
                  </a:spcBef>
                  <a:spcAft>
                    <a:spcPct val="0"/>
                  </a:spcAft>
                  <a:buClrTx/>
                  <a:buSzTx/>
                  <a:tabLst/>
                  <a:defRPr/>
                </a:pPr>
                <a:endParaRPr kumimoji="0" lang="en-US" sz="2200" b="0" i="1"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mc:Choice>
        <mc:Fallback xmlns="">
          <p:sp>
            <p:nvSpPr>
              <p:cNvPr id="8" name="Content Placeholder 1">
                <a:extLst>
                  <a:ext uri="{FF2B5EF4-FFF2-40B4-BE49-F238E27FC236}">
                    <a16:creationId xmlns:a16="http://schemas.microsoft.com/office/drawing/2014/main" id="{1AF622D8-747D-4731-9899-C4D1B3B1828B}"/>
                  </a:ext>
                </a:extLst>
              </p:cNvPr>
              <p:cNvSpPr txBox="1">
                <a:spLocks noRot="1" noChangeAspect="1" noMove="1" noResize="1" noEditPoints="1" noAdjustHandles="1" noChangeArrowheads="1" noChangeShapeType="1" noTextEdit="1"/>
              </p:cNvSpPr>
              <p:nvPr/>
            </p:nvSpPr>
            <p:spPr bwMode="auto">
              <a:xfrm>
                <a:off x="602693" y="1350963"/>
                <a:ext cx="8382000" cy="4906963"/>
              </a:xfrm>
              <a:prstGeom prst="rect">
                <a:avLst/>
              </a:prstGeom>
              <a:blipFill>
                <a:blip r:embed="rId2"/>
                <a:stretch>
                  <a:fillRect l="-945" t="-4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Iterative Regression Solutions</a:t>
            </a:r>
          </a:p>
        </p:txBody>
      </p:sp>
      <p:sp>
        <p:nvSpPr>
          <p:cNvPr id="3" name="Date Placeholder 2"/>
          <p:cNvSpPr>
            <a:spLocks noGrp="1"/>
          </p:cNvSpPr>
          <p:nvPr>
            <p:ph type="dt" sz="half" idx="10"/>
          </p:nvPr>
        </p:nvSpPr>
        <p:spPr/>
        <p:txBody>
          <a:bodyPr/>
          <a:lstStyle/>
          <a:p>
            <a:fld id="{714D88AC-18AC-46B9-A9AC-5850C11579E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106</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8F77AADD-20CC-45A8-A3F4-1816583E669B}"/>
                  </a:ext>
                </a:extLst>
              </p:cNvPr>
              <p:cNvSpPr txBox="1">
                <a:spLocks/>
              </p:cNvSpPr>
              <p:nvPr/>
            </p:nvSpPr>
            <p:spPr bwMode="auto">
              <a:xfrm>
                <a:off x="459702" y="1340768"/>
                <a:ext cx="8382000" cy="47545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eaLnBrk="0" hangingPunct="0">
                  <a:spcBef>
                    <a:spcPts val="1200"/>
                  </a:spcBef>
                  <a:spcAft>
                    <a:spcPts val="1200"/>
                  </a:spcAft>
                  <a:buClr>
                    <a:schemeClr val="accent1"/>
                  </a:buClr>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 exact method requires us to invert a matrix </a:t>
                </a:r>
                <a14:m>
                  <m:oMath xmlns:m="http://schemas.openxmlformats.org/officeDocument/2006/math">
                    <m:sSup>
                      <m:sSupPr>
                        <m:ctrlPr>
                          <a:rPr lang="en-US" sz="2200" i="1" kern="0">
                            <a:latin typeface="Cambria Math" panose="02040503050406030204" pitchFamily="18" charset="0"/>
                            <a:ea typeface="Cambria Math"/>
                          </a:rPr>
                        </m:ctrlPr>
                      </m:sSupPr>
                      <m:e>
                        <m:d>
                          <m:dPr>
                            <m:ctrlPr>
                              <a:rPr lang="en-US" sz="2200" i="1" kern="0">
                                <a:latin typeface="Cambria Math" panose="02040503050406030204" pitchFamily="18" charset="0"/>
                                <a:ea typeface="Cambria Math"/>
                              </a:rPr>
                            </m:ctrlPr>
                          </m:dPr>
                          <m:e>
                            <m:sSup>
                              <m:sSupPr>
                                <m:ctrlPr>
                                  <a:rPr lang="en-US" sz="2200" b="1" i="1" kern="0">
                                    <a:latin typeface="Cambria Math" panose="02040503050406030204" pitchFamily="18" charset="0"/>
                                    <a:ea typeface="Cambria Math"/>
                                  </a:rPr>
                                </m:ctrlPr>
                              </m:sSupPr>
                              <m:e>
                                <m:r>
                                  <a:rPr lang="en-US" sz="2200" b="1" kern="0">
                                    <a:latin typeface="Cambria Math"/>
                                    <a:ea typeface="Cambria Math"/>
                                  </a:rPr>
                                  <m:t>𝐗</m:t>
                                </m:r>
                              </m:e>
                              <m:sup>
                                <m:r>
                                  <a:rPr lang="en-US" sz="2200" i="1" kern="0">
                                    <a:latin typeface="Cambria Math"/>
                                    <a:ea typeface="Cambria Math"/>
                                  </a:rPr>
                                  <m:t>𝑇</m:t>
                                </m:r>
                              </m:sup>
                            </m:sSup>
                            <m:r>
                              <a:rPr lang="en-US" sz="2200" b="1" kern="0">
                                <a:latin typeface="Cambria Math"/>
                                <a:ea typeface="Cambria Math"/>
                              </a:rPr>
                              <m:t>𝐗</m:t>
                            </m:r>
                          </m:e>
                        </m:d>
                      </m:e>
                      <m:sup/>
                    </m:sSup>
                  </m:oMath>
                </a14:m>
                <a:r>
                  <a:rPr lang="en-US" sz="2200" kern="0" dirty="0">
                    <a:latin typeface="Times New Roman" panose="02020603050405020304" pitchFamily="18" charset="0"/>
                    <a:cs typeface="Times New Roman" panose="02020603050405020304" pitchFamily="18" charset="0"/>
                  </a:rPr>
                  <a:t> whose size is </a:t>
                </a:r>
                <a:r>
                  <a:rPr lang="en-US" sz="2200" kern="0" dirty="0" err="1">
                    <a:latin typeface="Times New Roman" panose="02020603050405020304" pitchFamily="18" charset="0"/>
                    <a:cs typeface="Times New Roman" panose="02020603050405020304" pitchFamily="18" charset="0"/>
                  </a:rPr>
                  <a:t>nfeatures</a:t>
                </a:r>
                <a:r>
                  <a:rPr lang="en-US" sz="2200" kern="0" dirty="0">
                    <a:latin typeface="Times New Roman" panose="02020603050405020304" pitchFamily="18" charset="0"/>
                    <a:cs typeface="Times New Roman" panose="02020603050405020304" pitchFamily="18" charset="0"/>
                  </a:rPr>
                  <a:t> x </a:t>
                </a:r>
                <a:r>
                  <a:rPr lang="en-US" sz="2200" kern="0" dirty="0" err="1">
                    <a:latin typeface="Times New Roman" panose="02020603050405020304" pitchFamily="18" charset="0"/>
                    <a:cs typeface="Times New Roman" panose="02020603050405020304" pitchFamily="18" charset="0"/>
                  </a:rPr>
                  <a:t>nfeatures</a:t>
                </a:r>
                <a:r>
                  <a:rPr lang="en-US" sz="2200" kern="0" dirty="0">
                    <a:latin typeface="Times New Roman" panose="02020603050405020304" pitchFamily="18" charset="0"/>
                    <a:cs typeface="Times New Roman" panose="02020603050405020304" pitchFamily="18" charset="0"/>
                  </a:rPr>
                  <a:t>. This will often be </a:t>
                </a:r>
                <a:r>
                  <a:rPr lang="en-US" sz="2200" b="1" kern="0" dirty="0">
                    <a:solidFill>
                      <a:srgbClr val="C00000"/>
                    </a:solidFill>
                    <a:latin typeface="Times New Roman" panose="02020603050405020304" pitchFamily="18" charset="0"/>
                    <a:cs typeface="Times New Roman" panose="02020603050405020304" pitchFamily="18" charset="0"/>
                  </a:rPr>
                  <a:t>too big</a:t>
                </a:r>
                <a:r>
                  <a:rPr lang="en-US" sz="2200" kern="0" dirty="0">
                    <a:latin typeface="Times New Roman" panose="02020603050405020304" pitchFamily="18" charset="0"/>
                    <a:cs typeface="Times New Roman" panose="02020603050405020304" pitchFamily="18" charset="0"/>
                  </a:rPr>
                  <a:t>. </a:t>
                </a:r>
              </a:p>
              <a:p>
                <a:pPr marL="342900" lvl="0" indent="-342900" eaLnBrk="0" hangingPunct="0">
                  <a:spcBef>
                    <a:spcPts val="1200"/>
                  </a:spcBef>
                  <a:spcAft>
                    <a:spcPts val="1200"/>
                  </a:spcAft>
                  <a:buClr>
                    <a:schemeClr val="accent1"/>
                  </a:buClr>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There are many gradient-based methods which reduce the RSS error by taking the </a:t>
                </a:r>
                <a:r>
                  <a:rPr lang="en-US" sz="2200" b="1" kern="0" dirty="0">
                    <a:solidFill>
                      <a:srgbClr val="C00000"/>
                    </a:solidFill>
                    <a:latin typeface="Times New Roman" panose="02020603050405020304" pitchFamily="18" charset="0"/>
                    <a:cs typeface="Times New Roman" panose="02020603050405020304" pitchFamily="18" charset="0"/>
                  </a:rPr>
                  <a:t>derivative </a:t>
                </a:r>
                <a:r>
                  <a:rPr lang="en-US" sz="2200" b="1" kern="0" dirty="0" err="1">
                    <a:solidFill>
                      <a:srgbClr val="C00000"/>
                    </a:solidFill>
                    <a:latin typeface="Times New Roman" panose="02020603050405020304" pitchFamily="18" charset="0"/>
                    <a:cs typeface="Times New Roman" panose="02020603050405020304" pitchFamily="18" charset="0"/>
                  </a:rPr>
                  <a:t>wrt</a:t>
                </a:r>
                <a:r>
                  <a:rPr lang="en-US" sz="2200" b="1" kern="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en-US" sz="2200" i="1" kern="0">
                        <a:latin typeface="Cambria Math"/>
                        <a:ea typeface="Cambria Math"/>
                      </a:rPr>
                      <m:t>𝛽</m:t>
                    </m:r>
                  </m:oMath>
                </a14:m>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r>
                        <m:rPr>
                          <m:sty m:val="p"/>
                        </m:rPr>
                        <a:rPr lang="en-US" sz="2200" kern="0">
                          <a:latin typeface="Cambria Math"/>
                        </a:rPr>
                        <m:t>RSS</m:t>
                      </m:r>
                      <m:d>
                        <m:dPr>
                          <m:ctrlPr>
                            <a:rPr lang="en-US" sz="2200" i="1" kern="0">
                              <a:latin typeface="Cambria Math" panose="02040503050406030204" pitchFamily="18" charset="0"/>
                            </a:rPr>
                          </m:ctrlPr>
                        </m:dPr>
                        <m:e>
                          <m:r>
                            <a:rPr lang="en-US" sz="2200" i="1" kern="0">
                              <a:latin typeface="Cambria Math"/>
                              <a:ea typeface="Cambria Math"/>
                            </a:rPr>
                            <m:t>𝛽</m:t>
                          </m:r>
                        </m:e>
                      </m:d>
                      <m:r>
                        <a:rPr lang="en-US" sz="2200" i="1" kern="0">
                          <a:latin typeface="Cambria Math"/>
                        </a:rPr>
                        <m:t>= </m:t>
                      </m:r>
                      <m:nary>
                        <m:naryPr>
                          <m:chr m:val="∑"/>
                          <m:ctrlPr>
                            <a:rPr lang="en-US" sz="2200" i="1" kern="0">
                              <a:latin typeface="Cambria Math" panose="02040503050406030204" pitchFamily="18" charset="0"/>
                            </a:rPr>
                          </m:ctrlPr>
                        </m:naryPr>
                        <m:sub>
                          <m:r>
                            <m:rPr>
                              <m:brk m:alnAt="23"/>
                            </m:rPr>
                            <a:rPr lang="en-US" sz="2200" i="1" kern="0">
                              <a:latin typeface="Cambria Math"/>
                            </a:rPr>
                            <m:t>𝑖</m:t>
                          </m:r>
                          <m:r>
                            <a:rPr lang="en-US" sz="2200" i="1" kern="0">
                              <a:latin typeface="Cambria Math"/>
                            </a:rPr>
                            <m:t>=1</m:t>
                          </m:r>
                        </m:sub>
                        <m:sup>
                          <m:r>
                            <a:rPr lang="en-US" sz="2200" i="1" kern="0">
                              <a:latin typeface="Cambria Math"/>
                            </a:rPr>
                            <m:t>𝑁</m:t>
                          </m:r>
                        </m:sup>
                        <m:e>
                          <m:sSup>
                            <m:sSupPr>
                              <m:ctrlPr>
                                <a:rPr lang="en-US" sz="2200" i="1" kern="0">
                                  <a:latin typeface="Cambria Math" panose="02040503050406030204" pitchFamily="18" charset="0"/>
                                </a:rPr>
                              </m:ctrlPr>
                            </m:sSupPr>
                            <m:e>
                              <m:d>
                                <m:dPr>
                                  <m:ctrlPr>
                                    <a:rPr lang="en-US" sz="2200" i="1" kern="0">
                                      <a:latin typeface="Cambria Math" panose="02040503050406030204" pitchFamily="18" charset="0"/>
                                    </a:rPr>
                                  </m:ctrlPr>
                                </m:dPr>
                                <m:e>
                                  <m:sSub>
                                    <m:sSubPr>
                                      <m:ctrlPr>
                                        <a:rPr lang="en-US" sz="2200" i="1" kern="0">
                                          <a:latin typeface="Cambria Math" panose="02040503050406030204" pitchFamily="18" charset="0"/>
                                        </a:rPr>
                                      </m:ctrlPr>
                                    </m:sSubPr>
                                    <m:e>
                                      <m:r>
                                        <a:rPr lang="en-US" sz="2200" i="1" kern="0">
                                          <a:latin typeface="Cambria Math"/>
                                        </a:rPr>
                                        <m:t>𝑦</m:t>
                                      </m:r>
                                    </m:e>
                                    <m:sub>
                                      <m:r>
                                        <a:rPr lang="en-US" sz="2200" i="1" kern="0">
                                          <a:latin typeface="Cambria Math"/>
                                        </a:rPr>
                                        <m:t>𝑖</m:t>
                                      </m:r>
                                    </m:sub>
                                  </m:sSub>
                                  <m:r>
                                    <a:rPr lang="en-US" sz="2200" i="1" kern="0">
                                      <a:latin typeface="Cambria Math"/>
                                    </a:rPr>
                                    <m:t> − </m:t>
                                  </m:r>
                                  <m:r>
                                    <a:rPr lang="en-US" sz="2200" i="1" kern="0">
                                      <a:latin typeface="Cambria Math"/>
                                      <a:ea typeface="Cambria Math"/>
                                    </a:rPr>
                                    <m:t>𝛽</m:t>
                                  </m:r>
                                  <m:sSub>
                                    <m:sSubPr>
                                      <m:ctrlPr>
                                        <a:rPr lang="en-US" sz="2200" i="1" kern="0">
                                          <a:latin typeface="Cambria Math" panose="02040503050406030204" pitchFamily="18" charset="0"/>
                                          <a:ea typeface="Cambria Math"/>
                                        </a:rPr>
                                      </m:ctrlPr>
                                    </m:sSubPr>
                                    <m:e>
                                      <m:r>
                                        <a:rPr lang="en-US" sz="2200" i="1" kern="0">
                                          <a:latin typeface="Cambria Math"/>
                                          <a:ea typeface="Cambria Math"/>
                                        </a:rPr>
                                        <m:t>𝑥</m:t>
                                      </m:r>
                                    </m:e>
                                    <m:sub>
                                      <m:r>
                                        <a:rPr lang="en-US" sz="2200" i="1" kern="0">
                                          <a:latin typeface="Cambria Math"/>
                                          <a:ea typeface="Cambria Math"/>
                                        </a:rPr>
                                        <m:t>𝑖</m:t>
                                      </m:r>
                                    </m:sub>
                                  </m:sSub>
                                </m:e>
                              </m:d>
                            </m:e>
                            <m:sup>
                              <m:r>
                                <a:rPr lang="en-US" sz="2200" i="1" kern="0">
                                  <a:latin typeface="Cambria Math"/>
                                </a:rPr>
                                <m:t>2</m:t>
                              </m:r>
                            </m:sup>
                          </m:sSup>
                        </m:e>
                      </m:nary>
                    </m:oMath>
                  </m:oMathPara>
                </a14:m>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          which was</a:t>
                </a:r>
              </a:p>
              <a:p>
                <a:pPr marL="342900" lvl="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r>
                        <a:rPr lang="en-US" sz="2200" i="1" kern="0" smtClean="0">
                          <a:latin typeface="Cambria Math"/>
                          <a:ea typeface="Cambria Math"/>
                        </a:rPr>
                        <m:t>𝛻</m:t>
                      </m:r>
                      <m:r>
                        <a:rPr lang="en-US" sz="2200" b="0" i="1" kern="0" smtClean="0">
                          <a:latin typeface="Cambria Math"/>
                          <a:ea typeface="Cambria Math"/>
                        </a:rPr>
                        <m:t> = </m:t>
                      </m:r>
                      <m:sSup>
                        <m:sSupPr>
                          <m:ctrlPr>
                            <a:rPr lang="en-US" sz="2200" i="1" kern="0">
                              <a:latin typeface="Cambria Math" panose="02040503050406030204" pitchFamily="18" charset="0"/>
                            </a:rPr>
                          </m:ctrlPr>
                        </m:sSupPr>
                        <m:e>
                          <m:r>
                            <a:rPr lang="en-US" sz="2200" b="1" kern="0">
                              <a:latin typeface="Cambria Math"/>
                            </a:rPr>
                            <m:t>𝐗</m:t>
                          </m:r>
                        </m:e>
                        <m:sup>
                          <m:r>
                            <a:rPr lang="en-US" sz="2200" i="1" kern="0">
                              <a:latin typeface="Cambria Math"/>
                            </a:rPr>
                            <m:t>𝑇</m:t>
                          </m:r>
                        </m:sup>
                      </m:sSup>
                      <m:d>
                        <m:dPr>
                          <m:ctrlPr>
                            <a:rPr lang="en-US" sz="2200" i="1" kern="0">
                              <a:latin typeface="Cambria Math" panose="02040503050406030204" pitchFamily="18" charset="0"/>
                            </a:rPr>
                          </m:ctrlPr>
                        </m:dPr>
                        <m:e>
                          <m:r>
                            <a:rPr lang="en-US" sz="2200" b="1" kern="0">
                              <a:latin typeface="Cambria Math"/>
                            </a:rPr>
                            <m:t>𝐲</m:t>
                          </m:r>
                          <m:r>
                            <a:rPr lang="en-US" sz="2200" i="1" kern="0">
                              <a:latin typeface="Cambria Math"/>
                            </a:rPr>
                            <m:t> − </m:t>
                          </m:r>
                          <m:r>
                            <a:rPr lang="en-US" sz="2200" b="1" kern="0">
                              <a:latin typeface="Cambria Math"/>
                              <a:ea typeface="Cambria Math"/>
                            </a:rPr>
                            <m:t>𝐗</m:t>
                          </m:r>
                          <m:r>
                            <a:rPr lang="en-US" sz="2200" i="1" kern="0">
                              <a:latin typeface="Cambria Math"/>
                              <a:ea typeface="Cambria Math"/>
                            </a:rPr>
                            <m:t>𝛽</m:t>
                          </m:r>
                        </m:e>
                      </m:d>
                    </m:oMath>
                  </m:oMathPara>
                </a14:m>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spcBef>
                    <a:spcPts val="1200"/>
                  </a:spcBef>
                  <a:spcAft>
                    <a:spcPct val="0"/>
                  </a:spcAft>
                  <a:buClrTx/>
                  <a:buSzTx/>
                  <a:tabLst/>
                  <a:defRPr/>
                </a:pPr>
                <a:endParaRPr kumimoji="0" lang="en-US" sz="2200" b="0" i="1"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mc:Choice>
        <mc:Fallback xmlns="">
          <p:sp>
            <p:nvSpPr>
              <p:cNvPr id="8" name="Content Placeholder 1">
                <a:extLst>
                  <a:ext uri="{FF2B5EF4-FFF2-40B4-BE49-F238E27FC236}">
                    <a16:creationId xmlns:a16="http://schemas.microsoft.com/office/drawing/2014/main" id="{8F77AADD-20CC-45A8-A3F4-1816583E669B}"/>
                  </a:ext>
                </a:extLst>
              </p:cNvPr>
              <p:cNvSpPr txBox="1">
                <a:spLocks noRot="1" noChangeAspect="1" noMove="1" noResize="1" noEditPoints="1" noAdjustHandles="1" noChangeArrowheads="1" noChangeShapeType="1" noTextEdit="1"/>
              </p:cNvSpPr>
              <p:nvPr/>
            </p:nvSpPr>
            <p:spPr bwMode="auto">
              <a:xfrm>
                <a:off x="459702" y="1340768"/>
                <a:ext cx="8382000" cy="4754563"/>
              </a:xfrm>
              <a:prstGeom prst="rect">
                <a:avLst/>
              </a:prstGeom>
              <a:blipFill>
                <a:blip r:embed="rId2"/>
                <a:stretch>
                  <a:fillRect l="-800" t="-256" r="-15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Stochastic Gradient</a:t>
            </a:r>
          </a:p>
        </p:txBody>
      </p:sp>
      <p:sp>
        <p:nvSpPr>
          <p:cNvPr id="3" name="Date Placeholder 2"/>
          <p:cNvSpPr>
            <a:spLocks noGrp="1"/>
          </p:cNvSpPr>
          <p:nvPr>
            <p:ph type="dt" sz="half" idx="10"/>
          </p:nvPr>
        </p:nvSpPr>
        <p:spPr/>
        <p:txBody>
          <a:bodyPr/>
          <a:lstStyle/>
          <a:p>
            <a:fld id="{6CAE1D46-A6A5-4622-9B2B-3B74D0588E7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107</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AE356CE0-42E5-444E-961D-645801AEF629}"/>
                  </a:ext>
                </a:extLst>
              </p:cNvPr>
              <p:cNvSpPr txBox="1">
                <a:spLocks/>
              </p:cNvSpPr>
              <p:nvPr/>
            </p:nvSpPr>
            <p:spPr bwMode="auto">
              <a:xfrm>
                <a:off x="381000" y="1340768"/>
                <a:ext cx="8382000" cy="47545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A very important set of iterative algorithms use </a:t>
                </a:r>
                <a:r>
                  <a:rPr lang="en-US" sz="2200" b="1" kern="0" dirty="0">
                    <a:solidFill>
                      <a:srgbClr val="C00000"/>
                    </a:solidFill>
                    <a:latin typeface="Times New Roman" panose="02020603050405020304" pitchFamily="18" charset="0"/>
                    <a:cs typeface="Times New Roman" panose="02020603050405020304" pitchFamily="18" charset="0"/>
                  </a:rPr>
                  <a:t>stochastic gradient</a:t>
                </a:r>
                <a:r>
                  <a:rPr lang="en-US" sz="2200" kern="0" dirty="0">
                    <a:latin typeface="Times New Roman" panose="02020603050405020304" pitchFamily="18" charset="0"/>
                    <a:cs typeface="Times New Roman" panose="02020603050405020304" pitchFamily="18" charset="0"/>
                  </a:rPr>
                  <a:t> updates.</a:t>
                </a:r>
              </a:p>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They use a </a:t>
                </a:r>
                <a:r>
                  <a:rPr lang="en-US" sz="2200" b="1" kern="0" dirty="0">
                    <a:solidFill>
                      <a:srgbClr val="C00000"/>
                    </a:solidFill>
                    <a:latin typeface="Times New Roman" panose="02020603050405020304" pitchFamily="18" charset="0"/>
                    <a:cs typeface="Times New Roman" panose="02020603050405020304" pitchFamily="18" charset="0"/>
                  </a:rPr>
                  <a:t>small subset or mini-batch </a:t>
                </a:r>
                <a:r>
                  <a:rPr lang="en-US" sz="2200" b="1" kern="0" dirty="0">
                    <a:latin typeface="Times New Roman" panose="02020603050405020304" pitchFamily="18" charset="0"/>
                    <a:cs typeface="Times New Roman" panose="02020603050405020304" pitchFamily="18" charset="0"/>
                  </a:rPr>
                  <a:t>X</a:t>
                </a:r>
                <a:r>
                  <a:rPr lang="en-US" sz="2200" kern="0" dirty="0">
                    <a:latin typeface="Times New Roman" panose="02020603050405020304" pitchFamily="18" charset="0"/>
                    <a:cs typeface="Times New Roman" panose="02020603050405020304" pitchFamily="18" charset="0"/>
                  </a:rPr>
                  <a:t> of the data, and use it to compute a gradient which is added to the model</a:t>
                </a:r>
              </a:p>
              <a:p>
                <a:pPr marL="342900" lvl="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sSup>
                        <m:sSupPr>
                          <m:ctrlPr>
                            <a:rPr lang="en-US" sz="2200" b="0" i="1" kern="0" smtClean="0">
                              <a:latin typeface="Cambria Math" panose="02040503050406030204" pitchFamily="18" charset="0"/>
                              <a:ea typeface="Cambria Math"/>
                            </a:rPr>
                          </m:ctrlPr>
                        </m:sSupPr>
                        <m:e>
                          <m:r>
                            <a:rPr lang="en-US" sz="2200" i="1" kern="0">
                              <a:latin typeface="Cambria Math"/>
                              <a:ea typeface="Cambria Math"/>
                            </a:rPr>
                            <m:t>𝛽</m:t>
                          </m:r>
                        </m:e>
                        <m:sup>
                          <m:r>
                            <a:rPr lang="en-US" sz="2200" b="0" i="1" kern="0" smtClean="0">
                              <a:latin typeface="Cambria Math"/>
                              <a:ea typeface="Cambria Math"/>
                            </a:rPr>
                            <m:t>′</m:t>
                          </m:r>
                        </m:sup>
                      </m:sSup>
                      <m:r>
                        <a:rPr lang="en-US" sz="2200" b="0" i="1" kern="0" smtClean="0">
                          <a:latin typeface="Cambria Math"/>
                          <a:ea typeface="Cambria Math"/>
                        </a:rPr>
                        <m:t>=</m:t>
                      </m:r>
                      <m:r>
                        <a:rPr lang="en-US" sz="2200" i="1" kern="0">
                          <a:latin typeface="Cambria Math"/>
                          <a:ea typeface="Cambria Math"/>
                        </a:rPr>
                        <m:t>𝛽</m:t>
                      </m:r>
                      <m:r>
                        <a:rPr lang="en-US" sz="2200" b="0" i="1" kern="0" smtClean="0">
                          <a:latin typeface="Cambria Math"/>
                          <a:ea typeface="Cambria Math"/>
                        </a:rPr>
                        <m:t>+ </m:t>
                      </m:r>
                      <m:r>
                        <a:rPr lang="en-US" sz="2200" b="0" i="1" kern="0" smtClean="0">
                          <a:latin typeface="Cambria Math"/>
                          <a:ea typeface="Cambria Math"/>
                        </a:rPr>
                        <m:t>𝛼</m:t>
                      </m:r>
                      <m:r>
                        <a:rPr lang="en-US" sz="2200" b="0" i="1" kern="0" smtClean="0">
                          <a:latin typeface="Cambria Math"/>
                          <a:ea typeface="Cambria Math"/>
                        </a:rPr>
                        <m:t> </m:t>
                      </m:r>
                      <m:r>
                        <a:rPr lang="en-US" sz="2200" b="0" i="1" kern="0" smtClean="0">
                          <a:latin typeface="Cambria Math"/>
                          <a:ea typeface="Cambria Math"/>
                        </a:rPr>
                        <m:t>𝛻</m:t>
                      </m:r>
                    </m:oMath>
                  </m:oMathPara>
                </a14:m>
                <a:endParaRPr lang="en-US" sz="2200" i="1"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Where </a:t>
                </a:r>
                <a14:m>
                  <m:oMath xmlns:m="http://schemas.openxmlformats.org/officeDocument/2006/math">
                    <m:r>
                      <a:rPr lang="en-US" sz="2200" i="1" kern="0">
                        <a:latin typeface="Cambria Math"/>
                        <a:ea typeface="Cambria Math"/>
                      </a:rPr>
                      <m:t>𝛼</m:t>
                    </m:r>
                    <m:r>
                      <a:rPr lang="en-US" sz="2200" i="1" kern="0">
                        <a:latin typeface="Cambria Math"/>
                        <a:ea typeface="Cambria Math"/>
                      </a:rPr>
                      <m:t> </m:t>
                    </m:r>
                  </m:oMath>
                </a14:m>
                <a:r>
                  <a:rPr lang="en-US" sz="2200" kern="0" dirty="0">
                    <a:latin typeface="Times New Roman" panose="02020603050405020304" pitchFamily="18" charset="0"/>
                    <a:cs typeface="Times New Roman" panose="02020603050405020304" pitchFamily="18" charset="0"/>
                  </a:rPr>
                  <a:t>is called the </a:t>
                </a:r>
                <a:r>
                  <a:rPr lang="en-US" sz="2200" b="1" kern="0" dirty="0">
                    <a:solidFill>
                      <a:schemeClr val="tx2"/>
                    </a:solidFill>
                    <a:latin typeface="Times New Roman" panose="02020603050405020304" pitchFamily="18" charset="0"/>
                    <a:cs typeface="Times New Roman" panose="02020603050405020304" pitchFamily="18" charset="0"/>
                  </a:rPr>
                  <a:t>learning rate</a:t>
                </a:r>
                <a:r>
                  <a:rPr lang="en-US" sz="2200" kern="0" dirty="0">
                    <a:latin typeface="Times New Roman" panose="02020603050405020304" pitchFamily="18" charset="0"/>
                    <a:cs typeface="Times New Roman" panose="02020603050405020304" pitchFamily="18" charset="0"/>
                  </a:rPr>
                  <a:t>. </a:t>
                </a:r>
              </a:p>
              <a:p>
                <a:pPr marL="342900" lvl="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These updates happen </a:t>
                </a:r>
                <a:r>
                  <a:rPr lang="en-US" sz="2200" b="1" kern="0" dirty="0">
                    <a:solidFill>
                      <a:srgbClr val="C00000"/>
                    </a:solidFill>
                    <a:latin typeface="Times New Roman" panose="02020603050405020304" pitchFamily="18" charset="0"/>
                    <a:cs typeface="Times New Roman" panose="02020603050405020304" pitchFamily="18" charset="0"/>
                  </a:rPr>
                  <a:t>many times </a:t>
                </a:r>
                <a:r>
                  <a:rPr lang="en-US" sz="2200" kern="0" dirty="0">
                    <a:latin typeface="Times New Roman" panose="02020603050405020304" pitchFamily="18" charset="0"/>
                    <a:cs typeface="Times New Roman" panose="02020603050405020304" pitchFamily="18" charset="0"/>
                  </a:rPr>
                  <a:t>in one pass over the dataset.</a:t>
                </a:r>
              </a:p>
              <a:p>
                <a:pPr marL="342900" lvl="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Its possible to compute high-quality models with very few passes, sometime with less than one pass over a large dataset. </a:t>
                </a:r>
              </a:p>
              <a:p>
                <a:pPr marL="342900" lvl="0" indent="-342900" eaLnBrk="0" hangingPunct="0">
                  <a:spcBef>
                    <a:spcPts val="1200"/>
                  </a:spcBef>
                  <a:spcAft>
                    <a:spcPts val="1200"/>
                  </a:spcAft>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spcAft>
                    <a:spcPts val="1200"/>
                  </a:spcAft>
                  <a:defRPr/>
                </a:pPr>
                <a:endParaRPr lang="en-US" sz="2200" kern="0" dirty="0">
                  <a:latin typeface="Times New Roman" panose="02020603050405020304" pitchFamily="18" charset="0"/>
                  <a:cs typeface="Times New Roman" panose="02020603050405020304" pitchFamily="18" charset="0"/>
                </a:endParaRPr>
              </a:p>
              <a:p>
                <a:pPr marL="342900" lvl="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indent="-342900" eaLnBrk="0" hangingPunct="0">
                  <a:spcBef>
                    <a:spcPts val="1200"/>
                  </a:spcBef>
                  <a:defRPr/>
                </a:pPr>
                <a:endParaRPr lang="en-US" sz="2200" i="1"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spcBef>
                    <a:spcPts val="1200"/>
                  </a:spcBef>
                  <a:spcAft>
                    <a:spcPct val="0"/>
                  </a:spcAft>
                  <a:buClrTx/>
                  <a:buSzTx/>
                  <a:tabLst/>
                  <a:defRPr/>
                </a:pPr>
                <a:endParaRPr kumimoji="0" lang="en-US" sz="2200" b="0" i="1" u="none" strike="noStrike" kern="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mc:Choice>
        <mc:Fallback xmlns="">
          <p:sp>
            <p:nvSpPr>
              <p:cNvPr id="8" name="Content Placeholder 1">
                <a:extLst>
                  <a:ext uri="{FF2B5EF4-FFF2-40B4-BE49-F238E27FC236}">
                    <a16:creationId xmlns:a16="http://schemas.microsoft.com/office/drawing/2014/main" id="{AE356CE0-42E5-444E-961D-645801AEF629}"/>
                  </a:ext>
                </a:extLst>
              </p:cNvPr>
              <p:cNvSpPr txBox="1">
                <a:spLocks noRot="1" noChangeAspect="1" noMove="1" noResize="1" noEditPoints="1" noAdjustHandles="1" noChangeArrowheads="1" noChangeShapeType="1" noTextEdit="1"/>
              </p:cNvSpPr>
              <p:nvPr/>
            </p:nvSpPr>
            <p:spPr bwMode="auto">
              <a:xfrm>
                <a:off x="381000" y="1340768"/>
                <a:ext cx="8382000" cy="4754563"/>
              </a:xfrm>
              <a:prstGeom prst="rect">
                <a:avLst/>
              </a:prstGeom>
              <a:blipFill>
                <a:blip r:embed="rId2"/>
                <a:stretch>
                  <a:fillRect l="-1018" t="-1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a:t>
            </a:r>
            <a:r>
              <a:rPr lang="en-US" sz="3200" b="1" i="1" baseline="30000" dirty="0">
                <a:solidFill>
                  <a:schemeClr val="accent3"/>
                </a:solidFill>
                <a:latin typeface="Times New Roman" panose="02020603050405020304" pitchFamily="18" charset="0"/>
                <a:cs typeface="Times New Roman" panose="02020603050405020304" pitchFamily="18" charset="0"/>
              </a:rPr>
              <a:t>2</a:t>
            </a:r>
            <a:r>
              <a:rPr lang="en-US" sz="3200" b="1" i="1" dirty="0">
                <a:solidFill>
                  <a:schemeClr val="accent3"/>
                </a:solidFill>
                <a:latin typeface="Times New Roman" panose="02020603050405020304" pitchFamily="18" charset="0"/>
                <a:cs typeface="Times New Roman" panose="02020603050405020304" pitchFamily="18" charset="0"/>
              </a:rPr>
              <a:t>-values and P-values</a:t>
            </a:r>
          </a:p>
        </p:txBody>
      </p:sp>
      <p:sp>
        <p:nvSpPr>
          <p:cNvPr id="3" name="Date Placeholder 2"/>
          <p:cNvSpPr>
            <a:spLocks noGrp="1"/>
          </p:cNvSpPr>
          <p:nvPr>
            <p:ph type="dt" sz="half" idx="10"/>
          </p:nvPr>
        </p:nvSpPr>
        <p:spPr/>
        <p:txBody>
          <a:bodyPr/>
          <a:lstStyle/>
          <a:p>
            <a:fld id="{4AF21F62-71CA-46C3-8EE6-9DC6E6A3707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108</a:t>
            </a:fld>
            <a:endParaRPr lang="en-IN"/>
          </a:p>
        </p:txBody>
      </p:sp>
      <p:sp>
        <p:nvSpPr>
          <p:cNvPr id="8" name="Title 1">
            <a:extLst>
              <a:ext uri="{FF2B5EF4-FFF2-40B4-BE49-F238E27FC236}">
                <a16:creationId xmlns:a16="http://schemas.microsoft.com/office/drawing/2014/main" id="{2EE14437-F063-40D7-ACDB-D9A107643EB2}"/>
              </a:ext>
            </a:extLst>
          </p:cNvPr>
          <p:cNvSpPr txBox="1">
            <a:spLocks/>
          </p:cNvSpPr>
          <p:nvPr/>
        </p:nvSpPr>
        <p:spPr>
          <a:xfrm>
            <a:off x="914400" y="209324"/>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endParaRPr lang="en-US"/>
          </a:p>
        </p:txBody>
      </p:sp>
      <p:sp>
        <p:nvSpPr>
          <p:cNvPr id="10" name="Content Placeholder 1">
            <a:extLst>
              <a:ext uri="{FF2B5EF4-FFF2-40B4-BE49-F238E27FC236}">
                <a16:creationId xmlns:a16="http://schemas.microsoft.com/office/drawing/2014/main" id="{8AC04952-723D-4EAE-A0DC-D58663B97BEE}"/>
              </a:ext>
            </a:extLst>
          </p:cNvPr>
          <p:cNvSpPr txBox="1">
            <a:spLocks/>
          </p:cNvSpPr>
          <p:nvPr/>
        </p:nvSpPr>
        <p:spPr bwMode="auto">
          <a:xfrm>
            <a:off x="443069" y="1241372"/>
            <a:ext cx="8382000" cy="501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eaLnBrk="0" hangingPunct="0">
              <a:spcBef>
                <a:spcPts val="1200"/>
              </a:spcBef>
              <a:spcAft>
                <a:spcPts val="1200"/>
              </a:spcAft>
              <a:buClr>
                <a:schemeClr val="accent1"/>
              </a:buClr>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We can </a:t>
            </a:r>
            <a:r>
              <a:rPr lang="en-US" sz="2200" b="1" kern="0" dirty="0">
                <a:solidFill>
                  <a:srgbClr val="C00000"/>
                </a:solidFill>
                <a:latin typeface="Times New Roman" panose="02020603050405020304" pitchFamily="18" charset="0"/>
                <a:cs typeface="Times New Roman" panose="02020603050405020304" pitchFamily="18" charset="0"/>
              </a:rPr>
              <a:t>always</a:t>
            </a:r>
            <a:r>
              <a:rPr lang="en-US" sz="2200" kern="0" dirty="0">
                <a:latin typeface="Times New Roman" panose="02020603050405020304" pitchFamily="18" charset="0"/>
                <a:cs typeface="Times New Roman" panose="02020603050405020304" pitchFamily="18" charset="0"/>
              </a:rPr>
              <a:t> fit a linear model to any dataset, but how do we know if there is a </a:t>
            </a:r>
            <a:r>
              <a:rPr lang="en-US" sz="2200" b="1" kern="0" dirty="0">
                <a:solidFill>
                  <a:srgbClr val="C00000"/>
                </a:solidFill>
                <a:latin typeface="Times New Roman" panose="02020603050405020304" pitchFamily="18" charset="0"/>
                <a:cs typeface="Times New Roman" panose="02020603050405020304" pitchFamily="18" charset="0"/>
              </a:rPr>
              <a:t>real linear relationship</a:t>
            </a:r>
            <a:r>
              <a:rPr lang="en-US" sz="2200" kern="0"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9BC7C142-7F2A-4A79-A0B9-A69878D63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033917"/>
            <a:ext cx="6912768" cy="4217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a:t>
            </a:r>
            <a:r>
              <a:rPr lang="en-US" sz="3200" b="1" i="1" baseline="30000" dirty="0">
                <a:solidFill>
                  <a:schemeClr val="accent3"/>
                </a:solidFill>
                <a:latin typeface="Times New Roman" panose="02020603050405020304" pitchFamily="18" charset="0"/>
                <a:cs typeface="Times New Roman" panose="02020603050405020304" pitchFamily="18" charset="0"/>
              </a:rPr>
              <a:t>2</a:t>
            </a:r>
            <a:r>
              <a:rPr lang="en-US" sz="3200" b="1" i="1" dirty="0">
                <a:solidFill>
                  <a:schemeClr val="accent3"/>
                </a:solidFill>
                <a:latin typeface="Times New Roman" panose="02020603050405020304" pitchFamily="18" charset="0"/>
                <a:cs typeface="Times New Roman" panose="02020603050405020304" pitchFamily="18" charset="0"/>
              </a:rPr>
              <a:t>-values and P-values</a:t>
            </a:r>
          </a:p>
        </p:txBody>
      </p:sp>
      <p:sp>
        <p:nvSpPr>
          <p:cNvPr id="3" name="Date Placeholder 2"/>
          <p:cNvSpPr>
            <a:spLocks noGrp="1"/>
          </p:cNvSpPr>
          <p:nvPr>
            <p:ph type="dt" sz="half" idx="10"/>
          </p:nvPr>
        </p:nvSpPr>
        <p:spPr/>
        <p:txBody>
          <a:bodyPr/>
          <a:lstStyle/>
          <a:p>
            <a:fld id="{6F09DC26-3D38-492E-99D8-BC66E585C71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109</a:t>
            </a:fld>
            <a:endParaRPr lang="en-IN"/>
          </a:p>
        </p:txBody>
      </p:sp>
      <p:sp>
        <p:nvSpPr>
          <p:cNvPr id="8" name="Title 1">
            <a:extLst>
              <a:ext uri="{FF2B5EF4-FFF2-40B4-BE49-F238E27FC236}">
                <a16:creationId xmlns:a16="http://schemas.microsoft.com/office/drawing/2014/main" id="{2EE14437-F063-40D7-ACDB-D9A107643EB2}"/>
              </a:ext>
            </a:extLst>
          </p:cNvPr>
          <p:cNvSpPr txBox="1">
            <a:spLocks/>
          </p:cNvSpPr>
          <p:nvPr/>
        </p:nvSpPr>
        <p:spPr>
          <a:xfrm>
            <a:off x="914400" y="209324"/>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endParaRPr lang="en-US"/>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8FAD9A4B-FD4F-47C8-8770-BD4DEDAD1BA5}"/>
                  </a:ext>
                </a:extLst>
              </p:cNvPr>
              <p:cNvSpPr txBox="1">
                <a:spLocks/>
              </p:cNvSpPr>
              <p:nvPr/>
            </p:nvSpPr>
            <p:spPr bwMode="auto">
              <a:xfrm>
                <a:off x="381000" y="1302207"/>
                <a:ext cx="8382000" cy="52553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eaLnBrk="0" hangingPunct="0">
                  <a:spcBef>
                    <a:spcPts val="1200"/>
                  </a:spcBef>
                  <a:spcAft>
                    <a:spcPts val="1200"/>
                  </a:spcAft>
                  <a:defRPr/>
                </a:pPr>
                <a:r>
                  <a:rPr lang="en-US" sz="2200" b="1" kern="0" dirty="0">
                    <a:solidFill>
                      <a:srgbClr val="0070C0"/>
                    </a:solidFill>
                    <a:latin typeface="Times New Roman" panose="02020603050405020304" pitchFamily="18" charset="0"/>
                    <a:cs typeface="Times New Roman" panose="02020603050405020304" pitchFamily="18" charset="0"/>
                  </a:rPr>
                  <a:t>Approach: </a:t>
                </a:r>
                <a:r>
                  <a:rPr lang="en-US" sz="2200" kern="0" dirty="0">
                    <a:latin typeface="Times New Roman" panose="02020603050405020304" pitchFamily="18" charset="0"/>
                    <a:cs typeface="Times New Roman" panose="02020603050405020304" pitchFamily="18" charset="0"/>
                  </a:rPr>
                  <a:t>Use a hypothesis test. The null hypothesis is that there is no linear relationship (</a:t>
                </a:r>
                <a:r>
                  <a:rPr lang="el-GR" sz="2200" kern="0" dirty="0">
                    <a:latin typeface="Times New Roman" panose="02020603050405020304" pitchFamily="18" charset="0"/>
                    <a:cs typeface="Times New Roman" panose="02020603050405020304" pitchFamily="18" charset="0"/>
                  </a:rPr>
                  <a:t>β</a:t>
                </a:r>
                <a:r>
                  <a:rPr lang="en-US" sz="2200" kern="0" dirty="0">
                    <a:latin typeface="Times New Roman" panose="02020603050405020304" pitchFamily="18" charset="0"/>
                    <a:cs typeface="Times New Roman" panose="02020603050405020304" pitchFamily="18" charset="0"/>
                  </a:rPr>
                  <a:t> = 0).</a:t>
                </a:r>
              </a:p>
              <a:p>
                <a:pPr marL="342900" indent="-342900" eaLnBrk="0" hangingPunct="0">
                  <a:spcBef>
                    <a:spcPts val="1200"/>
                  </a:spcBef>
                  <a:spcAft>
                    <a:spcPts val="1200"/>
                  </a:spcAft>
                  <a:defRPr/>
                </a:pPr>
                <a:r>
                  <a:rPr lang="en-US" sz="2200" b="1" kern="0" dirty="0">
                    <a:solidFill>
                      <a:srgbClr val="0070C0"/>
                    </a:solidFill>
                    <a:latin typeface="Times New Roman" panose="02020603050405020304" pitchFamily="18" charset="0"/>
                    <a:cs typeface="Times New Roman" panose="02020603050405020304" pitchFamily="18" charset="0"/>
                  </a:rPr>
                  <a:t>Statistic: </a:t>
                </a:r>
                <a:r>
                  <a:rPr lang="en-US" sz="2200" kern="0" dirty="0">
                    <a:latin typeface="Times New Roman" panose="02020603050405020304" pitchFamily="18" charset="0"/>
                    <a:cs typeface="Times New Roman" panose="02020603050405020304" pitchFamily="18" charset="0"/>
                  </a:rPr>
                  <a:t>Some value which should be small under the null hypothesis, and large if the alternate hypothesis is true. </a:t>
                </a:r>
              </a:p>
              <a:p>
                <a:pPr marL="342900" indent="-342900" eaLnBrk="0" hangingPunct="0">
                  <a:spcBef>
                    <a:spcPts val="1200"/>
                  </a:spcBef>
                  <a:spcAft>
                    <a:spcPts val="1200"/>
                  </a:spcAft>
                  <a:defRPr/>
                </a:pPr>
                <a:r>
                  <a:rPr lang="en-US" sz="2200" b="1" kern="0" dirty="0">
                    <a:solidFill>
                      <a:srgbClr val="0070C0"/>
                    </a:solidFill>
                    <a:latin typeface="Times New Roman" panose="02020603050405020304" pitchFamily="18" charset="0"/>
                    <a:cs typeface="Times New Roman" panose="02020603050405020304" pitchFamily="18" charset="0"/>
                  </a:rPr>
                  <a:t>R-squared: </a:t>
                </a:r>
                <a:r>
                  <a:rPr lang="en-US" sz="2200" kern="0" dirty="0">
                    <a:latin typeface="Times New Roman" panose="02020603050405020304" pitchFamily="18" charset="0"/>
                    <a:cs typeface="Times New Roman" panose="02020603050405020304" pitchFamily="18" charset="0"/>
                  </a:rPr>
                  <a:t>a suitable statistic. Let </a:t>
                </a:r>
                <a14:m>
                  <m:oMath xmlns:m="http://schemas.openxmlformats.org/officeDocument/2006/math">
                    <m:acc>
                      <m:accPr>
                        <m:chr m:val="̂"/>
                        <m:ctrlPr>
                          <a:rPr lang="en-US" sz="2200" i="1" kern="0">
                            <a:latin typeface="Cambria Math" panose="02040503050406030204" pitchFamily="18" charset="0"/>
                          </a:rPr>
                        </m:ctrlPr>
                      </m:accPr>
                      <m:e>
                        <m:r>
                          <a:rPr lang="en-US" sz="2200" i="1" kern="0">
                            <a:latin typeface="Cambria Math"/>
                          </a:rPr>
                          <m:t>𝑦</m:t>
                        </m:r>
                      </m:e>
                    </m:acc>
                    <m:r>
                      <a:rPr lang="en-US" sz="2200" i="1" kern="0">
                        <a:latin typeface="Cambria Math"/>
                      </a:rPr>
                      <m:t>=</m:t>
                    </m:r>
                    <m:r>
                      <m:rPr>
                        <m:sty m:val="p"/>
                      </m:rPr>
                      <a:rPr lang="en-US" sz="2200" kern="0">
                        <a:latin typeface="Cambria Math"/>
                      </a:rPr>
                      <m:t>X</m:t>
                    </m:r>
                    <m:r>
                      <a:rPr lang="en-US" sz="2200" i="1" kern="0">
                        <a:latin typeface="Cambria Math"/>
                      </a:rPr>
                      <m:t> </m:t>
                    </m:r>
                    <m:acc>
                      <m:accPr>
                        <m:chr m:val="̂"/>
                        <m:ctrlPr>
                          <a:rPr lang="en-US" sz="2200" i="1" kern="0">
                            <a:latin typeface="Cambria Math" panose="02040503050406030204" pitchFamily="18" charset="0"/>
                          </a:rPr>
                        </m:ctrlPr>
                      </m:accPr>
                      <m:e>
                        <m:r>
                          <a:rPr lang="en-US" sz="2200" i="1" kern="0">
                            <a:latin typeface="Cambria Math"/>
                            <a:ea typeface="Cambria Math"/>
                          </a:rPr>
                          <m:t>𝛽</m:t>
                        </m:r>
                      </m:e>
                    </m:acc>
                  </m:oMath>
                </a14:m>
                <a:r>
                  <a:rPr lang="en-US" sz="2200" kern="0" dirty="0">
                    <a:latin typeface="Times New Roman" panose="02020603050405020304" pitchFamily="18" charset="0"/>
                    <a:cs typeface="Times New Roman" panose="02020603050405020304" pitchFamily="18" charset="0"/>
                  </a:rPr>
                  <a:t> be a predicted value, and </a:t>
                </a:r>
                <a14:m>
                  <m:oMath xmlns:m="http://schemas.openxmlformats.org/officeDocument/2006/math">
                    <m:acc>
                      <m:accPr>
                        <m:chr m:val="̅"/>
                        <m:ctrlPr>
                          <a:rPr lang="en-US" sz="2200" i="1" kern="0" smtClean="0">
                            <a:latin typeface="Cambria Math" panose="02040503050406030204" pitchFamily="18" charset="0"/>
                          </a:rPr>
                        </m:ctrlPr>
                      </m:accPr>
                      <m:e>
                        <m:r>
                          <a:rPr lang="en-US" sz="2200" b="0" i="1" kern="0" smtClean="0">
                            <a:latin typeface="Cambria Math"/>
                          </a:rPr>
                          <m:t>𝑦</m:t>
                        </m:r>
                      </m:e>
                    </m:acc>
                  </m:oMath>
                </a14:m>
                <a:r>
                  <a:rPr lang="en-US" sz="2200" kern="0" dirty="0">
                    <a:latin typeface="Times New Roman" panose="02020603050405020304" pitchFamily="18" charset="0"/>
                    <a:cs typeface="Times New Roman" panose="02020603050405020304" pitchFamily="18" charset="0"/>
                  </a:rPr>
                  <a:t> be the sample mean. Then the R-squared statistic is</a:t>
                </a:r>
              </a:p>
              <a:p>
                <a:pPr marL="342900" indent="-342900" eaLnBrk="0" hangingPunct="0">
                  <a:spcBef>
                    <a:spcPts val="1200"/>
                  </a:spcBef>
                  <a:spcAft>
                    <a:spcPts val="1200"/>
                  </a:spcAft>
                  <a:defRPr/>
                </a:pPr>
                <a14:m>
                  <m:oMathPara xmlns:m="http://schemas.openxmlformats.org/officeDocument/2006/math">
                    <m:oMathParaPr>
                      <m:jc m:val="centerGroup"/>
                    </m:oMathParaPr>
                    <m:oMath xmlns:m="http://schemas.openxmlformats.org/officeDocument/2006/math">
                      <m:sSup>
                        <m:sSupPr>
                          <m:ctrlPr>
                            <a:rPr lang="en-US" sz="2200" i="1" kern="0" smtClean="0">
                              <a:latin typeface="Cambria Math" panose="02040503050406030204" pitchFamily="18" charset="0"/>
                            </a:rPr>
                          </m:ctrlPr>
                        </m:sSupPr>
                        <m:e>
                          <m:r>
                            <a:rPr lang="en-US" sz="2200" b="0" i="1" kern="0" smtClean="0">
                              <a:latin typeface="Cambria Math"/>
                            </a:rPr>
                            <m:t>𝑅</m:t>
                          </m:r>
                        </m:e>
                        <m:sup>
                          <m:r>
                            <a:rPr lang="en-US" sz="2200" b="0" i="1" kern="0" smtClean="0">
                              <a:latin typeface="Cambria Math"/>
                            </a:rPr>
                            <m:t>2</m:t>
                          </m:r>
                        </m:sup>
                      </m:sSup>
                      <m:r>
                        <a:rPr lang="en-US" sz="2200" b="0" i="1" kern="0" smtClean="0">
                          <a:latin typeface="Cambria Math"/>
                        </a:rPr>
                        <m:t>=1− </m:t>
                      </m:r>
                      <m:f>
                        <m:fPr>
                          <m:ctrlPr>
                            <a:rPr lang="en-US" sz="2200" b="0" i="1" kern="0" smtClean="0">
                              <a:latin typeface="Cambria Math" panose="02040503050406030204" pitchFamily="18" charset="0"/>
                            </a:rPr>
                          </m:ctrlPr>
                        </m:fPr>
                        <m:num>
                          <m:nary>
                            <m:naryPr>
                              <m:chr m:val="∑"/>
                              <m:subHide m:val="on"/>
                              <m:supHide m:val="on"/>
                              <m:ctrlPr>
                                <a:rPr lang="en-US" sz="2200" b="0" i="1" kern="0" smtClean="0">
                                  <a:latin typeface="Cambria Math" panose="02040503050406030204" pitchFamily="18" charset="0"/>
                                </a:rPr>
                              </m:ctrlPr>
                            </m:naryPr>
                            <m:sub/>
                            <m:sup/>
                            <m:e>
                              <m:sSup>
                                <m:sSupPr>
                                  <m:ctrlPr>
                                    <a:rPr lang="en-US" sz="2200" b="0" i="1" kern="0" smtClean="0">
                                      <a:latin typeface="Cambria Math" panose="02040503050406030204" pitchFamily="18" charset="0"/>
                                    </a:rPr>
                                  </m:ctrlPr>
                                </m:sSupPr>
                                <m:e>
                                  <m:d>
                                    <m:dPr>
                                      <m:ctrlPr>
                                        <a:rPr lang="en-US" sz="2200" b="0" i="1" kern="0" smtClean="0">
                                          <a:latin typeface="Cambria Math" panose="02040503050406030204" pitchFamily="18" charset="0"/>
                                        </a:rPr>
                                      </m:ctrlPr>
                                    </m:dPr>
                                    <m:e>
                                      <m:sSub>
                                        <m:sSubPr>
                                          <m:ctrlPr>
                                            <a:rPr lang="en-US" sz="2200" b="0" i="1" kern="0" smtClean="0">
                                              <a:latin typeface="Cambria Math" panose="02040503050406030204" pitchFamily="18" charset="0"/>
                                            </a:rPr>
                                          </m:ctrlPr>
                                        </m:sSubPr>
                                        <m:e>
                                          <m:r>
                                            <a:rPr lang="en-US" sz="2200" b="0" i="1" kern="0" smtClean="0">
                                              <a:latin typeface="Cambria Math"/>
                                            </a:rPr>
                                            <m:t>𝑦</m:t>
                                          </m:r>
                                        </m:e>
                                        <m:sub>
                                          <m:r>
                                            <a:rPr lang="en-US" sz="2200" b="0" i="1" kern="0" smtClean="0">
                                              <a:latin typeface="Cambria Math"/>
                                            </a:rPr>
                                            <m:t>𝑖</m:t>
                                          </m:r>
                                        </m:sub>
                                      </m:sSub>
                                      <m:r>
                                        <a:rPr lang="en-US" sz="2200" b="0" i="1" kern="0" smtClean="0">
                                          <a:latin typeface="Cambria Math"/>
                                        </a:rPr>
                                        <m:t>−</m:t>
                                      </m:r>
                                      <m:acc>
                                        <m:accPr>
                                          <m:chr m:val="̂"/>
                                          <m:ctrlPr>
                                            <a:rPr lang="en-US" sz="2200" b="0" i="1" kern="0" smtClean="0">
                                              <a:latin typeface="Cambria Math" panose="02040503050406030204" pitchFamily="18" charset="0"/>
                                            </a:rPr>
                                          </m:ctrlPr>
                                        </m:accPr>
                                        <m:e>
                                          <m:sSub>
                                            <m:sSubPr>
                                              <m:ctrlPr>
                                                <a:rPr lang="en-US" sz="2200" i="1" kern="0">
                                                  <a:latin typeface="Cambria Math" panose="02040503050406030204" pitchFamily="18" charset="0"/>
                                                </a:rPr>
                                              </m:ctrlPr>
                                            </m:sSubPr>
                                            <m:e>
                                              <m:r>
                                                <a:rPr lang="en-US" sz="2200" i="1" kern="0">
                                                  <a:latin typeface="Cambria Math"/>
                                                </a:rPr>
                                                <m:t>𝑦</m:t>
                                              </m:r>
                                            </m:e>
                                            <m:sub>
                                              <m:r>
                                                <a:rPr lang="en-US" sz="2200" i="1" kern="0">
                                                  <a:latin typeface="Cambria Math"/>
                                                </a:rPr>
                                                <m:t>𝑖</m:t>
                                              </m:r>
                                            </m:sub>
                                          </m:sSub>
                                        </m:e>
                                      </m:acc>
                                    </m:e>
                                  </m:d>
                                </m:e>
                                <m:sup>
                                  <m:r>
                                    <a:rPr lang="en-US" sz="2200" b="0" i="1" kern="0" smtClean="0">
                                      <a:latin typeface="Cambria Math"/>
                                    </a:rPr>
                                    <m:t>2</m:t>
                                  </m:r>
                                </m:sup>
                              </m:sSup>
                            </m:e>
                          </m:nary>
                        </m:num>
                        <m:den>
                          <m:nary>
                            <m:naryPr>
                              <m:chr m:val="∑"/>
                              <m:subHide m:val="on"/>
                              <m:supHide m:val="on"/>
                              <m:ctrlPr>
                                <a:rPr lang="en-US" sz="2200" b="0" i="1" kern="0" smtClean="0">
                                  <a:latin typeface="Cambria Math" panose="02040503050406030204" pitchFamily="18" charset="0"/>
                                </a:rPr>
                              </m:ctrlPr>
                            </m:naryPr>
                            <m:sub/>
                            <m:sup/>
                            <m:e>
                              <m:sSup>
                                <m:sSupPr>
                                  <m:ctrlPr>
                                    <a:rPr lang="en-US" sz="2200" i="1" kern="0">
                                      <a:latin typeface="Cambria Math" panose="02040503050406030204" pitchFamily="18" charset="0"/>
                                    </a:rPr>
                                  </m:ctrlPr>
                                </m:sSupPr>
                                <m:e>
                                  <m:d>
                                    <m:dPr>
                                      <m:ctrlPr>
                                        <a:rPr lang="en-US" sz="2200" i="1" kern="0">
                                          <a:latin typeface="Cambria Math" panose="02040503050406030204" pitchFamily="18" charset="0"/>
                                        </a:rPr>
                                      </m:ctrlPr>
                                    </m:dPr>
                                    <m:e>
                                      <m:sSub>
                                        <m:sSubPr>
                                          <m:ctrlPr>
                                            <a:rPr lang="en-US" sz="2200" i="1" kern="0">
                                              <a:latin typeface="Cambria Math" panose="02040503050406030204" pitchFamily="18" charset="0"/>
                                            </a:rPr>
                                          </m:ctrlPr>
                                        </m:sSubPr>
                                        <m:e>
                                          <m:r>
                                            <a:rPr lang="en-US" sz="2200" i="1" kern="0">
                                              <a:latin typeface="Cambria Math"/>
                                            </a:rPr>
                                            <m:t>𝑦</m:t>
                                          </m:r>
                                        </m:e>
                                        <m:sub>
                                          <m:r>
                                            <a:rPr lang="en-US" sz="2200" i="1" kern="0">
                                              <a:latin typeface="Cambria Math"/>
                                            </a:rPr>
                                            <m:t>𝑖</m:t>
                                          </m:r>
                                        </m:sub>
                                      </m:sSub>
                                      <m:r>
                                        <a:rPr lang="en-US" sz="2200" i="1" kern="0">
                                          <a:latin typeface="Cambria Math"/>
                                        </a:rPr>
                                        <m:t>−</m:t>
                                      </m:r>
                                      <m:acc>
                                        <m:accPr>
                                          <m:chr m:val="̅"/>
                                          <m:ctrlPr>
                                            <a:rPr lang="en-US" sz="2200" i="1" kern="0" smtClean="0">
                                              <a:latin typeface="Cambria Math" panose="02040503050406030204" pitchFamily="18" charset="0"/>
                                            </a:rPr>
                                          </m:ctrlPr>
                                        </m:accPr>
                                        <m:e>
                                          <m:r>
                                            <a:rPr lang="en-US" sz="2200" b="0" i="1" kern="0" smtClean="0">
                                              <a:latin typeface="Cambria Math"/>
                                            </a:rPr>
                                            <m:t>𝑦</m:t>
                                          </m:r>
                                        </m:e>
                                      </m:acc>
                                    </m:e>
                                  </m:d>
                                </m:e>
                                <m:sup>
                                  <m:r>
                                    <a:rPr lang="en-US" sz="2200" i="1" kern="0">
                                      <a:latin typeface="Cambria Math"/>
                                    </a:rPr>
                                    <m:t>2</m:t>
                                  </m:r>
                                </m:sup>
                              </m:sSup>
                            </m:e>
                          </m:nary>
                        </m:den>
                      </m:f>
                    </m:oMath>
                  </m:oMathPara>
                </a14:m>
                <a:endParaRPr lang="en-US" sz="2200" kern="0" dirty="0">
                  <a:latin typeface="Times New Roman" panose="02020603050405020304" pitchFamily="18" charset="0"/>
                  <a:cs typeface="Times New Roman" panose="02020603050405020304" pitchFamily="18" charset="0"/>
                </a:endParaRPr>
              </a:p>
              <a:p>
                <a:pPr marL="34290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And can be described as the fraction of the total variance not explained</a:t>
                </a:r>
              </a:p>
              <a:p>
                <a:pPr marL="342900" indent="-342900" eaLnBrk="0" hangingPunct="0">
                  <a:spcBef>
                    <a:spcPts val="1200"/>
                  </a:spcBef>
                  <a:spcAft>
                    <a:spcPts val="1200"/>
                  </a:spcAft>
                  <a:defRPr/>
                </a:pPr>
                <a:r>
                  <a:rPr lang="en-US" sz="2200" kern="0" dirty="0">
                    <a:latin typeface="Times New Roman" panose="02020603050405020304" pitchFamily="18" charset="0"/>
                    <a:cs typeface="Times New Roman" panose="02020603050405020304" pitchFamily="18" charset="0"/>
                  </a:rPr>
                  <a:t>by the model.</a:t>
                </a:r>
              </a:p>
            </p:txBody>
          </p:sp>
        </mc:Choice>
        <mc:Fallback xmlns="">
          <p:sp>
            <p:nvSpPr>
              <p:cNvPr id="7" name="Content Placeholder 1">
                <a:extLst>
                  <a:ext uri="{FF2B5EF4-FFF2-40B4-BE49-F238E27FC236}">
                    <a16:creationId xmlns:a16="http://schemas.microsoft.com/office/drawing/2014/main" id="{8FAD9A4B-FD4F-47C8-8770-BD4DEDAD1BA5}"/>
                  </a:ext>
                </a:extLst>
              </p:cNvPr>
              <p:cNvSpPr txBox="1">
                <a:spLocks noRot="1" noChangeAspect="1" noMove="1" noResize="1" noEditPoints="1" noAdjustHandles="1" noChangeArrowheads="1" noChangeShapeType="1" noTextEdit="1"/>
              </p:cNvSpPr>
              <p:nvPr/>
            </p:nvSpPr>
            <p:spPr bwMode="auto">
              <a:xfrm>
                <a:off x="381000" y="1302207"/>
                <a:ext cx="8382000" cy="5255394"/>
              </a:xfrm>
              <a:prstGeom prst="rect">
                <a:avLst/>
              </a:prstGeom>
              <a:blipFill>
                <a:blip r:embed="rId2"/>
                <a:stretch>
                  <a:fillRect l="-1018" t="-812" r="-1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11571819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789930-F970-4150-9B4F-1C82FC09D0D6}"/>
              </a:ext>
            </a:extLst>
          </p:cNvPr>
          <p:cNvSpPr>
            <a:spLocks noGrp="1"/>
          </p:cNvSpPr>
          <p:nvPr>
            <p:ph type="dt" sz="half" idx="10"/>
          </p:nvPr>
        </p:nvSpPr>
        <p:spPr/>
        <p:txBody>
          <a:bodyPr/>
          <a:lstStyle/>
          <a:p>
            <a:fld id="{AE32B60B-5A37-4914-AB12-79D2FE739682}" type="datetime1">
              <a:rPr lang="en-US" smtClean="0"/>
              <a:t>1/18/22</a:t>
            </a:fld>
            <a:endParaRPr lang="en-IN"/>
          </a:p>
        </p:txBody>
      </p:sp>
      <p:sp>
        <p:nvSpPr>
          <p:cNvPr id="4" name="Footer Placeholder 3">
            <a:extLst>
              <a:ext uri="{FF2B5EF4-FFF2-40B4-BE49-F238E27FC236}">
                <a16:creationId xmlns:a16="http://schemas.microsoft.com/office/drawing/2014/main" id="{6182013D-DF1F-4EB8-9DD5-87EC87F10B89}"/>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F0573BEE-64BB-4270-9BCF-987C7EE7ED14}"/>
              </a:ext>
            </a:extLst>
          </p:cNvPr>
          <p:cNvSpPr>
            <a:spLocks noGrp="1"/>
          </p:cNvSpPr>
          <p:nvPr>
            <p:ph type="sldNum" sz="quarter" idx="12"/>
          </p:nvPr>
        </p:nvSpPr>
        <p:spPr/>
        <p:txBody>
          <a:bodyPr/>
          <a:lstStyle/>
          <a:p>
            <a:fld id="{0E2B90DE-CA9C-452B-80F9-35262CC2B070}" type="slidenum">
              <a:rPr lang="en-IN" smtClean="0"/>
              <a:pPr/>
              <a:t>11</a:t>
            </a:fld>
            <a:endParaRPr lang="en-IN"/>
          </a:p>
        </p:txBody>
      </p:sp>
      <p:pic>
        <p:nvPicPr>
          <p:cNvPr id="8" name="Content Placeholder 7">
            <a:extLst>
              <a:ext uri="{FF2B5EF4-FFF2-40B4-BE49-F238E27FC236}">
                <a16:creationId xmlns:a16="http://schemas.microsoft.com/office/drawing/2014/main" id="{0CB92989-8A07-45C2-9067-FC0B025C336B}"/>
              </a:ext>
            </a:extLst>
          </p:cNvPr>
          <p:cNvPicPr>
            <a:picLocks noGrp="1" noChangeAspect="1"/>
          </p:cNvPicPr>
          <p:nvPr>
            <p:ph sz="quarter" idx="1"/>
          </p:nvPr>
        </p:nvPicPr>
        <p:blipFill rotWithShape="1">
          <a:blip r:embed="rId2"/>
          <a:srcRect b="13580"/>
          <a:stretch/>
        </p:blipFill>
        <p:spPr>
          <a:xfrm>
            <a:off x="683568" y="1196752"/>
            <a:ext cx="7848872" cy="5013548"/>
          </a:xfrm>
          <a:prstGeom prst="rect">
            <a:avLst/>
          </a:prstGeom>
        </p:spPr>
      </p:pic>
    </p:spTree>
    <p:extLst>
      <p:ext uri="{BB962C8B-B14F-4D97-AF65-F5344CB8AC3E}">
        <p14:creationId xmlns:p14="http://schemas.microsoft.com/office/powerpoint/2010/main" val="1223991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R-squared</a:t>
            </a:r>
          </a:p>
        </p:txBody>
      </p:sp>
      <p:sp>
        <p:nvSpPr>
          <p:cNvPr id="3" name="Date Placeholder 2"/>
          <p:cNvSpPr>
            <a:spLocks noGrp="1"/>
          </p:cNvSpPr>
          <p:nvPr>
            <p:ph type="dt" sz="half" idx="10"/>
          </p:nvPr>
        </p:nvSpPr>
        <p:spPr/>
        <p:txBody>
          <a:bodyPr/>
          <a:lstStyle/>
          <a:p>
            <a:fld id="{0A445967-AE96-47AB-8907-1DE26ED06FB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110</a:t>
            </a:fld>
            <a:endParaRPr lang="en-IN"/>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173560FC-F6FE-45A5-B8AB-CA2D19A37F10}"/>
                  </a:ext>
                </a:extLst>
              </p:cNvPr>
              <p:cNvSpPr txBox="1">
                <a:spLocks/>
              </p:cNvSpPr>
              <p:nvPr/>
            </p:nvSpPr>
            <p:spPr bwMode="auto">
              <a:xfrm>
                <a:off x="324949" y="1320555"/>
                <a:ext cx="8382000" cy="48756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eaLnBrk="0" hangingPunct="0">
                  <a:spcBef>
                    <a:spcPct val="20000"/>
                  </a:spcBef>
                  <a:defRPr/>
                </a:pPr>
                <a14:m>
                  <m:oMathPara xmlns:m="http://schemas.openxmlformats.org/officeDocument/2006/math">
                    <m:oMathParaPr>
                      <m:jc m:val="centerGroup"/>
                    </m:oMathParaPr>
                    <m:oMath xmlns:m="http://schemas.openxmlformats.org/officeDocument/2006/math">
                      <m:sSup>
                        <m:sSupPr>
                          <m:ctrlPr>
                            <a:rPr lang="en-US" sz="2800" i="1" kern="0" smtClean="0">
                              <a:latin typeface="Cambria Math" panose="02040503050406030204" pitchFamily="18" charset="0"/>
                            </a:rPr>
                          </m:ctrlPr>
                        </m:sSupPr>
                        <m:e>
                          <m:r>
                            <a:rPr lang="en-US" sz="2800" i="1" kern="0">
                              <a:latin typeface="Cambria Math"/>
                            </a:rPr>
                            <m:t>𝑅</m:t>
                          </m:r>
                        </m:e>
                        <m:sup>
                          <m:r>
                            <a:rPr lang="en-US" sz="2800" i="1" kern="0">
                              <a:latin typeface="Cambria Math"/>
                            </a:rPr>
                            <m:t>2</m:t>
                          </m:r>
                        </m:sup>
                      </m:sSup>
                      <m:r>
                        <a:rPr lang="en-US" sz="2800" i="1" kern="0">
                          <a:latin typeface="Cambria Math"/>
                        </a:rPr>
                        <m:t>=1− </m:t>
                      </m:r>
                      <m:f>
                        <m:fPr>
                          <m:ctrlPr>
                            <a:rPr lang="en-US" sz="2800" i="1" kern="0">
                              <a:latin typeface="Cambria Math" panose="02040503050406030204" pitchFamily="18" charset="0"/>
                            </a:rPr>
                          </m:ctrlPr>
                        </m:fPr>
                        <m:num>
                          <m:nary>
                            <m:naryPr>
                              <m:chr m:val="∑"/>
                              <m:subHide m:val="on"/>
                              <m:supHide m:val="on"/>
                              <m:ctrlPr>
                                <a:rPr lang="en-US" sz="2800" i="1" kern="0">
                                  <a:latin typeface="Cambria Math" panose="02040503050406030204" pitchFamily="18" charset="0"/>
                                </a:rPr>
                              </m:ctrlPr>
                            </m:naryPr>
                            <m:sub/>
                            <m:sup/>
                            <m:e>
                              <m:sSup>
                                <m:sSupPr>
                                  <m:ctrlPr>
                                    <a:rPr lang="en-US" sz="2800" i="1" kern="0">
                                      <a:latin typeface="Cambria Math" panose="02040503050406030204" pitchFamily="18" charset="0"/>
                                    </a:rPr>
                                  </m:ctrlPr>
                                </m:sSupPr>
                                <m:e>
                                  <m:d>
                                    <m:dPr>
                                      <m:ctrlPr>
                                        <a:rPr lang="en-US" sz="2800" i="1" kern="0">
                                          <a:latin typeface="Cambria Math" panose="02040503050406030204" pitchFamily="18" charset="0"/>
                                        </a:rPr>
                                      </m:ctrlPr>
                                    </m:dPr>
                                    <m:e>
                                      <m:sSub>
                                        <m:sSubPr>
                                          <m:ctrlPr>
                                            <a:rPr lang="en-US" sz="2800" i="1" kern="0">
                                              <a:latin typeface="Cambria Math" panose="02040503050406030204" pitchFamily="18" charset="0"/>
                                            </a:rPr>
                                          </m:ctrlPr>
                                        </m:sSubPr>
                                        <m:e>
                                          <m:r>
                                            <a:rPr lang="en-US" sz="2800" i="1" kern="0">
                                              <a:latin typeface="Cambria Math"/>
                                            </a:rPr>
                                            <m:t>𝑦</m:t>
                                          </m:r>
                                        </m:e>
                                        <m:sub>
                                          <m:r>
                                            <a:rPr lang="en-US" sz="2800" i="1" kern="0">
                                              <a:latin typeface="Cambria Math"/>
                                            </a:rPr>
                                            <m:t>𝑖</m:t>
                                          </m:r>
                                        </m:sub>
                                      </m:sSub>
                                      <m:r>
                                        <a:rPr lang="en-US" sz="2800" i="1" kern="0">
                                          <a:latin typeface="Cambria Math"/>
                                        </a:rPr>
                                        <m:t>−</m:t>
                                      </m:r>
                                      <m:acc>
                                        <m:accPr>
                                          <m:chr m:val="̂"/>
                                          <m:ctrlPr>
                                            <a:rPr lang="en-US" sz="2800" i="1" kern="0">
                                              <a:latin typeface="Cambria Math" panose="02040503050406030204" pitchFamily="18" charset="0"/>
                                            </a:rPr>
                                          </m:ctrlPr>
                                        </m:accPr>
                                        <m:e>
                                          <m:sSub>
                                            <m:sSubPr>
                                              <m:ctrlPr>
                                                <a:rPr lang="en-US" sz="2800" i="1" kern="0">
                                                  <a:latin typeface="Cambria Math" panose="02040503050406030204" pitchFamily="18" charset="0"/>
                                                </a:rPr>
                                              </m:ctrlPr>
                                            </m:sSubPr>
                                            <m:e>
                                              <m:r>
                                                <a:rPr lang="en-US" sz="2800" i="1" kern="0">
                                                  <a:latin typeface="Cambria Math"/>
                                                </a:rPr>
                                                <m:t>𝑦</m:t>
                                              </m:r>
                                            </m:e>
                                            <m:sub>
                                              <m:r>
                                                <a:rPr lang="en-US" sz="2800" i="1" kern="0">
                                                  <a:latin typeface="Cambria Math"/>
                                                </a:rPr>
                                                <m:t>𝑖</m:t>
                                              </m:r>
                                            </m:sub>
                                          </m:sSub>
                                        </m:e>
                                      </m:acc>
                                    </m:e>
                                  </m:d>
                                </m:e>
                                <m:sup>
                                  <m:r>
                                    <a:rPr lang="en-US" sz="2800" i="1" kern="0">
                                      <a:latin typeface="Cambria Math"/>
                                    </a:rPr>
                                    <m:t>2</m:t>
                                  </m:r>
                                </m:sup>
                              </m:sSup>
                            </m:e>
                          </m:nary>
                        </m:num>
                        <m:den>
                          <m:nary>
                            <m:naryPr>
                              <m:chr m:val="∑"/>
                              <m:subHide m:val="on"/>
                              <m:supHide m:val="on"/>
                              <m:ctrlPr>
                                <a:rPr lang="en-US" sz="2800" i="1" kern="0">
                                  <a:latin typeface="Cambria Math" panose="02040503050406030204" pitchFamily="18" charset="0"/>
                                </a:rPr>
                              </m:ctrlPr>
                            </m:naryPr>
                            <m:sub/>
                            <m:sup/>
                            <m:e>
                              <m:sSup>
                                <m:sSupPr>
                                  <m:ctrlPr>
                                    <a:rPr lang="en-US" sz="2800" i="1" kern="0">
                                      <a:latin typeface="Cambria Math" panose="02040503050406030204" pitchFamily="18" charset="0"/>
                                    </a:rPr>
                                  </m:ctrlPr>
                                </m:sSupPr>
                                <m:e>
                                  <m:d>
                                    <m:dPr>
                                      <m:ctrlPr>
                                        <a:rPr lang="en-US" sz="2800" i="1" kern="0">
                                          <a:latin typeface="Cambria Math" panose="02040503050406030204" pitchFamily="18" charset="0"/>
                                        </a:rPr>
                                      </m:ctrlPr>
                                    </m:dPr>
                                    <m:e>
                                      <m:sSub>
                                        <m:sSubPr>
                                          <m:ctrlPr>
                                            <a:rPr lang="en-US" sz="2800" i="1" kern="0">
                                              <a:latin typeface="Cambria Math" panose="02040503050406030204" pitchFamily="18" charset="0"/>
                                            </a:rPr>
                                          </m:ctrlPr>
                                        </m:sSubPr>
                                        <m:e>
                                          <m:r>
                                            <a:rPr lang="en-US" sz="2800" i="1" kern="0">
                                              <a:latin typeface="Cambria Math"/>
                                            </a:rPr>
                                            <m:t>𝑦</m:t>
                                          </m:r>
                                        </m:e>
                                        <m:sub>
                                          <m:r>
                                            <a:rPr lang="en-US" sz="2800" i="1" kern="0">
                                              <a:latin typeface="Cambria Math"/>
                                            </a:rPr>
                                            <m:t>𝑖</m:t>
                                          </m:r>
                                        </m:sub>
                                      </m:sSub>
                                      <m:r>
                                        <a:rPr lang="en-US" sz="2800" i="1" kern="0">
                                          <a:latin typeface="Cambria Math"/>
                                        </a:rPr>
                                        <m:t>−</m:t>
                                      </m:r>
                                      <m:acc>
                                        <m:accPr>
                                          <m:chr m:val="̅"/>
                                          <m:ctrlPr>
                                            <a:rPr lang="en-US" sz="2800" i="1" kern="0">
                                              <a:latin typeface="Cambria Math" panose="02040503050406030204" pitchFamily="18" charset="0"/>
                                            </a:rPr>
                                          </m:ctrlPr>
                                        </m:accPr>
                                        <m:e>
                                          <m:r>
                                            <a:rPr lang="en-US" sz="2800" b="0" i="1" kern="0" smtClean="0">
                                              <a:latin typeface="Cambria Math"/>
                                            </a:rPr>
                                            <m:t>𝑦</m:t>
                                          </m:r>
                                        </m:e>
                                      </m:acc>
                                    </m:e>
                                  </m:d>
                                </m:e>
                                <m:sup>
                                  <m:r>
                                    <a:rPr lang="en-US" sz="2800" i="1" kern="0">
                                      <a:latin typeface="Cambria Math"/>
                                    </a:rPr>
                                    <m:t>2</m:t>
                                  </m:r>
                                </m:sup>
                              </m:sSup>
                            </m:e>
                          </m:nary>
                        </m:den>
                      </m:f>
                    </m:oMath>
                  </m:oMathPara>
                </a14:m>
                <a:endParaRPr lang="en-US" sz="2800" kern="0" dirty="0"/>
              </a:p>
            </p:txBody>
          </p:sp>
        </mc:Choice>
        <mc:Fallback xmlns="">
          <p:sp>
            <p:nvSpPr>
              <p:cNvPr id="8" name="Content Placeholder 1">
                <a:extLst>
                  <a:ext uri="{FF2B5EF4-FFF2-40B4-BE49-F238E27FC236}">
                    <a16:creationId xmlns:a16="http://schemas.microsoft.com/office/drawing/2014/main" id="{173560FC-F6FE-45A5-B8AB-CA2D19A37F10}"/>
                  </a:ext>
                </a:extLst>
              </p:cNvPr>
              <p:cNvSpPr txBox="1">
                <a:spLocks noRot="1" noChangeAspect="1" noMove="1" noResize="1" noEditPoints="1" noAdjustHandles="1" noChangeArrowheads="1" noChangeShapeType="1" noTextEdit="1"/>
              </p:cNvSpPr>
              <p:nvPr/>
            </p:nvSpPr>
            <p:spPr bwMode="auto">
              <a:xfrm>
                <a:off x="324949" y="1320555"/>
                <a:ext cx="8382000" cy="4875681"/>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pic>
        <p:nvPicPr>
          <p:cNvPr id="9" name="Picture 8">
            <a:extLst>
              <a:ext uri="{FF2B5EF4-FFF2-40B4-BE49-F238E27FC236}">
                <a16:creationId xmlns:a16="http://schemas.microsoft.com/office/drawing/2014/main" id="{0D9245B4-0F37-4BD1-8C4C-1BDE21FE2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211" y="2569261"/>
            <a:ext cx="5495417" cy="3626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42E601C8-D333-4A3D-867E-6669EEB8B539}"/>
              </a:ext>
            </a:extLst>
          </p:cNvPr>
          <p:cNvSpPr txBox="1"/>
          <p:nvPr/>
        </p:nvSpPr>
        <p:spPr>
          <a:xfrm>
            <a:off x="6972637" y="5673016"/>
            <a:ext cx="370614"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X</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C92DA50-B717-4D24-9D34-793A32A67B12}"/>
                  </a:ext>
                </a:extLst>
              </p:cNvPr>
              <p:cNvSpPr/>
              <p:nvPr/>
            </p:nvSpPr>
            <p:spPr>
              <a:xfrm>
                <a:off x="6842695" y="2912445"/>
                <a:ext cx="1340880"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kern="0" dirty="0"/>
                  <a:t>Line  of </a:t>
                </a:r>
                <a14:m>
                  <m:oMath xmlns:m="http://schemas.openxmlformats.org/officeDocument/2006/math">
                    <m:acc>
                      <m:accPr>
                        <m:chr m:val="̂"/>
                        <m:ctrlPr>
                          <a:rPr lang="en-US" sz="2400" i="1" kern="0">
                            <a:latin typeface="Cambria Math" panose="02040503050406030204" pitchFamily="18" charset="0"/>
                          </a:rPr>
                        </m:ctrlPr>
                      </m:accPr>
                      <m:e>
                        <m:r>
                          <a:rPr lang="en-US" sz="2400" i="1" kern="0">
                            <a:latin typeface="Cambria Math"/>
                          </a:rPr>
                          <m:t>𝑦</m:t>
                        </m:r>
                      </m:e>
                    </m:acc>
                  </m:oMath>
                </a14:m>
                <a:endParaRPr lang="en-US" sz="2400" dirty="0"/>
              </a:p>
            </p:txBody>
          </p:sp>
        </mc:Choice>
        <mc:Fallback xmlns="">
          <p:sp>
            <p:nvSpPr>
              <p:cNvPr id="11" name="Rectangle 10">
                <a:extLst>
                  <a:ext uri="{FF2B5EF4-FFF2-40B4-BE49-F238E27FC236}">
                    <a16:creationId xmlns:a16="http://schemas.microsoft.com/office/drawing/2014/main" id="{7C92DA50-B717-4D24-9D34-793A32A67B12}"/>
                  </a:ext>
                </a:extLst>
              </p:cNvPr>
              <p:cNvSpPr>
                <a:spLocks noRot="1" noChangeAspect="1" noMove="1" noResize="1" noEditPoints="1" noAdjustHandles="1" noChangeArrowheads="1" noChangeShapeType="1" noTextEdit="1"/>
              </p:cNvSpPr>
              <p:nvPr/>
            </p:nvSpPr>
            <p:spPr>
              <a:xfrm>
                <a:off x="6842695" y="2912445"/>
                <a:ext cx="1340880" cy="461665"/>
              </a:xfrm>
              <a:prstGeom prst="rect">
                <a:avLst/>
              </a:prstGeom>
              <a:blipFill>
                <a:blip r:embed="rId4"/>
                <a:stretch>
                  <a:fillRect l="-6818" t="-9333" r="-24545" b="-32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09A3C6F-943A-481D-9337-64EFC0C6DDD3}"/>
                  </a:ext>
                </a:extLst>
              </p:cNvPr>
              <p:cNvSpPr/>
              <p:nvPr/>
            </p:nvSpPr>
            <p:spPr>
              <a:xfrm>
                <a:off x="6908628" y="4068857"/>
                <a:ext cx="1340880"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kern="0" dirty="0"/>
                  <a:t>Line  of </a:t>
                </a:r>
                <a14:m>
                  <m:oMath xmlns:m="http://schemas.openxmlformats.org/officeDocument/2006/math">
                    <m:acc>
                      <m:accPr>
                        <m:chr m:val="̅"/>
                        <m:ctrlPr>
                          <a:rPr lang="en-US" sz="2400" i="1" kern="0" smtClean="0">
                            <a:latin typeface="Cambria Math" panose="02040503050406030204" pitchFamily="18" charset="0"/>
                          </a:rPr>
                        </m:ctrlPr>
                      </m:accPr>
                      <m:e>
                        <m:r>
                          <a:rPr lang="en-US" sz="2400" b="0" i="1" kern="0" smtClean="0">
                            <a:latin typeface="Cambria Math"/>
                          </a:rPr>
                          <m:t>𝑦</m:t>
                        </m:r>
                      </m:e>
                    </m:acc>
                  </m:oMath>
                </a14:m>
                <a:endParaRPr lang="en-US" sz="2400" dirty="0"/>
              </a:p>
            </p:txBody>
          </p:sp>
        </mc:Choice>
        <mc:Fallback xmlns="">
          <p:sp>
            <p:nvSpPr>
              <p:cNvPr id="12" name="Rectangle 11">
                <a:extLst>
                  <a:ext uri="{FF2B5EF4-FFF2-40B4-BE49-F238E27FC236}">
                    <a16:creationId xmlns:a16="http://schemas.microsoft.com/office/drawing/2014/main" id="{F09A3C6F-943A-481D-9337-64EFC0C6DDD3}"/>
                  </a:ext>
                </a:extLst>
              </p:cNvPr>
              <p:cNvSpPr>
                <a:spLocks noRot="1" noChangeAspect="1" noMove="1" noResize="1" noEditPoints="1" noAdjustHandles="1" noChangeArrowheads="1" noChangeShapeType="1" noTextEdit="1"/>
              </p:cNvSpPr>
              <p:nvPr/>
            </p:nvSpPr>
            <p:spPr>
              <a:xfrm>
                <a:off x="6908628" y="4068857"/>
                <a:ext cx="1340880" cy="461665"/>
              </a:xfrm>
              <a:prstGeom prst="rect">
                <a:avLst/>
              </a:prstGeom>
              <a:blipFill>
                <a:blip r:embed="rId5"/>
                <a:stretch>
                  <a:fillRect l="-6818" t="-9211" r="-20455" b="-30263"/>
                </a:stretch>
              </a:blipFill>
            </p:spPr>
            <p:txBody>
              <a:bodyPr/>
              <a:lstStyle/>
              <a:p>
                <a:r>
                  <a:rPr lang="en-IN">
                    <a:noFill/>
                  </a:rPr>
                  <a:t> </a:t>
                </a:r>
              </a:p>
            </p:txBody>
          </p:sp>
        </mc:Fallback>
      </mc:AlternateContent>
      <p:sp>
        <p:nvSpPr>
          <p:cNvPr id="13" name="Freeform 17">
            <a:extLst>
              <a:ext uri="{FF2B5EF4-FFF2-40B4-BE49-F238E27FC236}">
                <a16:creationId xmlns:a16="http://schemas.microsoft.com/office/drawing/2014/main" id="{4577C208-49BE-4550-8B1E-280B437C4B08}"/>
              </a:ext>
            </a:extLst>
          </p:cNvPr>
          <p:cNvSpPr/>
          <p:nvPr/>
        </p:nvSpPr>
        <p:spPr>
          <a:xfrm>
            <a:off x="6133794" y="1628565"/>
            <a:ext cx="533890" cy="1636294"/>
          </a:xfrm>
          <a:custGeom>
            <a:avLst/>
            <a:gdLst>
              <a:gd name="connsiteX0" fmla="*/ 0 w 493238"/>
              <a:gd name="connsiteY0" fmla="*/ 0 h 1443789"/>
              <a:gd name="connsiteX1" fmla="*/ 385010 w 493238"/>
              <a:gd name="connsiteY1" fmla="*/ 423511 h 1443789"/>
              <a:gd name="connsiteX2" fmla="*/ 481263 w 493238"/>
              <a:gd name="connsiteY2" fmla="*/ 981776 h 1443789"/>
              <a:gd name="connsiteX3" fmla="*/ 163629 w 493238"/>
              <a:gd name="connsiteY3" fmla="*/ 1443789 h 1443789"/>
              <a:gd name="connsiteX0" fmla="*/ 0 w 497840"/>
              <a:gd name="connsiteY0" fmla="*/ 0 h 1491915"/>
              <a:gd name="connsiteX1" fmla="*/ 385010 w 497840"/>
              <a:gd name="connsiteY1" fmla="*/ 423511 h 1491915"/>
              <a:gd name="connsiteX2" fmla="*/ 481263 w 497840"/>
              <a:gd name="connsiteY2" fmla="*/ 981776 h 1491915"/>
              <a:gd name="connsiteX3" fmla="*/ 96252 w 497840"/>
              <a:gd name="connsiteY3" fmla="*/ 1491915 h 1491915"/>
              <a:gd name="connsiteX0" fmla="*/ 125129 w 638637"/>
              <a:gd name="connsiteY0" fmla="*/ 0 h 1636294"/>
              <a:gd name="connsiteX1" fmla="*/ 510139 w 638637"/>
              <a:gd name="connsiteY1" fmla="*/ 423511 h 1636294"/>
              <a:gd name="connsiteX2" fmla="*/ 606392 w 638637"/>
              <a:gd name="connsiteY2" fmla="*/ 981776 h 1636294"/>
              <a:gd name="connsiteX3" fmla="*/ 0 w 638637"/>
              <a:gd name="connsiteY3" fmla="*/ 1636294 h 1636294"/>
              <a:gd name="connsiteX0" fmla="*/ 125129 w 550515"/>
              <a:gd name="connsiteY0" fmla="*/ 0 h 1636294"/>
              <a:gd name="connsiteX1" fmla="*/ 510139 w 550515"/>
              <a:gd name="connsiteY1" fmla="*/ 423511 h 1636294"/>
              <a:gd name="connsiteX2" fmla="*/ 481264 w 550515"/>
              <a:gd name="connsiteY2" fmla="*/ 981776 h 1636294"/>
              <a:gd name="connsiteX3" fmla="*/ 0 w 550515"/>
              <a:gd name="connsiteY3" fmla="*/ 1636294 h 1636294"/>
              <a:gd name="connsiteX0" fmla="*/ 125129 w 544559"/>
              <a:gd name="connsiteY0" fmla="*/ 0 h 1636294"/>
              <a:gd name="connsiteX1" fmla="*/ 510139 w 544559"/>
              <a:gd name="connsiteY1" fmla="*/ 423511 h 1636294"/>
              <a:gd name="connsiteX2" fmla="*/ 481264 w 544559"/>
              <a:gd name="connsiteY2" fmla="*/ 981776 h 1636294"/>
              <a:gd name="connsiteX3" fmla="*/ 0 w 544559"/>
              <a:gd name="connsiteY3" fmla="*/ 1636294 h 1636294"/>
              <a:gd name="connsiteX0" fmla="*/ 125129 w 533890"/>
              <a:gd name="connsiteY0" fmla="*/ 0 h 1636294"/>
              <a:gd name="connsiteX1" fmla="*/ 481263 w 533890"/>
              <a:gd name="connsiteY1" fmla="*/ 442761 h 1636294"/>
              <a:gd name="connsiteX2" fmla="*/ 481264 w 533890"/>
              <a:gd name="connsiteY2" fmla="*/ 981776 h 1636294"/>
              <a:gd name="connsiteX3" fmla="*/ 0 w 533890"/>
              <a:gd name="connsiteY3" fmla="*/ 1636294 h 1636294"/>
            </a:gdLst>
            <a:ahLst/>
            <a:cxnLst>
              <a:cxn ang="0">
                <a:pos x="connsiteX0" y="connsiteY0"/>
              </a:cxn>
              <a:cxn ang="0">
                <a:pos x="connsiteX1" y="connsiteY1"/>
              </a:cxn>
              <a:cxn ang="0">
                <a:pos x="connsiteX2" y="connsiteY2"/>
              </a:cxn>
              <a:cxn ang="0">
                <a:pos x="connsiteX3" y="connsiteY3"/>
              </a:cxn>
            </a:cxnLst>
            <a:rect l="l" t="t" r="r" b="b"/>
            <a:pathLst>
              <a:path w="533890" h="1636294">
                <a:moveTo>
                  <a:pt x="125129" y="0"/>
                </a:moveTo>
                <a:cubicBezTo>
                  <a:pt x="277528" y="129941"/>
                  <a:pt x="421907" y="279132"/>
                  <a:pt x="481263" y="442761"/>
                </a:cubicBezTo>
                <a:cubicBezTo>
                  <a:pt x="540619" y="606390"/>
                  <a:pt x="561475" y="782854"/>
                  <a:pt x="481264" y="981776"/>
                </a:cubicBezTo>
                <a:cubicBezTo>
                  <a:pt x="401053" y="1180698"/>
                  <a:pt x="140368" y="1490310"/>
                  <a:pt x="0" y="1636294"/>
                </a:cubicBezTo>
              </a:path>
            </a:pathLst>
          </a:custGeom>
          <a:noFill/>
          <a:ln w="12700">
            <a:solidFill>
              <a:schemeClr val="tx2"/>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Freeform 20">
            <a:extLst>
              <a:ext uri="{FF2B5EF4-FFF2-40B4-BE49-F238E27FC236}">
                <a16:creationId xmlns:a16="http://schemas.microsoft.com/office/drawing/2014/main" id="{BA140C50-3B1B-4103-9E1A-0826750A2F92}"/>
              </a:ext>
            </a:extLst>
          </p:cNvPr>
          <p:cNvSpPr/>
          <p:nvPr/>
        </p:nvSpPr>
        <p:spPr>
          <a:xfrm flipH="1">
            <a:off x="4217809" y="2170034"/>
            <a:ext cx="2158553" cy="1687979"/>
          </a:xfrm>
          <a:custGeom>
            <a:avLst/>
            <a:gdLst>
              <a:gd name="connsiteX0" fmla="*/ 0 w 493238"/>
              <a:gd name="connsiteY0" fmla="*/ 0 h 1443789"/>
              <a:gd name="connsiteX1" fmla="*/ 385010 w 493238"/>
              <a:gd name="connsiteY1" fmla="*/ 423511 h 1443789"/>
              <a:gd name="connsiteX2" fmla="*/ 481263 w 493238"/>
              <a:gd name="connsiteY2" fmla="*/ 981776 h 1443789"/>
              <a:gd name="connsiteX3" fmla="*/ 163629 w 493238"/>
              <a:gd name="connsiteY3" fmla="*/ 1443789 h 1443789"/>
              <a:gd name="connsiteX0" fmla="*/ 0 w 497840"/>
              <a:gd name="connsiteY0" fmla="*/ 0 h 1491915"/>
              <a:gd name="connsiteX1" fmla="*/ 385010 w 497840"/>
              <a:gd name="connsiteY1" fmla="*/ 423511 h 1491915"/>
              <a:gd name="connsiteX2" fmla="*/ 481263 w 497840"/>
              <a:gd name="connsiteY2" fmla="*/ 981776 h 1491915"/>
              <a:gd name="connsiteX3" fmla="*/ 96252 w 497840"/>
              <a:gd name="connsiteY3" fmla="*/ 1491915 h 1491915"/>
              <a:gd name="connsiteX0" fmla="*/ 538861 w 1082435"/>
              <a:gd name="connsiteY0" fmla="*/ 0 h 1656372"/>
              <a:gd name="connsiteX1" fmla="*/ 923871 w 1082435"/>
              <a:gd name="connsiteY1" fmla="*/ 423511 h 1656372"/>
              <a:gd name="connsiteX2" fmla="*/ 1020124 w 1082435"/>
              <a:gd name="connsiteY2" fmla="*/ 981776 h 1656372"/>
              <a:gd name="connsiteX3" fmla="*/ 0 w 1082435"/>
              <a:gd name="connsiteY3" fmla="*/ 1656372 h 1656372"/>
              <a:gd name="connsiteX0" fmla="*/ 538861 w 1082435"/>
              <a:gd name="connsiteY0" fmla="*/ 0 h 1656372"/>
              <a:gd name="connsiteX1" fmla="*/ 923871 w 1082435"/>
              <a:gd name="connsiteY1" fmla="*/ 423511 h 1656372"/>
              <a:gd name="connsiteX2" fmla="*/ 1020124 w 1082435"/>
              <a:gd name="connsiteY2" fmla="*/ 981776 h 1656372"/>
              <a:gd name="connsiteX3" fmla="*/ 0 w 1082435"/>
              <a:gd name="connsiteY3" fmla="*/ 1656372 h 1656372"/>
              <a:gd name="connsiteX0" fmla="*/ 531300 w 1074321"/>
              <a:gd name="connsiteY0" fmla="*/ 0 h 1541751"/>
              <a:gd name="connsiteX1" fmla="*/ 916310 w 1074321"/>
              <a:gd name="connsiteY1" fmla="*/ 423511 h 1541751"/>
              <a:gd name="connsiteX2" fmla="*/ 1012563 w 1074321"/>
              <a:gd name="connsiteY2" fmla="*/ 981776 h 1541751"/>
              <a:gd name="connsiteX3" fmla="*/ 0 w 1074321"/>
              <a:gd name="connsiteY3" fmla="*/ 1541751 h 1541751"/>
              <a:gd name="connsiteX0" fmla="*/ 531300 w 966792"/>
              <a:gd name="connsiteY0" fmla="*/ 0 h 1541751"/>
              <a:gd name="connsiteX1" fmla="*/ 916310 w 966792"/>
              <a:gd name="connsiteY1" fmla="*/ 423511 h 1541751"/>
              <a:gd name="connsiteX2" fmla="*/ 861345 w 966792"/>
              <a:gd name="connsiteY2" fmla="*/ 936924 h 1541751"/>
              <a:gd name="connsiteX3" fmla="*/ 0 w 966792"/>
              <a:gd name="connsiteY3" fmla="*/ 1541751 h 1541751"/>
              <a:gd name="connsiteX0" fmla="*/ 531300 w 956356"/>
              <a:gd name="connsiteY0" fmla="*/ 0 h 1541751"/>
              <a:gd name="connsiteX1" fmla="*/ 916310 w 956356"/>
              <a:gd name="connsiteY1" fmla="*/ 423511 h 1541751"/>
              <a:gd name="connsiteX2" fmla="*/ 861345 w 956356"/>
              <a:gd name="connsiteY2" fmla="*/ 936924 h 1541751"/>
              <a:gd name="connsiteX3" fmla="*/ 0 w 956356"/>
              <a:gd name="connsiteY3" fmla="*/ 1541751 h 1541751"/>
              <a:gd name="connsiteX0" fmla="*/ 1582260 w 2089199"/>
              <a:gd name="connsiteY0" fmla="*/ 0 h 952029"/>
              <a:gd name="connsiteX1" fmla="*/ 1967270 w 2089199"/>
              <a:gd name="connsiteY1" fmla="*/ 423511 h 952029"/>
              <a:gd name="connsiteX2" fmla="*/ 1912305 w 2089199"/>
              <a:gd name="connsiteY2" fmla="*/ 936924 h 952029"/>
              <a:gd name="connsiteX3" fmla="*/ 0 w 2089199"/>
              <a:gd name="connsiteY3" fmla="*/ 873959 h 952029"/>
              <a:gd name="connsiteX0" fmla="*/ 1582260 w 2089200"/>
              <a:gd name="connsiteY0" fmla="*/ 0 h 956308"/>
              <a:gd name="connsiteX1" fmla="*/ 1967270 w 2089200"/>
              <a:gd name="connsiteY1" fmla="*/ 423511 h 956308"/>
              <a:gd name="connsiteX2" fmla="*/ 1912305 w 2089200"/>
              <a:gd name="connsiteY2" fmla="*/ 936924 h 956308"/>
              <a:gd name="connsiteX3" fmla="*/ 0 w 2089200"/>
              <a:gd name="connsiteY3" fmla="*/ 873959 h 956308"/>
              <a:gd name="connsiteX0" fmla="*/ 1582260 w 1973037"/>
              <a:gd name="connsiteY0" fmla="*/ 0 h 873959"/>
              <a:gd name="connsiteX1" fmla="*/ 1967270 w 1973037"/>
              <a:gd name="connsiteY1" fmla="*/ 423511 h 873959"/>
              <a:gd name="connsiteX2" fmla="*/ 1284753 w 1973037"/>
              <a:gd name="connsiteY2" fmla="*/ 627945 h 873959"/>
              <a:gd name="connsiteX3" fmla="*/ 0 w 1973037"/>
              <a:gd name="connsiteY3" fmla="*/ 873959 h 873959"/>
              <a:gd name="connsiteX0" fmla="*/ 1582260 w 1688085"/>
              <a:gd name="connsiteY0" fmla="*/ 0 h 873959"/>
              <a:gd name="connsiteX1" fmla="*/ 1642152 w 1688085"/>
              <a:gd name="connsiteY1" fmla="*/ 393610 h 873959"/>
              <a:gd name="connsiteX2" fmla="*/ 1284753 w 1688085"/>
              <a:gd name="connsiteY2" fmla="*/ 627945 h 873959"/>
              <a:gd name="connsiteX3" fmla="*/ 0 w 1688085"/>
              <a:gd name="connsiteY3" fmla="*/ 873959 h 873959"/>
              <a:gd name="connsiteX0" fmla="*/ 1582260 w 1695593"/>
              <a:gd name="connsiteY0" fmla="*/ 0 h 873959"/>
              <a:gd name="connsiteX1" fmla="*/ 1642152 w 1695593"/>
              <a:gd name="connsiteY1" fmla="*/ 393610 h 873959"/>
              <a:gd name="connsiteX2" fmla="*/ 1171340 w 1695593"/>
              <a:gd name="connsiteY2" fmla="*/ 682764 h 873959"/>
              <a:gd name="connsiteX3" fmla="*/ 0 w 1695593"/>
              <a:gd name="connsiteY3" fmla="*/ 873959 h 873959"/>
            </a:gdLst>
            <a:ahLst/>
            <a:cxnLst>
              <a:cxn ang="0">
                <a:pos x="connsiteX0" y="connsiteY0"/>
              </a:cxn>
              <a:cxn ang="0">
                <a:pos x="connsiteX1" y="connsiteY1"/>
              </a:cxn>
              <a:cxn ang="0">
                <a:pos x="connsiteX2" y="connsiteY2"/>
              </a:cxn>
              <a:cxn ang="0">
                <a:pos x="connsiteX3" y="connsiteY3"/>
              </a:cxn>
            </a:cxnLst>
            <a:rect l="l" t="t" r="r" b="b"/>
            <a:pathLst>
              <a:path w="1695593" h="873959">
                <a:moveTo>
                  <a:pt x="1582260" y="0"/>
                </a:moveTo>
                <a:cubicBezTo>
                  <a:pt x="1734659" y="129941"/>
                  <a:pt x="1710639" y="279816"/>
                  <a:pt x="1642152" y="393610"/>
                </a:cubicBezTo>
                <a:cubicBezTo>
                  <a:pt x="1573665" y="507404"/>
                  <a:pt x="1445032" y="602706"/>
                  <a:pt x="1171340" y="682764"/>
                </a:cubicBezTo>
                <a:cubicBezTo>
                  <a:pt x="897648" y="762822"/>
                  <a:pt x="284025" y="842596"/>
                  <a:pt x="0" y="873959"/>
                </a:cubicBezTo>
              </a:path>
            </a:pathLst>
          </a:custGeom>
          <a:noFill/>
          <a:ln w="12700">
            <a:solidFill>
              <a:schemeClr val="tx2"/>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TextBox 18">
            <a:extLst>
              <a:ext uri="{FF2B5EF4-FFF2-40B4-BE49-F238E27FC236}">
                <a16:creationId xmlns:a16="http://schemas.microsoft.com/office/drawing/2014/main" id="{45B333F8-C61B-4235-BAAB-9CC5E47307B0}"/>
              </a:ext>
            </a:extLst>
          </p:cNvPr>
          <p:cNvSpPr txBox="1"/>
          <p:nvPr/>
        </p:nvSpPr>
        <p:spPr>
          <a:xfrm>
            <a:off x="6203558" y="1089722"/>
            <a:ext cx="2182200"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solidFill>
                  <a:srgbClr val="C00000"/>
                </a:solidFill>
              </a:rPr>
              <a:t>Small if good fit</a:t>
            </a: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a:t>
            </a:r>
            <a:r>
              <a:rPr lang="en-US" sz="3200" b="1" i="1" baseline="30000" dirty="0">
                <a:solidFill>
                  <a:schemeClr val="accent3"/>
                </a:solidFill>
                <a:latin typeface="Times New Roman" panose="02020603050405020304" pitchFamily="18" charset="0"/>
                <a:cs typeface="Times New Roman" panose="02020603050405020304" pitchFamily="18" charset="0"/>
              </a:rPr>
              <a:t>2</a:t>
            </a:r>
            <a:r>
              <a:rPr lang="en-US" sz="3200" b="1" i="1" dirty="0">
                <a:solidFill>
                  <a:schemeClr val="accent3"/>
                </a:solidFill>
                <a:latin typeface="Times New Roman" panose="02020603050405020304" pitchFamily="18" charset="0"/>
                <a:cs typeface="Times New Roman" panose="02020603050405020304" pitchFamily="18" charset="0"/>
              </a:rPr>
              <a:t>-values and P-values</a:t>
            </a:r>
            <a:endParaRPr lang="en-US" sz="3200" dirty="0"/>
          </a:p>
        </p:txBody>
      </p:sp>
      <p:sp>
        <p:nvSpPr>
          <p:cNvPr id="3" name="Date Placeholder 2"/>
          <p:cNvSpPr>
            <a:spLocks noGrp="1"/>
          </p:cNvSpPr>
          <p:nvPr>
            <p:ph type="dt" sz="half" idx="10"/>
          </p:nvPr>
        </p:nvSpPr>
        <p:spPr/>
        <p:txBody>
          <a:bodyPr/>
          <a:lstStyle/>
          <a:p>
            <a:fld id="{150F01C0-1CA2-4B74-8691-A21A736557F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111</a:t>
            </a:fld>
            <a:endParaRPr lang="en-IN"/>
          </a:p>
        </p:txBody>
      </p:sp>
      <p:sp>
        <p:nvSpPr>
          <p:cNvPr id="8" name="Content Placeholder 1">
            <a:extLst>
              <a:ext uri="{FF2B5EF4-FFF2-40B4-BE49-F238E27FC236}">
                <a16:creationId xmlns:a16="http://schemas.microsoft.com/office/drawing/2014/main" id="{87F6C6FD-8268-4594-9A6C-57F3921A12A6}"/>
              </a:ext>
            </a:extLst>
          </p:cNvPr>
          <p:cNvSpPr txBox="1">
            <a:spLocks/>
          </p:cNvSpPr>
          <p:nvPr/>
        </p:nvSpPr>
        <p:spPr bwMode="auto">
          <a:xfrm>
            <a:off x="385790" y="1628800"/>
            <a:ext cx="8382000" cy="51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b="1" kern="0" dirty="0">
                <a:solidFill>
                  <a:srgbClr val="0070C0"/>
                </a:solidFill>
                <a:latin typeface="Times New Roman" panose="02020603050405020304" pitchFamily="18" charset="0"/>
                <a:cs typeface="Times New Roman" panose="02020603050405020304" pitchFamily="18" charset="0"/>
              </a:rPr>
              <a:t>Statistic:</a:t>
            </a:r>
            <a:r>
              <a:rPr lang="en-US" sz="2200" kern="0" dirty="0">
                <a:latin typeface="Times New Roman" panose="02020603050405020304" pitchFamily="18" charset="0"/>
                <a:cs typeface="Times New Roman" panose="02020603050405020304" pitchFamily="18" charset="0"/>
              </a:rPr>
              <a:t> From R-squared we can derive another statistic (using degrees of freedom) that has a standard distribution called an </a:t>
            </a:r>
            <a:r>
              <a:rPr lang="en-US" sz="2200" b="1" kern="0" dirty="0">
                <a:solidFill>
                  <a:srgbClr val="C00000"/>
                </a:solidFill>
                <a:latin typeface="Times New Roman" panose="02020603050405020304" pitchFamily="18" charset="0"/>
                <a:cs typeface="Times New Roman" panose="02020603050405020304" pitchFamily="18" charset="0"/>
              </a:rPr>
              <a:t>F-distribution</a:t>
            </a:r>
            <a:r>
              <a:rPr lang="en-US" sz="2200" kern="0" dirty="0">
                <a:latin typeface="Times New Roman" panose="02020603050405020304" pitchFamily="18" charset="0"/>
                <a:cs typeface="Times New Roman" panose="02020603050405020304" pitchFamily="18" charset="0"/>
              </a:rPr>
              <a:t>. </a:t>
            </a:r>
          </a:p>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From the CDF for the F-distribution, we can derive a </a:t>
            </a:r>
            <a:r>
              <a:rPr lang="en-US" sz="2200" b="1" kern="0" dirty="0">
                <a:solidFill>
                  <a:srgbClr val="0070C0"/>
                </a:solidFill>
                <a:latin typeface="Times New Roman" panose="02020603050405020304" pitchFamily="18" charset="0"/>
                <a:cs typeface="Times New Roman" panose="02020603050405020304" pitchFamily="18" charset="0"/>
              </a:rPr>
              <a:t>P-value</a:t>
            </a:r>
            <a:r>
              <a:rPr lang="en-US" sz="2200" kern="0" dirty="0">
                <a:latin typeface="Times New Roman" panose="02020603050405020304" pitchFamily="18" charset="0"/>
                <a:cs typeface="Times New Roman" panose="02020603050405020304" pitchFamily="18" charset="0"/>
              </a:rPr>
              <a:t> for the data. </a:t>
            </a:r>
          </a:p>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The P-value is, as usual, the probability of observing the data under the null hypothesis of no linear relationship. </a:t>
            </a:r>
          </a:p>
          <a:p>
            <a:pPr marL="342900" indent="-342900" eaLnBrk="0" hangingPunct="0">
              <a:spcBef>
                <a:spcPts val="1200"/>
              </a:spcBef>
              <a:spcAft>
                <a:spcPts val="1200"/>
              </a:spcAft>
              <a:buClr>
                <a:schemeClr val="accent1"/>
              </a:buClr>
              <a:buSzPct val="110000"/>
              <a:buFont typeface="Arial" panose="020B0604020202020204" pitchFamily="34" charset="0"/>
              <a:buChar char="•"/>
              <a:defRPr/>
            </a:pPr>
            <a:r>
              <a:rPr lang="en-US" sz="2200" kern="0" dirty="0">
                <a:latin typeface="Times New Roman" panose="02020603050405020304" pitchFamily="18" charset="0"/>
                <a:cs typeface="Times New Roman" panose="02020603050405020304" pitchFamily="18" charset="0"/>
              </a:rPr>
              <a:t>If </a:t>
            </a:r>
            <a:r>
              <a:rPr lang="en-US" sz="2200" b="1" kern="0" dirty="0">
                <a:solidFill>
                  <a:srgbClr val="C00000"/>
                </a:solidFill>
                <a:latin typeface="Times New Roman" panose="02020603050405020304" pitchFamily="18" charset="0"/>
                <a:cs typeface="Times New Roman" panose="02020603050405020304" pitchFamily="18" charset="0"/>
              </a:rPr>
              <a:t>p is small</a:t>
            </a:r>
            <a:r>
              <a:rPr lang="en-US" sz="2200" kern="0" dirty="0">
                <a:latin typeface="Times New Roman" panose="02020603050405020304" pitchFamily="18" charset="0"/>
                <a:cs typeface="Times New Roman" panose="02020603050405020304" pitchFamily="18" charset="0"/>
              </a:rPr>
              <a:t>, say less than 0.05, we conclude that </a:t>
            </a:r>
            <a:r>
              <a:rPr lang="en-US" sz="2200" b="1" kern="0" dirty="0">
                <a:solidFill>
                  <a:srgbClr val="C00000"/>
                </a:solidFill>
                <a:latin typeface="Times New Roman" panose="02020603050405020304" pitchFamily="18" charset="0"/>
                <a:cs typeface="Times New Roman" panose="02020603050405020304" pitchFamily="18" charset="0"/>
              </a:rPr>
              <a:t>there is a linear relationship</a:t>
            </a:r>
            <a:r>
              <a:rPr lang="en-US" sz="2200" kern="0" dirty="0">
                <a:latin typeface="Times New Roman" panose="02020603050405020304" pitchFamily="18" charset="0"/>
                <a:cs typeface="Times New Roman" panose="02020603050405020304" pitchFamily="18" charset="0"/>
              </a:rPr>
              <a:t>. </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410FDE-4676-4DE5-AFA5-00FE7D254DE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112</a:t>
            </a:fld>
            <a:endParaRPr lang="en-IN"/>
          </a:p>
        </p:txBody>
      </p:sp>
      <p:sp>
        <p:nvSpPr>
          <p:cNvPr id="2" name="Rectangle 1">
            <a:extLst>
              <a:ext uri="{FF2B5EF4-FFF2-40B4-BE49-F238E27FC236}">
                <a16:creationId xmlns:a16="http://schemas.microsoft.com/office/drawing/2014/main" id="{C099E0C2-D3D6-4EB8-82E8-3D69FEC1629F}"/>
              </a:ext>
            </a:extLst>
          </p:cNvPr>
          <p:cNvSpPr/>
          <p:nvPr/>
        </p:nvSpPr>
        <p:spPr>
          <a:xfrm>
            <a:off x="1732606" y="2348880"/>
            <a:ext cx="6288388" cy="2554545"/>
          </a:xfrm>
          <a:prstGeom prst="rect">
            <a:avLst/>
          </a:prstGeom>
          <a:noFill/>
        </p:spPr>
        <p:txBody>
          <a:bodyPr wrap="none" lIns="91440" tIns="45720" rIns="91440" bIns="45720">
            <a:spAutoFit/>
          </a:bodyPr>
          <a:lstStyle/>
          <a:p>
            <a:pPr algn="ctr"/>
            <a:r>
              <a:rPr lang="en-US" sz="80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Liberation Sans Narrow"/>
                <a:cs typeface="Times New Roman" panose="02020603050405020304" pitchFamily="18" charset="0"/>
              </a:rPr>
              <a:t>Tree and Bayesian </a:t>
            </a:r>
          </a:p>
          <a:p>
            <a:pPr algn="ctr"/>
            <a:r>
              <a:rPr lang="en-US" sz="80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Liberation Sans Narrow"/>
                <a:cs typeface="Times New Roman" panose="02020603050405020304" pitchFamily="18" charset="0"/>
              </a:rPr>
              <a:t>network</a:t>
            </a:r>
            <a:endParaRPr lang="en-IN"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0916318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 learning</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9563BF6-A6AD-43B6-BF71-DDCAC6AEF5B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113</a:t>
            </a:fld>
            <a:endParaRPr lang="en-IN"/>
          </a:p>
        </p:txBody>
      </p:sp>
      <p:sp>
        <p:nvSpPr>
          <p:cNvPr id="8" name="Rectangle 3">
            <a:extLst>
              <a:ext uri="{FF2B5EF4-FFF2-40B4-BE49-F238E27FC236}">
                <a16:creationId xmlns:a16="http://schemas.microsoft.com/office/drawing/2014/main" id="{891F1E30-366C-460E-8647-315C167945E2}"/>
              </a:ext>
            </a:extLst>
          </p:cNvPr>
          <p:cNvSpPr txBox="1">
            <a:spLocks noChangeArrowheads="1"/>
          </p:cNvSpPr>
          <p:nvPr/>
        </p:nvSpPr>
        <p:spPr>
          <a:xfrm>
            <a:off x="457200" y="1295400"/>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Aim: find a small tree consistent with the training examples</a:t>
            </a:r>
          </a:p>
          <a:p>
            <a:r>
              <a:rPr lang="en-US" altLang="en-US" sz="2200" dirty="0">
                <a:latin typeface="Times New Roman" panose="02020603050405020304" pitchFamily="18" charset="0"/>
                <a:cs typeface="Times New Roman" panose="02020603050405020304" pitchFamily="18" charset="0"/>
              </a:rPr>
              <a:t>Idea: (recursively) choose "most significant" attribute as root of (sub)tree</a:t>
            </a:r>
          </a:p>
          <a:p>
            <a:endParaRPr lang="en-US" altLang="en-US" sz="2200" dirty="0">
              <a:latin typeface="Times New Roman" panose="02020603050405020304" pitchFamily="18" charset="0"/>
              <a:cs typeface="Times New Roman" panose="02020603050405020304" pitchFamily="18" charset="0"/>
            </a:endParaRPr>
          </a:p>
        </p:txBody>
      </p:sp>
      <p:pic>
        <p:nvPicPr>
          <p:cNvPr id="9" name="Picture 4">
            <a:extLst>
              <a:ext uri="{FF2B5EF4-FFF2-40B4-BE49-F238E27FC236}">
                <a16:creationId xmlns:a16="http://schemas.microsoft.com/office/drawing/2014/main" id="{BF1A61C2-8443-4830-8EB2-D80305120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906" t="23958" r="8984" b="27083"/>
          <a:stretch>
            <a:fillRect/>
          </a:stretch>
        </p:blipFill>
        <p:spPr bwMode="auto">
          <a:xfrm>
            <a:off x="603504" y="2441575"/>
            <a:ext cx="8007096" cy="376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78349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 Construction Algorithm</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CF2C1A1-3B33-43ED-9332-FF2196F8F752}" type="datetime1">
              <a:rPr lang="en-US" smtClean="0"/>
              <a:t>1/18/22</a:t>
            </a:fld>
            <a:endParaRPr lang="en-IN"/>
          </a:p>
        </p:txBody>
      </p:sp>
      <p:sp>
        <p:nvSpPr>
          <p:cNvPr id="4" name="Footer Placeholder 3"/>
          <p:cNvSpPr>
            <a:spLocks noGrp="1"/>
          </p:cNvSpPr>
          <p:nvPr>
            <p:ph type="ftr" sz="quarter" idx="11"/>
          </p:nvPr>
        </p:nvSpPr>
        <p:spPr>
          <a:xfrm>
            <a:off x="827449" y="6216317"/>
            <a:ext cx="3962400" cy="457200"/>
          </a:xfrm>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114</a:t>
            </a:fld>
            <a:endParaRPr lang="en-IN"/>
          </a:p>
        </p:txBody>
      </p:sp>
      <p:sp>
        <p:nvSpPr>
          <p:cNvPr id="8" name="Rectangle 3">
            <a:extLst>
              <a:ext uri="{FF2B5EF4-FFF2-40B4-BE49-F238E27FC236}">
                <a16:creationId xmlns:a16="http://schemas.microsoft.com/office/drawing/2014/main" id="{014C538F-6E58-407C-BA99-8B5B78E02DB9}"/>
              </a:ext>
            </a:extLst>
          </p:cNvPr>
          <p:cNvSpPr txBox="1">
            <a:spLocks noChangeArrowheads="1"/>
          </p:cNvSpPr>
          <p:nvPr/>
        </p:nvSpPr>
        <p:spPr>
          <a:xfrm>
            <a:off x="435429" y="1274090"/>
            <a:ext cx="8229600" cy="4882356"/>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90000"/>
              </a:lnSpc>
            </a:pPr>
            <a:r>
              <a:rPr lang="en-US" altLang="en-US" sz="2200" b="1" dirty="0">
                <a:solidFill>
                  <a:schemeClr val="hlink"/>
                </a:solidFill>
                <a:latin typeface="Times New Roman" panose="02020603050405020304" pitchFamily="18" charset="0"/>
                <a:cs typeface="Times New Roman" panose="02020603050405020304" pitchFamily="18" charset="0"/>
              </a:rPr>
              <a:t>Principle</a:t>
            </a:r>
            <a:r>
              <a:rPr lang="en-US" altLang="en-US" sz="2200" b="1" dirty="0">
                <a:latin typeface="Times New Roman" panose="02020603050405020304" pitchFamily="18" charset="0"/>
                <a:cs typeface="Times New Roman" panose="02020603050405020304" pitchFamily="18" charset="0"/>
              </a:rPr>
              <a:t> </a:t>
            </a:r>
          </a:p>
          <a:p>
            <a:pPr lvl="1" algn="just">
              <a:lnSpc>
                <a:spcPct val="90000"/>
              </a:lnSpc>
            </a:pPr>
            <a:r>
              <a:rPr lang="en-US" altLang="en-US" sz="2200" dirty="0">
                <a:latin typeface="Times New Roman" panose="02020603050405020304" pitchFamily="18" charset="0"/>
                <a:cs typeface="Times New Roman" panose="02020603050405020304" pitchFamily="18" charset="0"/>
              </a:rPr>
              <a:t>Basic algorithm (adopted by ID3, C4.5 and CART): a </a:t>
            </a:r>
            <a:r>
              <a:rPr lang="en-US" altLang="en-US" sz="2200" b="1" dirty="0">
                <a:solidFill>
                  <a:schemeClr val="tx2"/>
                </a:solidFill>
                <a:latin typeface="Times New Roman" panose="02020603050405020304" pitchFamily="18" charset="0"/>
                <a:cs typeface="Times New Roman" panose="02020603050405020304" pitchFamily="18" charset="0"/>
              </a:rPr>
              <a:t>greedy algorithm</a:t>
            </a:r>
          </a:p>
          <a:p>
            <a:pPr lvl="1" algn="just">
              <a:lnSpc>
                <a:spcPct val="90000"/>
              </a:lnSpc>
            </a:pPr>
            <a:r>
              <a:rPr lang="en-US" altLang="en-US" sz="2200" dirty="0">
                <a:latin typeface="Times New Roman" panose="02020603050405020304" pitchFamily="18" charset="0"/>
                <a:cs typeface="Times New Roman" panose="02020603050405020304" pitchFamily="18" charset="0"/>
              </a:rPr>
              <a:t>Tree is constructed in a </a:t>
            </a:r>
            <a:r>
              <a:rPr lang="en-US" altLang="en-US" sz="2200" i="1" dirty="0">
                <a:latin typeface="Times New Roman" panose="02020603050405020304" pitchFamily="18" charset="0"/>
                <a:cs typeface="Times New Roman" panose="02020603050405020304" pitchFamily="18" charset="0"/>
              </a:rPr>
              <a:t>top-down recursive divide-and-conquer</a:t>
            </a:r>
            <a:r>
              <a:rPr lang="en-US" altLang="en-US" sz="2200" dirty="0">
                <a:latin typeface="Times New Roman" panose="02020603050405020304" pitchFamily="18" charset="0"/>
                <a:cs typeface="Times New Roman" panose="02020603050405020304" pitchFamily="18" charset="0"/>
              </a:rPr>
              <a:t> manner</a:t>
            </a:r>
          </a:p>
          <a:p>
            <a:pPr algn="just">
              <a:lnSpc>
                <a:spcPct val="90000"/>
              </a:lnSpc>
            </a:pPr>
            <a:r>
              <a:rPr lang="en-US" altLang="en-US" sz="2200" b="1" dirty="0">
                <a:solidFill>
                  <a:schemeClr val="hlink"/>
                </a:solidFill>
                <a:latin typeface="Times New Roman" panose="02020603050405020304" pitchFamily="18" charset="0"/>
                <a:cs typeface="Times New Roman" panose="02020603050405020304" pitchFamily="18" charset="0"/>
              </a:rPr>
              <a:t>Iterations</a:t>
            </a:r>
          </a:p>
          <a:p>
            <a:pPr lvl="1" algn="just">
              <a:lnSpc>
                <a:spcPct val="90000"/>
              </a:lnSpc>
            </a:pPr>
            <a:r>
              <a:rPr lang="en-US" altLang="en-US" sz="2200" dirty="0">
                <a:latin typeface="Times New Roman" panose="02020603050405020304" pitchFamily="18" charset="0"/>
                <a:cs typeface="Times New Roman" panose="02020603050405020304" pitchFamily="18" charset="0"/>
              </a:rPr>
              <a:t>At start, all the training tuples are at the root</a:t>
            </a:r>
          </a:p>
          <a:p>
            <a:pPr lvl="1" algn="just">
              <a:lnSpc>
                <a:spcPct val="90000"/>
              </a:lnSpc>
            </a:pPr>
            <a:r>
              <a:rPr lang="en-US" altLang="en-US" sz="2200" dirty="0">
                <a:latin typeface="Times New Roman" panose="02020603050405020304" pitchFamily="18" charset="0"/>
                <a:cs typeface="Times New Roman" panose="02020603050405020304" pitchFamily="18" charset="0"/>
              </a:rPr>
              <a:t>Tuples are partitioned recursively based on selected attributes</a:t>
            </a:r>
          </a:p>
          <a:p>
            <a:pPr lvl="1" algn="just">
              <a:lnSpc>
                <a:spcPct val="90000"/>
              </a:lnSpc>
            </a:pPr>
            <a:r>
              <a:rPr lang="en-US" altLang="en-US" sz="2200" dirty="0">
                <a:latin typeface="Times New Roman" panose="02020603050405020304" pitchFamily="18" charset="0"/>
                <a:cs typeface="Times New Roman" panose="02020603050405020304" pitchFamily="18" charset="0"/>
              </a:rPr>
              <a:t>Test attributes are selected on the basis of a heuristic or statistical measure (</a:t>
            </a:r>
            <a:r>
              <a:rPr lang="en-US" altLang="en-US" sz="2200" dirty="0" err="1">
                <a:latin typeface="Times New Roman" panose="02020603050405020304" pitchFamily="18" charset="0"/>
                <a:cs typeface="Times New Roman" panose="02020603050405020304" pitchFamily="18" charset="0"/>
              </a:rPr>
              <a:t>e.g</a:t>
            </a:r>
            <a:r>
              <a:rPr lang="en-US" altLang="en-US" sz="2200" dirty="0">
                <a:latin typeface="Times New Roman" panose="02020603050405020304" pitchFamily="18" charset="0"/>
                <a:cs typeface="Times New Roman" panose="02020603050405020304" pitchFamily="18" charset="0"/>
              </a:rPr>
              <a:t>, information gain) </a:t>
            </a:r>
          </a:p>
          <a:p>
            <a:pPr algn="just">
              <a:lnSpc>
                <a:spcPct val="90000"/>
              </a:lnSpc>
            </a:pPr>
            <a:r>
              <a:rPr lang="en-US" altLang="en-US" sz="2200" b="1" dirty="0">
                <a:solidFill>
                  <a:schemeClr val="hlink"/>
                </a:solidFill>
                <a:latin typeface="Times New Roman" panose="02020603050405020304" pitchFamily="18" charset="0"/>
                <a:cs typeface="Times New Roman" panose="02020603050405020304" pitchFamily="18" charset="0"/>
              </a:rPr>
              <a:t>Stopping conditions</a:t>
            </a:r>
          </a:p>
          <a:p>
            <a:pPr lvl="1" algn="just">
              <a:lnSpc>
                <a:spcPct val="90000"/>
              </a:lnSpc>
            </a:pPr>
            <a:r>
              <a:rPr lang="en-US" altLang="en-US" sz="2200" dirty="0">
                <a:latin typeface="Times New Roman" panose="02020603050405020304" pitchFamily="18" charset="0"/>
                <a:cs typeface="Times New Roman" panose="02020603050405020304" pitchFamily="18" charset="0"/>
              </a:rPr>
              <a:t>All samples for a given node belong to the same class</a:t>
            </a:r>
          </a:p>
          <a:p>
            <a:pPr lvl="1" algn="just">
              <a:lnSpc>
                <a:spcPct val="90000"/>
              </a:lnSpc>
            </a:pPr>
            <a:r>
              <a:rPr lang="en-US" altLang="en-US" sz="2200" dirty="0">
                <a:latin typeface="Times New Roman" panose="02020603050405020304" pitchFamily="18" charset="0"/>
                <a:cs typeface="Times New Roman" panose="02020603050405020304" pitchFamily="18" charset="0"/>
              </a:rPr>
              <a:t>There are no remaining attributes for further partitioning </a:t>
            </a:r>
            <a:r>
              <a:rPr lang="en-US" altLang="en-US" sz="2200" b="1" dirty="0">
                <a:solidFill>
                  <a:schemeClr val="tx2"/>
                </a:solidFill>
                <a:latin typeface="Times New Roman" panose="02020603050405020304" pitchFamily="18" charset="0"/>
                <a:cs typeface="Times New Roman" panose="02020603050405020304" pitchFamily="18" charset="0"/>
              </a:rPr>
              <a:t>majority voting</a:t>
            </a:r>
            <a:r>
              <a:rPr lang="en-US" altLang="en-US" sz="2200" dirty="0">
                <a:latin typeface="Times New Roman" panose="02020603050405020304" pitchFamily="18" charset="0"/>
                <a:cs typeface="Times New Roman" panose="02020603050405020304" pitchFamily="18" charset="0"/>
              </a:rPr>
              <a:t> is employed for classifying the leaf</a:t>
            </a:r>
          </a:p>
          <a:p>
            <a:pPr lvl="1" algn="just">
              <a:lnSpc>
                <a:spcPct val="90000"/>
              </a:lnSpc>
            </a:pPr>
            <a:r>
              <a:rPr lang="en-US" altLang="en-US" sz="2200" dirty="0">
                <a:latin typeface="Times New Roman" panose="02020603050405020304" pitchFamily="18" charset="0"/>
                <a:cs typeface="Times New Roman" panose="02020603050405020304" pitchFamily="18" charset="0"/>
              </a:rPr>
              <a:t>There are no samples left</a:t>
            </a:r>
          </a:p>
        </p:txBody>
      </p:sp>
    </p:spTree>
    <p:extLst>
      <p:ext uri="{BB962C8B-B14F-4D97-AF65-F5344CB8AC3E}">
        <p14:creationId xmlns:p14="http://schemas.microsoft.com/office/powerpoint/2010/main" val="413083858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 Induction: Training Dataset</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3215B0D-C120-4FA9-8350-CA4BB0F8ECE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115</a:t>
            </a:fld>
            <a:endParaRPr lang="en-IN"/>
          </a:p>
        </p:txBody>
      </p:sp>
      <p:graphicFrame>
        <p:nvGraphicFramePr>
          <p:cNvPr id="8" name="Object 1024">
            <a:extLst>
              <a:ext uri="{FF2B5EF4-FFF2-40B4-BE49-F238E27FC236}">
                <a16:creationId xmlns:a16="http://schemas.microsoft.com/office/drawing/2014/main" id="{4F22170A-5658-4E36-8422-6C3D094177CB}"/>
              </a:ext>
            </a:extLst>
          </p:cNvPr>
          <p:cNvGraphicFramePr>
            <a:graphicFrameLocks/>
          </p:cNvGraphicFramePr>
          <p:nvPr/>
        </p:nvGraphicFramePr>
        <p:xfrm>
          <a:off x="2236788" y="1439863"/>
          <a:ext cx="6450012" cy="4541837"/>
        </p:xfrm>
        <a:graphic>
          <a:graphicData uri="http://schemas.openxmlformats.org/presentationml/2006/ole">
            <mc:AlternateContent xmlns:mc="http://schemas.openxmlformats.org/markup-compatibility/2006">
              <mc:Choice xmlns:v="urn:schemas-microsoft-com:vml" Requires="v">
                <p:oleObj spid="_x0000_s18446" name="Worksheet" r:id="rId4" imgW="6115431" imgH="4458208" progId="Excel.Sheet.8">
                  <p:embed/>
                </p:oleObj>
              </mc:Choice>
              <mc:Fallback>
                <p:oleObj name="Worksheet" r:id="rId4" imgW="6115431" imgH="4458208" progId="Excel.Sheet.8">
                  <p:embed/>
                  <p:pic>
                    <p:nvPicPr>
                      <p:cNvPr id="8" name="Object 1024">
                        <a:extLst>
                          <a:ext uri="{FF2B5EF4-FFF2-40B4-BE49-F238E27FC236}">
                            <a16:creationId xmlns:a16="http://schemas.microsoft.com/office/drawing/2014/main" id="{4F22170A-5658-4E36-8422-6C3D094177C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788" y="1439863"/>
                        <a:ext cx="6450012" cy="45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4">
            <a:extLst>
              <a:ext uri="{FF2B5EF4-FFF2-40B4-BE49-F238E27FC236}">
                <a16:creationId xmlns:a16="http://schemas.microsoft.com/office/drawing/2014/main" id="{926ED075-65D9-4712-BFFE-B286BA48E244}"/>
              </a:ext>
            </a:extLst>
          </p:cNvPr>
          <p:cNvSpPr txBox="1">
            <a:spLocks noChangeArrowheads="1"/>
          </p:cNvSpPr>
          <p:nvPr/>
        </p:nvSpPr>
        <p:spPr bwMode="auto">
          <a:xfrm>
            <a:off x="228600" y="2133600"/>
            <a:ext cx="19050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buClr>
                <a:srgbClr val="170981"/>
              </a:buClr>
              <a:buSzPct val="75000"/>
              <a:buFont typeface="Wingdings" panose="05000000000000000000" pitchFamily="2" charset="2"/>
              <a:buNone/>
            </a:pPr>
            <a:r>
              <a:rPr lang="en-US" altLang="en-US" sz="2800" b="0" dirty="0">
                <a:latin typeface="Tahoma" panose="020B0604030504040204" pitchFamily="34" charset="0"/>
              </a:rPr>
              <a:t>This follows an  example of Quinlan’s ID3 (Playing Tennis)</a:t>
            </a:r>
          </a:p>
        </p:txBody>
      </p:sp>
    </p:spTree>
    <p:extLst>
      <p:ext uri="{BB962C8B-B14F-4D97-AF65-F5344CB8AC3E}">
        <p14:creationId xmlns:p14="http://schemas.microsoft.com/office/powerpoint/2010/main" val="148394692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40208C88-BD1E-481F-AD5B-0F0244564C3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116</a:t>
            </a:fld>
            <a:endParaRPr lang="en-IN"/>
          </a:p>
        </p:txBody>
      </p:sp>
      <p:pic>
        <p:nvPicPr>
          <p:cNvPr id="8" name="Picture 4">
            <a:extLst>
              <a:ext uri="{FF2B5EF4-FFF2-40B4-BE49-F238E27FC236}">
                <a16:creationId xmlns:a16="http://schemas.microsoft.com/office/drawing/2014/main" id="{362A0F01-9133-48E5-84BA-6D9BF3EDA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417638"/>
            <a:ext cx="7626096" cy="47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01901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C9BD7DDB-4E86-44F1-889E-73657149A0B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117</a:t>
            </a:fld>
            <a:endParaRPr lang="en-IN"/>
          </a:p>
        </p:txBody>
      </p:sp>
      <p:pic>
        <p:nvPicPr>
          <p:cNvPr id="8" name="Picture 4">
            <a:extLst>
              <a:ext uri="{FF2B5EF4-FFF2-40B4-BE49-F238E27FC236}">
                <a16:creationId xmlns:a16="http://schemas.microsoft.com/office/drawing/2014/main" id="{2B1C5A34-9481-486D-86A8-809404FA7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628800"/>
            <a:ext cx="7856928" cy="45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88648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E32E6349-BF7B-4353-BFDF-91F320C2464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118</a:t>
            </a:fld>
            <a:endParaRPr lang="en-IN"/>
          </a:p>
        </p:txBody>
      </p:sp>
      <p:pic>
        <p:nvPicPr>
          <p:cNvPr id="8" name="Picture 4">
            <a:extLst>
              <a:ext uri="{FF2B5EF4-FFF2-40B4-BE49-F238E27FC236}">
                <a16:creationId xmlns:a16="http://schemas.microsoft.com/office/drawing/2014/main" id="{9E8446FF-B1C5-4F67-98F1-EFC1440B1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295400"/>
            <a:ext cx="7626096" cy="501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69980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i="1" dirty="0">
                <a:solidFill>
                  <a:schemeClr val="accent3"/>
                </a:solidFill>
                <a:latin typeface="Times New Roman" panose="02020603050405020304" pitchFamily="18" charset="0"/>
                <a:cs typeface="Times New Roman" panose="02020603050405020304" pitchFamily="18" charset="0"/>
              </a:rPr>
              <a:t>Example contd.,</a:t>
            </a:r>
            <a:endParaRPr lang="en-US" dirty="0"/>
          </a:p>
        </p:txBody>
      </p:sp>
      <p:sp>
        <p:nvSpPr>
          <p:cNvPr id="3" name="Date Placeholder 2"/>
          <p:cNvSpPr>
            <a:spLocks noGrp="1"/>
          </p:cNvSpPr>
          <p:nvPr>
            <p:ph type="dt" sz="half" idx="10"/>
          </p:nvPr>
        </p:nvSpPr>
        <p:spPr/>
        <p:txBody>
          <a:bodyPr/>
          <a:lstStyle/>
          <a:p>
            <a:fld id="{8385DA29-0013-4879-A5BB-709312CF141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119</a:t>
            </a:fld>
            <a:endParaRPr lang="en-IN"/>
          </a:p>
        </p:txBody>
      </p:sp>
      <p:pic>
        <p:nvPicPr>
          <p:cNvPr id="8" name="Picture 4">
            <a:extLst>
              <a:ext uri="{FF2B5EF4-FFF2-40B4-BE49-F238E27FC236}">
                <a16:creationId xmlns:a16="http://schemas.microsoft.com/office/drawing/2014/main" id="{297FB118-F95F-40F8-B3B3-95F17EFD2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445794"/>
            <a:ext cx="7626096"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49119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61C-06E0-4FD8-87B2-E26DDEC5E5FE}"/>
              </a:ext>
            </a:extLst>
          </p:cNvPr>
          <p:cNvSpPr>
            <a:spLocks noGrp="1"/>
          </p:cNvSpPr>
          <p:nvPr>
            <p:ph type="title"/>
          </p:nvPr>
        </p:nvSpPr>
        <p:spPr>
          <a:xfrm>
            <a:off x="765312" y="377792"/>
            <a:ext cx="7772400" cy="1143000"/>
          </a:xfrm>
        </p:spPr>
        <p:txBody>
          <a:bodyPr>
            <a:normAutofit/>
          </a:bodyPr>
          <a:lstStyle/>
          <a:p>
            <a:pPr rtl="0">
              <a:spcBef>
                <a:spcPts val="0"/>
              </a:spcBef>
              <a:spcAft>
                <a:spcPts val="0"/>
              </a:spcAft>
            </a:pPr>
            <a:r>
              <a:rPr lang="en-IN" sz="2800" b="1" i="1" u="none" strike="noStrike" dirty="0">
                <a:solidFill>
                  <a:srgbClr val="003399"/>
                </a:solidFill>
                <a:effectLst/>
                <a:latin typeface="Times New Roman" panose="02020603050405020304" pitchFamily="18" charset="0"/>
              </a:rPr>
              <a:t>ML Terminology</a:t>
            </a:r>
            <a:endParaRPr lang="en-IN" sz="2800" dirty="0"/>
          </a:p>
        </p:txBody>
      </p:sp>
      <p:sp>
        <p:nvSpPr>
          <p:cNvPr id="3" name="Date Placeholder 2">
            <a:extLst>
              <a:ext uri="{FF2B5EF4-FFF2-40B4-BE49-F238E27FC236}">
                <a16:creationId xmlns:a16="http://schemas.microsoft.com/office/drawing/2014/main" id="{1E73C6F2-3D00-40A2-8A29-6177D099DCEE}"/>
              </a:ext>
            </a:extLst>
          </p:cNvPr>
          <p:cNvSpPr>
            <a:spLocks noGrp="1"/>
          </p:cNvSpPr>
          <p:nvPr>
            <p:ph type="dt" sz="half" idx="10"/>
          </p:nvPr>
        </p:nvSpPr>
        <p:spPr/>
        <p:txBody>
          <a:bodyPr/>
          <a:lstStyle/>
          <a:p>
            <a:fld id="{FCAD51F7-6C28-4FD0-9A86-3DDCB70BD51E}" type="datetime1">
              <a:rPr lang="en-US" smtClean="0"/>
              <a:t>1/18/22</a:t>
            </a:fld>
            <a:endParaRPr lang="en-IN"/>
          </a:p>
        </p:txBody>
      </p:sp>
      <p:sp>
        <p:nvSpPr>
          <p:cNvPr id="4" name="Footer Placeholder 3">
            <a:extLst>
              <a:ext uri="{FF2B5EF4-FFF2-40B4-BE49-F238E27FC236}">
                <a16:creationId xmlns:a16="http://schemas.microsoft.com/office/drawing/2014/main" id="{4859985B-1029-4820-B893-43B15E863562}"/>
              </a:ext>
            </a:extLst>
          </p:cNvPr>
          <p:cNvSpPr>
            <a:spLocks noGrp="1"/>
          </p:cNvSpPr>
          <p:nvPr>
            <p:ph type="ftr" sz="quarter" idx="11"/>
          </p:nvPr>
        </p:nvSpPr>
        <p:spPr/>
        <p:txBody>
          <a:bodyPr/>
          <a:lstStyle/>
          <a:p>
            <a:r>
              <a:rPr lang="en-US"/>
              <a:t>UNIT-IV </a:t>
            </a:r>
            <a:endParaRPr lang="en-IN" dirty="0"/>
          </a:p>
        </p:txBody>
      </p:sp>
      <p:sp>
        <p:nvSpPr>
          <p:cNvPr id="5" name="Slide Number Placeholder 4">
            <a:extLst>
              <a:ext uri="{FF2B5EF4-FFF2-40B4-BE49-F238E27FC236}">
                <a16:creationId xmlns:a16="http://schemas.microsoft.com/office/drawing/2014/main" id="{581FA132-A96D-4926-885D-9E3A9859418D}"/>
              </a:ext>
            </a:extLst>
          </p:cNvPr>
          <p:cNvSpPr>
            <a:spLocks noGrp="1"/>
          </p:cNvSpPr>
          <p:nvPr>
            <p:ph type="sldNum" sz="quarter" idx="12"/>
          </p:nvPr>
        </p:nvSpPr>
        <p:spPr/>
        <p:txBody>
          <a:bodyPr/>
          <a:lstStyle/>
          <a:p>
            <a:fld id="{0E2B90DE-CA9C-452B-80F9-35262CC2B070}" type="slidenum">
              <a:rPr lang="en-IN" smtClean="0"/>
              <a:pPr/>
              <a:t>12</a:t>
            </a:fld>
            <a:endParaRPr lang="en-IN"/>
          </a:p>
        </p:txBody>
      </p:sp>
      <p:sp>
        <p:nvSpPr>
          <p:cNvPr id="6" name="Content Placeholder 5">
            <a:extLst>
              <a:ext uri="{FF2B5EF4-FFF2-40B4-BE49-F238E27FC236}">
                <a16:creationId xmlns:a16="http://schemas.microsoft.com/office/drawing/2014/main" id="{1924E4CB-51CC-495E-A0A5-07EFCF715DD6}"/>
              </a:ext>
            </a:extLst>
          </p:cNvPr>
          <p:cNvSpPr>
            <a:spLocks noGrp="1"/>
          </p:cNvSpPr>
          <p:nvPr>
            <p:ph sz="quarter" idx="1"/>
          </p:nvPr>
        </p:nvSpPr>
        <p:spPr>
          <a:xfrm>
            <a:off x="755576" y="1547261"/>
            <a:ext cx="7772400" cy="4572000"/>
          </a:xfrm>
        </p:spPr>
        <p:txBody>
          <a:bodyPr>
            <a:normAutofit fontScale="92500" lnSpcReduction="20000"/>
          </a:bodyPr>
          <a:lstStyle/>
          <a:p>
            <a:pPr marL="0" indent="0" algn="just" rtl="0" fontAlgn="base">
              <a:spcBef>
                <a:spcPts val="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Examples</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Items or instances used for learning or evaluation.</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Features</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Set of attributes represented as a vector associated with an example.</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Labels</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Values or categories assigned to examples. In classification the labels are categories; in regression the labels are real numbers.</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Target</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correct label for a training example. This is extra data that is needed for supervised learning.</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Output</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Prediction label from input set of features using a model of the machine learning algorithm.</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Training sample</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Examples used to train a machine learning algorithm.</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Validation sample</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Examples used to tune parameters of a learning algorithm.</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lgn="just" rtl="0" fontAlgn="base">
              <a:spcBef>
                <a:spcPts val="600"/>
              </a:spcBef>
              <a:spcAft>
                <a:spcPts val="0"/>
              </a:spcAft>
              <a:buNone/>
            </a:pPr>
            <a:r>
              <a:rPr lang="en-US" sz="2200" b="1" i="0" u="none" strike="noStrike" dirty="0">
                <a:solidFill>
                  <a:srgbClr val="990033"/>
                </a:solidFill>
                <a:effectLst/>
                <a:latin typeface="Times New Roman" panose="02020603050405020304" pitchFamily="18" charset="0"/>
                <a:cs typeface="Times New Roman" panose="02020603050405020304" pitchFamily="18" charset="0"/>
              </a:rPr>
              <a:t>Model</a:t>
            </a:r>
            <a:r>
              <a:rPr lang="en-US" sz="2200" b="0" i="0" u="none" strike="noStrike" dirty="0">
                <a:solidFill>
                  <a:srgbClr val="990033"/>
                </a:solidFill>
                <a:effectLst/>
                <a:latin typeface="Times New Roman" panose="02020603050405020304" pitchFamily="18" charset="0"/>
                <a:cs typeface="Times New Roman" panose="02020603050405020304" pitchFamily="18" charset="0"/>
              </a:rPr>
              <a:t>: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Information that the machine learning algorithm stores after training. The model is used when predicting the output labels of new, unseen examples.</a:t>
            </a:r>
            <a:endParaRPr lang="en-US" sz="2200" b="1" i="0" u="none" strike="noStrike" dirty="0">
              <a:solidFill>
                <a:srgbClr val="660066"/>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19803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6E65C9E5-473B-4B8F-9D62-52BFB472E30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120</a:t>
            </a:fld>
            <a:endParaRPr lang="en-IN"/>
          </a:p>
        </p:txBody>
      </p:sp>
      <p:pic>
        <p:nvPicPr>
          <p:cNvPr id="8" name="Picture 4">
            <a:extLst>
              <a:ext uri="{FF2B5EF4-FFF2-40B4-BE49-F238E27FC236}">
                <a16:creationId xmlns:a16="http://schemas.microsoft.com/office/drawing/2014/main" id="{F759F2F4-D10D-4B54-A9F8-24E13AFFC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320007"/>
            <a:ext cx="7772400"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93992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C27C578F-50B3-499E-9B71-1E5CCF37CE8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121</a:t>
            </a:fld>
            <a:endParaRPr lang="en-IN"/>
          </a:p>
        </p:txBody>
      </p:sp>
      <p:pic>
        <p:nvPicPr>
          <p:cNvPr id="6" name="Picture 4">
            <a:extLst>
              <a:ext uri="{FF2B5EF4-FFF2-40B4-BE49-F238E27FC236}">
                <a16:creationId xmlns:a16="http://schemas.microsoft.com/office/drawing/2014/main" id="{2DB28C08-CB97-43D6-A9A9-BC2FED361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315799"/>
            <a:ext cx="7626096" cy="498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73614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622F3D6D-4DAA-47D1-8168-A88B264E2DE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122</a:t>
            </a:fld>
            <a:endParaRPr lang="en-IN"/>
          </a:p>
        </p:txBody>
      </p:sp>
      <p:pic>
        <p:nvPicPr>
          <p:cNvPr id="6" name="Picture 4">
            <a:extLst>
              <a:ext uri="{FF2B5EF4-FFF2-40B4-BE49-F238E27FC236}">
                <a16:creationId xmlns:a16="http://schemas.microsoft.com/office/drawing/2014/main" id="{80951DC8-C378-496A-8C81-11E26B55B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 y="1321797"/>
            <a:ext cx="7626096" cy="481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48962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Tree Induction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2244267-4FB1-4358-BF4F-D5C8983B2F2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123</a:t>
            </a:fld>
            <a:endParaRPr lang="en-IN"/>
          </a:p>
        </p:txBody>
      </p:sp>
      <p:sp>
        <p:nvSpPr>
          <p:cNvPr id="6" name="Rectangle 3">
            <a:extLst>
              <a:ext uri="{FF2B5EF4-FFF2-40B4-BE49-F238E27FC236}">
                <a16:creationId xmlns:a16="http://schemas.microsoft.com/office/drawing/2014/main" id="{BE95D0DE-43FF-431C-B1F8-4DC2CD9EB0ED}"/>
              </a:ext>
            </a:extLst>
          </p:cNvPr>
          <p:cNvSpPr txBox="1">
            <a:spLocks noChangeArrowheads="1"/>
          </p:cNvSpPr>
          <p:nvPr/>
        </p:nvSpPr>
        <p:spPr>
          <a:xfrm>
            <a:off x="578352" y="1417638"/>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b="1" dirty="0">
                <a:latin typeface="Times New Roman" panose="02020603050405020304" pitchFamily="18" charset="0"/>
                <a:cs typeface="Times New Roman" panose="02020603050405020304" pitchFamily="18" charset="0"/>
              </a:rPr>
              <a:t>Greedy strategy.</a:t>
            </a:r>
          </a:p>
          <a:p>
            <a:pPr lvl="1"/>
            <a:r>
              <a:rPr lang="en-US" altLang="en-US" sz="2200" dirty="0">
                <a:latin typeface="Times New Roman" panose="02020603050405020304" pitchFamily="18" charset="0"/>
                <a:cs typeface="Times New Roman" panose="02020603050405020304" pitchFamily="18" charset="0"/>
              </a:rPr>
              <a:t>Split the records based on an attribute test that optimizes certain criterion.</a:t>
            </a:r>
          </a:p>
          <a:p>
            <a:endParaRPr lang="en-US" altLang="en-US" sz="2200" dirty="0">
              <a:latin typeface="Times New Roman" panose="02020603050405020304" pitchFamily="18" charset="0"/>
              <a:cs typeface="Times New Roman" panose="02020603050405020304" pitchFamily="18" charset="0"/>
            </a:endParaRPr>
          </a:p>
          <a:p>
            <a:r>
              <a:rPr lang="en-US" altLang="en-US" sz="2200" dirty="0">
                <a:latin typeface="Times New Roman" panose="02020603050405020304" pitchFamily="18" charset="0"/>
                <a:cs typeface="Times New Roman" panose="02020603050405020304" pitchFamily="18" charset="0"/>
              </a:rPr>
              <a:t>Issues</a:t>
            </a:r>
          </a:p>
          <a:p>
            <a:pPr lvl="1"/>
            <a:r>
              <a:rPr lang="en-US" altLang="en-US" sz="2200" dirty="0">
                <a:latin typeface="Times New Roman" panose="02020603050405020304" pitchFamily="18" charset="0"/>
                <a:cs typeface="Times New Roman" panose="02020603050405020304" pitchFamily="18" charset="0"/>
              </a:rPr>
              <a:t>Determine how to split the records</a:t>
            </a:r>
          </a:p>
          <a:p>
            <a:pPr lvl="2"/>
            <a:r>
              <a:rPr lang="en-US" altLang="en-US" sz="2200" dirty="0">
                <a:solidFill>
                  <a:srgbClr val="FF0000"/>
                </a:solidFill>
                <a:latin typeface="Times New Roman" panose="02020603050405020304" pitchFamily="18" charset="0"/>
                <a:cs typeface="Times New Roman" panose="02020603050405020304" pitchFamily="18" charset="0"/>
              </a:rPr>
              <a:t>How to specify the attribute test condition?</a:t>
            </a:r>
          </a:p>
          <a:p>
            <a:pPr lvl="2"/>
            <a:r>
              <a:rPr lang="en-US" altLang="en-US" sz="2200" dirty="0">
                <a:latin typeface="Times New Roman" panose="02020603050405020304" pitchFamily="18" charset="0"/>
                <a:cs typeface="Times New Roman" panose="02020603050405020304" pitchFamily="18" charset="0"/>
              </a:rPr>
              <a:t>How to determine the best split?</a:t>
            </a:r>
          </a:p>
          <a:p>
            <a:pPr lvl="1"/>
            <a:r>
              <a:rPr lang="en-US" altLang="en-US" sz="2200" dirty="0">
                <a:latin typeface="Times New Roman" panose="02020603050405020304" pitchFamily="18" charset="0"/>
                <a:cs typeface="Times New Roman" panose="02020603050405020304" pitchFamily="18" charset="0"/>
              </a:rPr>
              <a:t>Determine when to stop splitting</a:t>
            </a:r>
          </a:p>
          <a:p>
            <a:pPr lvl="1"/>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1212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Choosing an attribute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EEC24A9-C112-453A-9E1B-5811F3A3235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124</a:t>
            </a:fld>
            <a:endParaRPr lang="en-IN"/>
          </a:p>
        </p:txBody>
      </p:sp>
      <p:sp>
        <p:nvSpPr>
          <p:cNvPr id="6" name="Rectangle 3">
            <a:extLst>
              <a:ext uri="{FF2B5EF4-FFF2-40B4-BE49-F238E27FC236}">
                <a16:creationId xmlns:a16="http://schemas.microsoft.com/office/drawing/2014/main" id="{8F7E5022-D7C1-47DD-8FC6-49ABE077457B}"/>
              </a:ext>
            </a:extLst>
          </p:cNvPr>
          <p:cNvSpPr txBox="1">
            <a:spLocks noChangeArrowheads="1"/>
          </p:cNvSpPr>
          <p:nvPr/>
        </p:nvSpPr>
        <p:spPr>
          <a:xfrm>
            <a:off x="457200" y="1377390"/>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dirty="0">
                <a:solidFill>
                  <a:srgbClr val="FF0000"/>
                </a:solidFill>
                <a:latin typeface="Times New Roman" panose="02020603050405020304" pitchFamily="18" charset="0"/>
                <a:cs typeface="Times New Roman" panose="02020603050405020304" pitchFamily="18" charset="0"/>
              </a:rPr>
              <a:t>Idea: </a:t>
            </a:r>
            <a:r>
              <a:rPr lang="en-US" altLang="en-US" sz="2200" dirty="0">
                <a:latin typeface="Times New Roman" panose="02020603050405020304" pitchFamily="18" charset="0"/>
                <a:cs typeface="Times New Roman" panose="02020603050405020304" pitchFamily="18" charset="0"/>
              </a:rPr>
              <a:t>a good attribute splits the examples into subsets that are (ideally) "all positive" or "all negative"</a:t>
            </a:r>
          </a:p>
          <a:p>
            <a:pPr>
              <a:buFontTx/>
              <a:buNone/>
            </a:pPr>
            <a:r>
              <a:rPr lang="en-US" altLang="en-US" sz="2200" dirty="0">
                <a:latin typeface="Times New Roman" panose="02020603050405020304" pitchFamily="18" charset="0"/>
                <a:cs typeface="Times New Roman" panose="02020603050405020304" pitchFamily="18" charset="0"/>
              </a:rPr>
              <a:t>
</a:t>
            </a: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r>
              <a:rPr lang="en-US" altLang="en-US" sz="2200" i="1" dirty="0">
                <a:latin typeface="Times New Roman" panose="02020603050405020304" pitchFamily="18" charset="0"/>
                <a:cs typeface="Times New Roman" panose="02020603050405020304" pitchFamily="18" charset="0"/>
              </a:rPr>
              <a:t>Patrons?</a:t>
            </a:r>
            <a:r>
              <a:rPr lang="en-US" altLang="en-US" sz="2200" dirty="0">
                <a:latin typeface="Times New Roman" panose="02020603050405020304" pitchFamily="18" charset="0"/>
                <a:cs typeface="Times New Roman" panose="02020603050405020304" pitchFamily="18" charset="0"/>
              </a:rPr>
              <a:t> is a better choice</a:t>
            </a:r>
          </a:p>
        </p:txBody>
      </p:sp>
      <p:pic>
        <p:nvPicPr>
          <p:cNvPr id="7" name="Picture 4">
            <a:extLst>
              <a:ext uri="{FF2B5EF4-FFF2-40B4-BE49-F238E27FC236}">
                <a16:creationId xmlns:a16="http://schemas.microsoft.com/office/drawing/2014/main" id="{FDCB91CA-C2AF-400E-B9E2-7FEE7D2A4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1" y="2636912"/>
            <a:ext cx="762000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0333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How to determine the Best Split</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BF0F24C-8B2A-4AB5-A9F8-BEB0D8B9CBB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125</a:t>
            </a:fld>
            <a:endParaRPr lang="en-IN"/>
          </a:p>
        </p:txBody>
      </p:sp>
      <p:sp>
        <p:nvSpPr>
          <p:cNvPr id="6" name="Rectangle 3">
            <a:extLst>
              <a:ext uri="{FF2B5EF4-FFF2-40B4-BE49-F238E27FC236}">
                <a16:creationId xmlns:a16="http://schemas.microsoft.com/office/drawing/2014/main" id="{03E7E937-FA09-4493-864A-915D961FB68A}"/>
              </a:ext>
            </a:extLst>
          </p:cNvPr>
          <p:cNvSpPr txBox="1">
            <a:spLocks noChangeArrowheads="1"/>
          </p:cNvSpPr>
          <p:nvPr/>
        </p:nvSpPr>
        <p:spPr>
          <a:xfrm>
            <a:off x="457200" y="1295400"/>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dirty="0">
                <a:latin typeface="Times New Roman" panose="02020603050405020304" pitchFamily="18" charset="0"/>
                <a:cs typeface="Times New Roman" panose="02020603050405020304" pitchFamily="18" charset="0"/>
              </a:rPr>
              <a:t>Greedy approach: </a:t>
            </a:r>
          </a:p>
          <a:p>
            <a:pPr lvl="1"/>
            <a:r>
              <a:rPr lang="en-US" altLang="en-US" dirty="0">
                <a:latin typeface="Times New Roman" panose="02020603050405020304" pitchFamily="18" charset="0"/>
                <a:cs typeface="Times New Roman" panose="02020603050405020304" pitchFamily="18" charset="0"/>
              </a:rPr>
              <a:t>Nodes with </a:t>
            </a:r>
            <a:r>
              <a:rPr lang="en-US" altLang="en-US" dirty="0">
                <a:solidFill>
                  <a:srgbClr val="FF0000"/>
                </a:solidFill>
                <a:latin typeface="Times New Roman" panose="02020603050405020304" pitchFamily="18" charset="0"/>
                <a:cs typeface="Times New Roman" panose="02020603050405020304" pitchFamily="18" charset="0"/>
              </a:rPr>
              <a:t>homogeneous</a:t>
            </a:r>
            <a:r>
              <a:rPr lang="en-US" altLang="en-US" dirty="0">
                <a:latin typeface="Times New Roman" panose="02020603050405020304" pitchFamily="18" charset="0"/>
                <a:cs typeface="Times New Roman" panose="02020603050405020304" pitchFamily="18" charset="0"/>
              </a:rPr>
              <a:t> class distribution are preferred</a:t>
            </a:r>
          </a:p>
          <a:p>
            <a:pPr marL="320040" lvl="1" indent="0">
              <a:buNone/>
            </a:pPr>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Need a measure of node impurity:</a:t>
            </a:r>
          </a:p>
          <a:p>
            <a:pPr lvl="1">
              <a:buFontTx/>
              <a:buNone/>
            </a:pPr>
            <a:endParaRPr lang="en-US" altLang="en-US" dirty="0">
              <a:latin typeface="Times New Roman" panose="02020603050405020304" pitchFamily="18" charset="0"/>
              <a:cs typeface="Times New Roman" panose="02020603050405020304" pitchFamily="18" charset="0"/>
            </a:endParaRPr>
          </a:p>
        </p:txBody>
      </p:sp>
      <p:graphicFrame>
        <p:nvGraphicFramePr>
          <p:cNvPr id="8" name="Object 4">
            <a:extLst>
              <a:ext uri="{FF2B5EF4-FFF2-40B4-BE49-F238E27FC236}">
                <a16:creationId xmlns:a16="http://schemas.microsoft.com/office/drawing/2014/main" id="{4DA6A2F3-4953-45C0-A87F-BBF70AD55F25}"/>
              </a:ext>
            </a:extLst>
          </p:cNvPr>
          <p:cNvGraphicFramePr>
            <a:graphicFrameLocks noChangeAspect="1"/>
          </p:cNvGraphicFramePr>
          <p:nvPr/>
        </p:nvGraphicFramePr>
        <p:xfrm>
          <a:off x="1585479" y="3330574"/>
          <a:ext cx="903287" cy="760413"/>
        </p:xfrm>
        <a:graphic>
          <a:graphicData uri="http://schemas.openxmlformats.org/presentationml/2006/ole">
            <mc:AlternateContent xmlns:mc="http://schemas.openxmlformats.org/markup-compatibility/2006">
              <mc:Choice xmlns:v="urn:schemas-microsoft-com:vml" Requires="v">
                <p:oleObj spid="_x0000_s17435" name="Visio" r:id="rId3" imgW="655371" imgH="585812" progId="Visio.Drawing.6">
                  <p:embed/>
                </p:oleObj>
              </mc:Choice>
              <mc:Fallback>
                <p:oleObj name="Visio" r:id="rId3" imgW="655371" imgH="585812" progId="Visio.Drawing.6">
                  <p:embed/>
                  <p:pic>
                    <p:nvPicPr>
                      <p:cNvPr id="8" name="Object 4">
                        <a:extLst>
                          <a:ext uri="{FF2B5EF4-FFF2-40B4-BE49-F238E27FC236}">
                            <a16:creationId xmlns:a16="http://schemas.microsoft.com/office/drawing/2014/main" id="{4DA6A2F3-4953-45C0-A87F-BBF70AD5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479" y="3330574"/>
                        <a:ext cx="9032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EF821D5A-C0C6-47B8-BA04-EBD3445F0AF6}"/>
              </a:ext>
            </a:extLst>
          </p:cNvPr>
          <p:cNvGraphicFramePr>
            <a:graphicFrameLocks noChangeAspect="1"/>
          </p:cNvGraphicFramePr>
          <p:nvPr/>
        </p:nvGraphicFramePr>
        <p:xfrm>
          <a:off x="5720556" y="3264158"/>
          <a:ext cx="903287" cy="760413"/>
        </p:xfrm>
        <a:graphic>
          <a:graphicData uri="http://schemas.openxmlformats.org/presentationml/2006/ole">
            <mc:AlternateContent xmlns:mc="http://schemas.openxmlformats.org/markup-compatibility/2006">
              <mc:Choice xmlns:v="urn:schemas-microsoft-com:vml" Requires="v">
                <p:oleObj spid="_x0000_s17436" name="Visio" r:id="rId5" imgW="655371" imgH="585812" progId="Visio.Drawing.6">
                  <p:embed/>
                </p:oleObj>
              </mc:Choice>
              <mc:Fallback>
                <p:oleObj name="Visio" r:id="rId5" imgW="655371" imgH="585812" progId="Visio.Drawing.6">
                  <p:embed/>
                  <p:pic>
                    <p:nvPicPr>
                      <p:cNvPr id="9" name="Object 5">
                        <a:extLst>
                          <a:ext uri="{FF2B5EF4-FFF2-40B4-BE49-F238E27FC236}">
                            <a16:creationId xmlns:a16="http://schemas.microsoft.com/office/drawing/2014/main" id="{EF821D5A-C0C6-47B8-BA04-EBD3445F0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556" y="3264158"/>
                        <a:ext cx="903287"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6">
            <a:extLst>
              <a:ext uri="{FF2B5EF4-FFF2-40B4-BE49-F238E27FC236}">
                <a16:creationId xmlns:a16="http://schemas.microsoft.com/office/drawing/2014/main" id="{23783D60-4152-463C-A0AA-17F4BED34B36}"/>
              </a:ext>
            </a:extLst>
          </p:cNvPr>
          <p:cNvSpPr txBox="1">
            <a:spLocks noChangeArrowheads="1"/>
          </p:cNvSpPr>
          <p:nvPr/>
        </p:nvSpPr>
        <p:spPr bwMode="auto">
          <a:xfrm>
            <a:off x="827584" y="4225801"/>
            <a:ext cx="3322364"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sz="2200" dirty="0">
                <a:latin typeface="Times New Roman" panose="02020603050405020304" pitchFamily="18" charset="0"/>
                <a:cs typeface="Times New Roman" panose="02020603050405020304" pitchFamily="18" charset="0"/>
              </a:rPr>
              <a:t>Non-homogeneous,</a:t>
            </a:r>
          </a:p>
          <a:p>
            <a:pPr eaLnBrk="0" hangingPunct="0">
              <a:spcBef>
                <a:spcPct val="50000"/>
              </a:spcBef>
            </a:pPr>
            <a:r>
              <a:rPr lang="en-US" altLang="en-US" sz="2200" dirty="0">
                <a:latin typeface="Times New Roman" panose="02020603050405020304" pitchFamily="18" charset="0"/>
                <a:cs typeface="Times New Roman" panose="02020603050405020304" pitchFamily="18" charset="0"/>
              </a:rPr>
              <a:t>High degree of impurity</a:t>
            </a:r>
          </a:p>
        </p:txBody>
      </p:sp>
      <p:sp>
        <p:nvSpPr>
          <p:cNvPr id="11" name="Text Box 7">
            <a:extLst>
              <a:ext uri="{FF2B5EF4-FFF2-40B4-BE49-F238E27FC236}">
                <a16:creationId xmlns:a16="http://schemas.microsoft.com/office/drawing/2014/main" id="{BA90DFA5-3CDB-48F4-AFE4-780B52013F5A}"/>
              </a:ext>
            </a:extLst>
          </p:cNvPr>
          <p:cNvSpPr txBox="1">
            <a:spLocks noChangeArrowheads="1"/>
          </p:cNvSpPr>
          <p:nvPr/>
        </p:nvSpPr>
        <p:spPr bwMode="auto">
          <a:xfrm>
            <a:off x="4788024" y="4225801"/>
            <a:ext cx="3171924"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sz="2200" dirty="0">
                <a:latin typeface="Times New Roman" panose="02020603050405020304" pitchFamily="18" charset="0"/>
                <a:cs typeface="Times New Roman" panose="02020603050405020304" pitchFamily="18" charset="0"/>
              </a:rPr>
              <a:t>Homogeneous,</a:t>
            </a:r>
          </a:p>
          <a:p>
            <a:pPr eaLnBrk="0" hangingPunct="0">
              <a:spcBef>
                <a:spcPct val="50000"/>
              </a:spcBef>
            </a:pPr>
            <a:r>
              <a:rPr lang="en-US" altLang="en-US" sz="2200" dirty="0">
                <a:latin typeface="Times New Roman" panose="02020603050405020304" pitchFamily="18" charset="0"/>
                <a:cs typeface="Times New Roman" panose="02020603050405020304" pitchFamily="18" charset="0"/>
              </a:rPr>
              <a:t>Low degree of impurity</a:t>
            </a:r>
          </a:p>
        </p:txBody>
      </p:sp>
    </p:spTree>
    <p:extLst>
      <p:ext uri="{BB962C8B-B14F-4D97-AF65-F5344CB8AC3E}">
        <p14:creationId xmlns:p14="http://schemas.microsoft.com/office/powerpoint/2010/main" val="414108673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Measures of Node Impurity</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FACA19D-2AFB-4F02-A95F-9ECEF81F2C5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126</a:t>
            </a:fld>
            <a:endParaRPr lang="en-IN"/>
          </a:p>
        </p:txBody>
      </p:sp>
      <p:sp>
        <p:nvSpPr>
          <p:cNvPr id="6" name="Rectangle 3">
            <a:extLst>
              <a:ext uri="{FF2B5EF4-FFF2-40B4-BE49-F238E27FC236}">
                <a16:creationId xmlns:a16="http://schemas.microsoft.com/office/drawing/2014/main" id="{9EBA9420-D5E2-4F0E-AEB6-9A0F3FFDAD6B}"/>
              </a:ext>
            </a:extLst>
          </p:cNvPr>
          <p:cNvSpPr txBox="1">
            <a:spLocks noChangeArrowheads="1"/>
          </p:cNvSpPr>
          <p:nvPr/>
        </p:nvSpPr>
        <p:spPr>
          <a:xfrm>
            <a:off x="512405" y="1417638"/>
            <a:ext cx="8229600" cy="3254375"/>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400" dirty="0">
                <a:latin typeface="Times New Roman" panose="02020603050405020304" pitchFamily="18" charset="0"/>
                <a:cs typeface="Times New Roman" panose="02020603050405020304" pitchFamily="18" charset="0"/>
              </a:rPr>
              <a:t>Information Gain</a:t>
            </a:r>
          </a:p>
          <a:p>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Gini Index</a:t>
            </a:r>
            <a:endParaRPr lang="tr-TR"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Misclassification error</a:t>
            </a:r>
          </a:p>
        </p:txBody>
      </p:sp>
      <p:sp>
        <p:nvSpPr>
          <p:cNvPr id="8" name="Rectangle: Rounded Corners 7">
            <a:extLst>
              <a:ext uri="{FF2B5EF4-FFF2-40B4-BE49-F238E27FC236}">
                <a16:creationId xmlns:a16="http://schemas.microsoft.com/office/drawing/2014/main" id="{2818F1BA-4858-4A60-8BD8-BA3B264E7995}"/>
              </a:ext>
            </a:extLst>
          </p:cNvPr>
          <p:cNvSpPr/>
          <p:nvPr/>
        </p:nvSpPr>
        <p:spPr>
          <a:xfrm>
            <a:off x="762663" y="4203960"/>
            <a:ext cx="7729083" cy="93610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400" b="1" dirty="0">
                <a:solidFill>
                  <a:schemeClr val="bg1"/>
                </a:solidFill>
                <a:latin typeface="Times New Roman" panose="02020603050405020304" pitchFamily="18" charset="0"/>
                <a:cs typeface="Times New Roman" panose="02020603050405020304" pitchFamily="18" charset="0"/>
              </a:rPr>
              <a:t> </a:t>
            </a:r>
            <a:r>
              <a:rPr lang="tr-TR" altLang="en-US" sz="2400" b="1" dirty="0">
                <a:solidFill>
                  <a:schemeClr val="bg1">
                    <a:lumMod val="95000"/>
                  </a:schemeClr>
                </a:solidFill>
                <a:latin typeface="Times New Roman" panose="02020603050405020304" pitchFamily="18" charset="0"/>
                <a:cs typeface="Times New Roman" panose="02020603050405020304" pitchFamily="18" charset="0"/>
              </a:rPr>
              <a:t>Choose </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attributes </a:t>
            </a:r>
            <a:r>
              <a:rPr lang="tr-TR" altLang="en-US" sz="2400" b="1" dirty="0">
                <a:solidFill>
                  <a:schemeClr val="bg1">
                    <a:lumMod val="95000"/>
                  </a:schemeClr>
                </a:solidFill>
                <a:latin typeface="Times New Roman" panose="02020603050405020304" pitchFamily="18" charset="0"/>
                <a:cs typeface="Times New Roman" panose="02020603050405020304" pitchFamily="18" charset="0"/>
              </a:rPr>
              <a:t>to spl</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it to achieve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minimum impurity</a:t>
            </a:r>
          </a:p>
        </p:txBody>
      </p:sp>
    </p:spTree>
    <p:extLst>
      <p:ext uri="{BB962C8B-B14F-4D97-AF65-F5344CB8AC3E}">
        <p14:creationId xmlns:p14="http://schemas.microsoft.com/office/powerpoint/2010/main" val="221810355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610" y="764704"/>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Attribute Selection Measure: Information Gain (ID3/C4.5)</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4E596FE-1D68-406D-B228-E6FAFD735C8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127</a:t>
            </a:fld>
            <a:endParaRPr lang="en-IN"/>
          </a:p>
        </p:txBody>
      </p:sp>
      <p:sp>
        <p:nvSpPr>
          <p:cNvPr id="8" name="Rectangle 3">
            <a:extLst>
              <a:ext uri="{FF2B5EF4-FFF2-40B4-BE49-F238E27FC236}">
                <a16:creationId xmlns:a16="http://schemas.microsoft.com/office/drawing/2014/main" id="{05193C98-BE18-4785-8E4D-16C080DC1575}"/>
              </a:ext>
            </a:extLst>
          </p:cNvPr>
          <p:cNvSpPr>
            <a:spLocks noChangeArrowheads="1"/>
          </p:cNvSpPr>
          <p:nvPr/>
        </p:nvSpPr>
        <p:spPr bwMode="auto">
          <a:xfrm>
            <a:off x="381000" y="1834081"/>
            <a:ext cx="8763000" cy="435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chemeClr val="folHlink"/>
              </a:buClr>
              <a:buSzPct val="60000"/>
              <a:buFont typeface="Wingdings" panose="05000000000000000000" pitchFamily="2" charset="2"/>
              <a:buChar char="n"/>
            </a:pPr>
            <a:r>
              <a:rPr lang="en-US" altLang="en-US" sz="2200" dirty="0">
                <a:solidFill>
                  <a:srgbClr val="0000FF"/>
                </a:solidFill>
                <a:latin typeface="Times New Roman" panose="02020603050405020304" pitchFamily="18" charset="0"/>
                <a:cs typeface="Times New Roman" panose="02020603050405020304" pitchFamily="18" charset="0"/>
              </a:rPr>
              <a:t>Select the attribute with the highest information gain</a:t>
            </a:r>
          </a:p>
          <a:p>
            <a:pPr>
              <a:spcBef>
                <a:spcPct val="20000"/>
              </a:spcBef>
              <a:buClr>
                <a:schemeClr val="folHlink"/>
              </a:buClr>
              <a:buSzPct val="60000"/>
              <a:buFont typeface="Wingdings" panose="05000000000000000000" pitchFamily="2" charset="2"/>
              <a:buChar char="n"/>
            </a:pPr>
            <a:r>
              <a:rPr lang="en-US" altLang="en-US" sz="2200" b="0" dirty="0">
                <a:latin typeface="Times New Roman" panose="02020603050405020304" pitchFamily="18" charset="0"/>
                <a:cs typeface="Times New Roman" panose="02020603050405020304" pitchFamily="18" charset="0"/>
              </a:rPr>
              <a:t>Let </a:t>
            </a:r>
            <a:r>
              <a:rPr lang="en-US" altLang="en-US" sz="2200" b="0" i="1" dirty="0">
                <a:latin typeface="Times New Roman" panose="02020603050405020304" pitchFamily="18" charset="0"/>
                <a:cs typeface="Times New Roman" panose="02020603050405020304" pitchFamily="18" charset="0"/>
              </a:rPr>
              <a:t>p</a:t>
            </a:r>
            <a:r>
              <a:rPr lang="en-US" altLang="en-US" sz="2200" b="0" i="1" baseline="-25000" dirty="0">
                <a:latin typeface="Times New Roman" panose="02020603050405020304" pitchFamily="18" charset="0"/>
                <a:cs typeface="Times New Roman" panose="02020603050405020304" pitchFamily="18" charset="0"/>
              </a:rPr>
              <a:t>i</a:t>
            </a:r>
            <a:r>
              <a:rPr lang="en-US" altLang="en-US" sz="2200" b="0" dirty="0">
                <a:latin typeface="Times New Roman" panose="02020603050405020304" pitchFamily="18" charset="0"/>
                <a:cs typeface="Times New Roman" panose="02020603050405020304" pitchFamily="18" charset="0"/>
              </a:rPr>
              <a:t> be the probability that an arbitrary tuple in D belongs to class C</a:t>
            </a:r>
            <a:r>
              <a:rPr lang="en-US" altLang="en-US" sz="2200" b="0" baseline="-25000" dirty="0">
                <a:latin typeface="Times New Roman" panose="02020603050405020304" pitchFamily="18" charset="0"/>
                <a:cs typeface="Times New Roman" panose="02020603050405020304" pitchFamily="18" charset="0"/>
              </a:rPr>
              <a:t>i</a:t>
            </a:r>
            <a:r>
              <a:rPr lang="en-US" altLang="en-US" sz="2200" b="0" dirty="0">
                <a:latin typeface="Times New Roman" panose="02020603050405020304" pitchFamily="18" charset="0"/>
                <a:cs typeface="Times New Roman" panose="02020603050405020304" pitchFamily="18" charset="0"/>
              </a:rPr>
              <a:t>, estimated by |C</a:t>
            </a:r>
            <a:r>
              <a:rPr lang="en-US" altLang="en-US" sz="2200" b="0" i="1" baseline="-25000" dirty="0">
                <a:latin typeface="Times New Roman" panose="02020603050405020304" pitchFamily="18" charset="0"/>
                <a:cs typeface="Times New Roman" panose="02020603050405020304" pitchFamily="18" charset="0"/>
              </a:rPr>
              <a:t>i</a:t>
            </a:r>
            <a:r>
              <a:rPr lang="en-US" altLang="en-US" sz="2200" b="0" baseline="-25000" dirty="0">
                <a:latin typeface="Times New Roman" panose="02020603050405020304" pitchFamily="18" charset="0"/>
                <a:cs typeface="Times New Roman" panose="02020603050405020304" pitchFamily="18" charset="0"/>
              </a:rPr>
              <a:t>, D</a:t>
            </a:r>
            <a:r>
              <a:rPr lang="en-US" altLang="en-US" sz="2200" b="0" dirty="0">
                <a:latin typeface="Times New Roman" panose="02020603050405020304" pitchFamily="18" charset="0"/>
                <a:cs typeface="Times New Roman" panose="02020603050405020304" pitchFamily="18" charset="0"/>
              </a:rPr>
              <a:t>|/|D|</a:t>
            </a:r>
          </a:p>
          <a:p>
            <a:pPr>
              <a:spcBef>
                <a:spcPct val="20000"/>
              </a:spcBef>
              <a:buClr>
                <a:schemeClr val="folHlink"/>
              </a:buClr>
              <a:buSzPct val="60000"/>
              <a:buFont typeface="Wingdings" panose="05000000000000000000" pitchFamily="2" charset="2"/>
              <a:buChar char="n"/>
            </a:pPr>
            <a:r>
              <a:rPr lang="en-US" altLang="en-US" sz="2200" b="0" dirty="0">
                <a:solidFill>
                  <a:srgbClr val="FF0000"/>
                </a:solidFill>
                <a:latin typeface="Times New Roman" panose="02020603050405020304" pitchFamily="18" charset="0"/>
                <a:cs typeface="Times New Roman" panose="02020603050405020304" pitchFamily="18" charset="0"/>
              </a:rPr>
              <a:t>Expected information</a:t>
            </a:r>
            <a:r>
              <a:rPr lang="en-US" altLang="en-US" sz="2200" b="0" dirty="0">
                <a:latin typeface="Times New Roman" panose="02020603050405020304" pitchFamily="18" charset="0"/>
                <a:cs typeface="Times New Roman" panose="02020603050405020304" pitchFamily="18" charset="0"/>
              </a:rPr>
              <a:t> (entropy) needed to classify a tuple in D:</a:t>
            </a:r>
          </a:p>
          <a:p>
            <a:pPr>
              <a:spcBef>
                <a:spcPct val="20000"/>
              </a:spcBef>
              <a:buClr>
                <a:schemeClr val="folHlink"/>
              </a:buClr>
              <a:buSzPct val="60000"/>
              <a:buFont typeface="Wingdings" panose="05000000000000000000" pitchFamily="2" charset="2"/>
              <a:buChar char="n"/>
            </a:pPr>
            <a:endParaRPr lang="en-US" altLang="en-US" sz="2200" b="0" dirty="0">
              <a:latin typeface="Times New Roman" panose="02020603050405020304" pitchFamily="18" charset="0"/>
              <a:cs typeface="Times New Roman" panose="02020603050405020304" pitchFamily="18" charset="0"/>
            </a:endParaRPr>
          </a:p>
          <a:p>
            <a:pPr>
              <a:spcBef>
                <a:spcPct val="20000"/>
              </a:spcBef>
              <a:buClr>
                <a:schemeClr val="folHlink"/>
              </a:buClr>
              <a:buSzPct val="60000"/>
              <a:buFont typeface="Wingdings" panose="05000000000000000000" pitchFamily="2" charset="2"/>
              <a:buChar char="n"/>
            </a:pPr>
            <a:endParaRPr lang="en-US" altLang="en-US" sz="2200" b="0" dirty="0">
              <a:latin typeface="Times New Roman" panose="02020603050405020304" pitchFamily="18" charset="0"/>
              <a:cs typeface="Times New Roman" panose="02020603050405020304" pitchFamily="18" charset="0"/>
            </a:endParaRPr>
          </a:p>
          <a:p>
            <a:pPr>
              <a:spcBef>
                <a:spcPct val="20000"/>
              </a:spcBef>
              <a:buClr>
                <a:schemeClr val="folHlink"/>
              </a:buClr>
              <a:buSzPct val="60000"/>
              <a:buFont typeface="Wingdings" panose="05000000000000000000" pitchFamily="2" charset="2"/>
              <a:buChar char="n"/>
            </a:pPr>
            <a:r>
              <a:rPr lang="en-US" altLang="en-US" sz="2200" b="0" dirty="0">
                <a:solidFill>
                  <a:schemeClr val="hlink"/>
                </a:solidFill>
                <a:latin typeface="Times New Roman" panose="02020603050405020304" pitchFamily="18" charset="0"/>
                <a:cs typeface="Times New Roman" panose="02020603050405020304" pitchFamily="18" charset="0"/>
              </a:rPr>
              <a:t>Information</a:t>
            </a:r>
            <a:r>
              <a:rPr lang="en-US" altLang="en-US" sz="2200" b="0" dirty="0">
                <a:latin typeface="Times New Roman" panose="02020603050405020304" pitchFamily="18" charset="0"/>
                <a:cs typeface="Times New Roman" panose="02020603050405020304" pitchFamily="18" charset="0"/>
              </a:rPr>
              <a:t> needed (after using A to split D into v partitions) to classify D:</a:t>
            </a:r>
          </a:p>
          <a:p>
            <a:pPr marL="0" indent="0">
              <a:spcBef>
                <a:spcPct val="20000"/>
              </a:spcBef>
              <a:buClr>
                <a:schemeClr val="folHlink"/>
              </a:buClr>
              <a:buSzPct val="60000"/>
            </a:pPr>
            <a:endParaRPr lang="en-US" altLang="en-US" sz="2200" b="0" dirty="0">
              <a:latin typeface="Times New Roman" panose="02020603050405020304" pitchFamily="18" charset="0"/>
              <a:cs typeface="Times New Roman" panose="02020603050405020304" pitchFamily="18" charset="0"/>
            </a:endParaRPr>
          </a:p>
          <a:p>
            <a:pPr>
              <a:spcBef>
                <a:spcPct val="20000"/>
              </a:spcBef>
              <a:buClr>
                <a:schemeClr val="folHlink"/>
              </a:buClr>
              <a:buSzPct val="60000"/>
              <a:buFont typeface="Wingdings" panose="05000000000000000000" pitchFamily="2" charset="2"/>
              <a:buChar char="n"/>
            </a:pPr>
            <a:r>
              <a:rPr lang="en-US" altLang="en-US" sz="2200" b="0" dirty="0">
                <a:solidFill>
                  <a:srgbClr val="FF0000"/>
                </a:solidFill>
                <a:latin typeface="Times New Roman" panose="02020603050405020304" pitchFamily="18" charset="0"/>
                <a:cs typeface="Times New Roman" panose="02020603050405020304" pitchFamily="18" charset="0"/>
              </a:rPr>
              <a:t>Information gained</a:t>
            </a:r>
            <a:r>
              <a:rPr lang="en-US" altLang="en-US" sz="2200" b="0" dirty="0">
                <a:latin typeface="Times New Roman" panose="02020603050405020304" pitchFamily="18" charset="0"/>
                <a:cs typeface="Times New Roman" panose="02020603050405020304" pitchFamily="18" charset="0"/>
              </a:rPr>
              <a:t> by branching on attribute A</a:t>
            </a:r>
          </a:p>
          <a:p>
            <a:pPr>
              <a:spcBef>
                <a:spcPct val="20000"/>
              </a:spcBef>
              <a:buClr>
                <a:schemeClr val="folHlink"/>
              </a:buClr>
              <a:buSzPct val="60000"/>
              <a:buFont typeface="Wingdings" panose="05000000000000000000" pitchFamily="2" charset="2"/>
              <a:buChar char="n"/>
            </a:pPr>
            <a:endParaRPr lang="en-US" altLang="en-US" sz="2200" b="0" dirty="0">
              <a:latin typeface="Times New Roman" panose="02020603050405020304" pitchFamily="18" charset="0"/>
              <a:cs typeface="Times New Roman" panose="02020603050405020304" pitchFamily="18" charset="0"/>
            </a:endParaRPr>
          </a:p>
        </p:txBody>
      </p:sp>
      <p:graphicFrame>
        <p:nvGraphicFramePr>
          <p:cNvPr id="9" name="Object 4">
            <a:extLst>
              <a:ext uri="{FF2B5EF4-FFF2-40B4-BE49-F238E27FC236}">
                <a16:creationId xmlns:a16="http://schemas.microsoft.com/office/drawing/2014/main" id="{1FE1438B-D4A8-4548-A2BD-D6D49E1BC8CC}"/>
              </a:ext>
            </a:extLst>
          </p:cNvPr>
          <p:cNvGraphicFramePr>
            <a:graphicFrameLocks noChangeAspect="1"/>
          </p:cNvGraphicFramePr>
          <p:nvPr/>
        </p:nvGraphicFramePr>
        <p:xfrm>
          <a:off x="3096419" y="3397154"/>
          <a:ext cx="2951162" cy="751926"/>
        </p:xfrm>
        <a:graphic>
          <a:graphicData uri="http://schemas.openxmlformats.org/presentationml/2006/ole">
            <mc:AlternateContent xmlns:mc="http://schemas.openxmlformats.org/markup-compatibility/2006">
              <mc:Choice xmlns:v="urn:schemas-microsoft-com:vml" Requires="v">
                <p:oleObj spid="_x0000_s16424" name="Equation" r:id="rId3" imgW="1434960" imgH="431640" progId="Equation.3">
                  <p:embed/>
                </p:oleObj>
              </mc:Choice>
              <mc:Fallback>
                <p:oleObj name="Equation" r:id="rId3" imgW="1434960" imgH="431640" progId="Equation.3">
                  <p:embed/>
                  <p:pic>
                    <p:nvPicPr>
                      <p:cNvPr id="9" name="Object 4">
                        <a:extLst>
                          <a:ext uri="{FF2B5EF4-FFF2-40B4-BE49-F238E27FC236}">
                            <a16:creationId xmlns:a16="http://schemas.microsoft.com/office/drawing/2014/main" id="{1FE1438B-D4A8-4548-A2BD-D6D49E1BC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419" y="3397154"/>
                        <a:ext cx="2951162" cy="751926"/>
                      </a:xfrm>
                      <a:prstGeom prst="rect">
                        <a:avLst/>
                      </a:prstGeom>
                      <a:solidFill>
                        <a:schemeClr val="folHlink"/>
                      </a:solidFill>
                      <a:ln>
                        <a:noFill/>
                      </a:ln>
                      <a:effectLst/>
                    </p:spPr>
                  </p:pic>
                </p:oleObj>
              </mc:Fallback>
            </mc:AlternateContent>
          </a:graphicData>
        </a:graphic>
      </p:graphicFrame>
      <p:graphicFrame>
        <p:nvGraphicFramePr>
          <p:cNvPr id="10" name="Object 5">
            <a:extLst>
              <a:ext uri="{FF2B5EF4-FFF2-40B4-BE49-F238E27FC236}">
                <a16:creationId xmlns:a16="http://schemas.microsoft.com/office/drawing/2014/main" id="{99BEF78E-3030-4D5D-986C-47AF9577EE6E}"/>
              </a:ext>
            </a:extLst>
          </p:cNvPr>
          <p:cNvGraphicFramePr>
            <a:graphicFrameLocks noChangeAspect="1"/>
          </p:cNvGraphicFramePr>
          <p:nvPr/>
        </p:nvGraphicFramePr>
        <p:xfrm>
          <a:off x="3096420" y="4574334"/>
          <a:ext cx="2951162" cy="751926"/>
        </p:xfrm>
        <a:graphic>
          <a:graphicData uri="http://schemas.openxmlformats.org/presentationml/2006/ole">
            <mc:AlternateContent xmlns:mc="http://schemas.openxmlformats.org/markup-compatibility/2006">
              <mc:Choice xmlns:v="urn:schemas-microsoft-com:vml" Requires="v">
                <p:oleObj spid="_x0000_s16425" name="Equation" r:id="rId5" imgW="1714320" imgH="457200" progId="Equation.3">
                  <p:embed/>
                </p:oleObj>
              </mc:Choice>
              <mc:Fallback>
                <p:oleObj name="Equation" r:id="rId5" imgW="1714320" imgH="457200" progId="Equation.3">
                  <p:embed/>
                  <p:pic>
                    <p:nvPicPr>
                      <p:cNvPr id="10" name="Object 5">
                        <a:extLst>
                          <a:ext uri="{FF2B5EF4-FFF2-40B4-BE49-F238E27FC236}">
                            <a16:creationId xmlns:a16="http://schemas.microsoft.com/office/drawing/2014/main" id="{99BEF78E-3030-4D5D-986C-47AF9577E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6420" y="4574334"/>
                        <a:ext cx="2951162" cy="751926"/>
                      </a:xfrm>
                      <a:prstGeom prst="rect">
                        <a:avLst/>
                      </a:prstGeom>
                      <a:solidFill>
                        <a:schemeClr val="folHlink"/>
                      </a:solidFill>
                      <a:ln>
                        <a:noFill/>
                      </a:ln>
                      <a:effectLst/>
                    </p:spPr>
                  </p:pic>
                </p:oleObj>
              </mc:Fallback>
            </mc:AlternateContent>
          </a:graphicData>
        </a:graphic>
      </p:graphicFrame>
      <p:graphicFrame>
        <p:nvGraphicFramePr>
          <p:cNvPr id="11" name="Object 6">
            <a:extLst>
              <a:ext uri="{FF2B5EF4-FFF2-40B4-BE49-F238E27FC236}">
                <a16:creationId xmlns:a16="http://schemas.microsoft.com/office/drawing/2014/main" id="{0BE1C9B4-6F73-4A0C-A727-684420E42244}"/>
              </a:ext>
            </a:extLst>
          </p:cNvPr>
          <p:cNvGraphicFramePr>
            <a:graphicFrameLocks noChangeAspect="1"/>
          </p:cNvGraphicFramePr>
          <p:nvPr/>
        </p:nvGraphicFramePr>
        <p:xfrm>
          <a:off x="2473325" y="5928773"/>
          <a:ext cx="4197350" cy="472027"/>
        </p:xfrm>
        <a:graphic>
          <a:graphicData uri="http://schemas.openxmlformats.org/presentationml/2006/ole">
            <mc:AlternateContent xmlns:mc="http://schemas.openxmlformats.org/markup-compatibility/2006">
              <mc:Choice xmlns:v="urn:schemas-microsoft-com:vml" Requires="v">
                <p:oleObj spid="_x0000_s16426" name="Equation" r:id="rId7" imgW="1815840" imgH="215640" progId="Equation.3">
                  <p:embed/>
                </p:oleObj>
              </mc:Choice>
              <mc:Fallback>
                <p:oleObj name="Equation" r:id="rId7" imgW="1815840" imgH="215640" progId="Equation.3">
                  <p:embed/>
                  <p:pic>
                    <p:nvPicPr>
                      <p:cNvPr id="11" name="Object 6">
                        <a:extLst>
                          <a:ext uri="{FF2B5EF4-FFF2-40B4-BE49-F238E27FC236}">
                            <a16:creationId xmlns:a16="http://schemas.microsoft.com/office/drawing/2014/main" id="{0BE1C9B4-6F73-4A0C-A727-684420E422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3325" y="5928773"/>
                        <a:ext cx="4197350" cy="472027"/>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15036719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Information gain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602758E-468A-4A99-B5B0-B769C8D45A9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128</a:t>
            </a:fld>
            <a:endParaRPr lang="en-IN"/>
          </a:p>
        </p:txBody>
      </p:sp>
      <p:sp>
        <p:nvSpPr>
          <p:cNvPr id="8" name="Rectangle 3">
            <a:extLst>
              <a:ext uri="{FF2B5EF4-FFF2-40B4-BE49-F238E27FC236}">
                <a16:creationId xmlns:a16="http://schemas.microsoft.com/office/drawing/2014/main" id="{FCF3F567-A293-4CE4-B11F-EAB44593E302}"/>
              </a:ext>
            </a:extLst>
          </p:cNvPr>
          <p:cNvSpPr txBox="1">
            <a:spLocks noChangeArrowheads="1"/>
          </p:cNvSpPr>
          <p:nvPr/>
        </p:nvSpPr>
        <p:spPr>
          <a:xfrm>
            <a:off x="636094" y="1294036"/>
            <a:ext cx="8229600" cy="50593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For the training set, </a:t>
            </a:r>
            <a:r>
              <a:rPr lang="en-US" altLang="en-US" sz="2200" i="1" dirty="0">
                <a:latin typeface="Times New Roman" panose="02020603050405020304" pitchFamily="18" charset="0"/>
                <a:cs typeface="Times New Roman" panose="02020603050405020304" pitchFamily="18" charset="0"/>
              </a:rPr>
              <a:t>p = n = 6, I(6/12, 6/12) = 1</a:t>
            </a:r>
            <a:r>
              <a:rPr lang="en-US" altLang="en-US" sz="2200" dirty="0">
                <a:latin typeface="Times New Roman" panose="02020603050405020304" pitchFamily="18" charset="0"/>
                <a:cs typeface="Times New Roman" panose="02020603050405020304" pitchFamily="18" charset="0"/>
              </a:rPr>
              <a:t> bit</a:t>
            </a:r>
          </a:p>
          <a:p>
            <a:r>
              <a:rPr lang="en-US" altLang="en-US" sz="2200" dirty="0">
                <a:latin typeface="Times New Roman" panose="02020603050405020304" pitchFamily="18" charset="0"/>
                <a:cs typeface="Times New Roman" panose="02020603050405020304" pitchFamily="18" charset="0"/>
              </a:rPr>
              <a:t>Consider the attributes </a:t>
            </a:r>
            <a:r>
              <a:rPr lang="en-US" altLang="en-US" sz="2200" i="1" dirty="0">
                <a:latin typeface="Times New Roman" panose="02020603050405020304" pitchFamily="18" charset="0"/>
                <a:cs typeface="Times New Roman" panose="02020603050405020304" pitchFamily="18" charset="0"/>
              </a:rPr>
              <a:t>Patrons</a:t>
            </a:r>
            <a:r>
              <a:rPr lang="en-US" altLang="en-US" sz="2200" dirty="0">
                <a:latin typeface="Times New Roman" panose="02020603050405020304" pitchFamily="18" charset="0"/>
                <a:cs typeface="Times New Roman" panose="02020603050405020304" pitchFamily="18" charset="0"/>
              </a:rPr>
              <a:t> and </a:t>
            </a:r>
            <a:r>
              <a:rPr lang="en-US" altLang="en-US" sz="2200" i="1" dirty="0">
                <a:latin typeface="Times New Roman" panose="02020603050405020304" pitchFamily="18" charset="0"/>
                <a:cs typeface="Times New Roman" panose="02020603050405020304" pitchFamily="18" charset="0"/>
              </a:rPr>
              <a:t>Type</a:t>
            </a:r>
            <a:r>
              <a:rPr lang="en-US" altLang="en-US" sz="2200" dirty="0">
                <a:latin typeface="Times New Roman" panose="02020603050405020304" pitchFamily="18" charset="0"/>
                <a:cs typeface="Times New Roman" panose="02020603050405020304" pitchFamily="18" charset="0"/>
              </a:rPr>
              <a:t> (and others too):</a:t>
            </a:r>
          </a:p>
          <a:p>
            <a:endParaRPr lang="en-US" altLang="en-US" sz="2200" dirty="0">
              <a:latin typeface="Times New Roman" panose="02020603050405020304" pitchFamily="18" charset="0"/>
              <a:cs typeface="Times New Roman" panose="02020603050405020304" pitchFamily="18" charset="0"/>
            </a:endParaRPr>
          </a:p>
          <a:p>
            <a:endParaRPr lang="en-US" altLang="en-US" sz="2200" dirty="0">
              <a:latin typeface="Times New Roman" panose="02020603050405020304" pitchFamily="18" charset="0"/>
              <a:cs typeface="Times New Roman" panose="02020603050405020304" pitchFamily="18" charset="0"/>
            </a:endParaRPr>
          </a:p>
          <a:p>
            <a:pPr marL="0" indent="0">
              <a:buNone/>
            </a:pPr>
            <a:endParaRPr lang="en-US" altLang="en-US" sz="2200" dirty="0">
              <a:latin typeface="Times New Roman" panose="02020603050405020304" pitchFamily="18" charset="0"/>
              <a:cs typeface="Times New Roman" panose="02020603050405020304" pitchFamily="18" charset="0"/>
            </a:endParaRPr>
          </a:p>
          <a:p>
            <a:pPr marL="0" indent="0">
              <a:buNone/>
            </a:pPr>
            <a:endParaRPr lang="en-US" altLang="en-US" sz="2200" i="1" dirty="0">
              <a:latin typeface="Times New Roman" panose="02020603050405020304" pitchFamily="18" charset="0"/>
              <a:cs typeface="Times New Roman" panose="02020603050405020304" pitchFamily="18" charset="0"/>
            </a:endParaRPr>
          </a:p>
          <a:p>
            <a:r>
              <a:rPr lang="en-US" altLang="en-US" sz="2200" i="1" dirty="0">
                <a:latin typeface="Times New Roman" panose="02020603050405020304" pitchFamily="18" charset="0"/>
                <a:cs typeface="Times New Roman" panose="02020603050405020304" pitchFamily="18" charset="0"/>
              </a:rPr>
              <a:t>Patrons</a:t>
            </a:r>
            <a:r>
              <a:rPr lang="en-US" altLang="en-US" sz="2200" dirty="0">
                <a:latin typeface="Times New Roman" panose="02020603050405020304" pitchFamily="18" charset="0"/>
                <a:cs typeface="Times New Roman" panose="02020603050405020304" pitchFamily="18" charset="0"/>
              </a:rPr>
              <a:t> has the highest IG of all attributes and so is chosen by the DTL algorithm as the root</a:t>
            </a:r>
          </a:p>
        </p:txBody>
      </p:sp>
      <p:graphicFrame>
        <p:nvGraphicFramePr>
          <p:cNvPr id="9" name="Object 4">
            <a:extLst>
              <a:ext uri="{FF2B5EF4-FFF2-40B4-BE49-F238E27FC236}">
                <a16:creationId xmlns:a16="http://schemas.microsoft.com/office/drawing/2014/main" id="{A141BA6F-CF73-405A-8EA4-0DD409432F3F}"/>
              </a:ext>
            </a:extLst>
          </p:cNvPr>
          <p:cNvGraphicFramePr>
            <a:graphicFrameLocks noChangeAspect="1"/>
          </p:cNvGraphicFramePr>
          <p:nvPr/>
        </p:nvGraphicFramePr>
        <p:xfrm>
          <a:off x="603504" y="2132857"/>
          <a:ext cx="7881190" cy="1296144"/>
        </p:xfrm>
        <a:graphic>
          <a:graphicData uri="http://schemas.openxmlformats.org/presentationml/2006/ole">
            <mc:AlternateContent xmlns:mc="http://schemas.openxmlformats.org/markup-compatibility/2006">
              <mc:Choice xmlns:v="urn:schemas-microsoft-com:vml" Requires="v">
                <p:oleObj spid="_x0000_s15374" name="Equation" r:id="rId3" imgW="4457520" imgH="812520" progId="Equation.3">
                  <p:embed/>
                </p:oleObj>
              </mc:Choice>
              <mc:Fallback>
                <p:oleObj name="Equation" r:id="rId3" imgW="4457520" imgH="812520" progId="Equation.3">
                  <p:embed/>
                  <p:pic>
                    <p:nvPicPr>
                      <p:cNvPr id="9" name="Object 4">
                        <a:extLst>
                          <a:ext uri="{FF2B5EF4-FFF2-40B4-BE49-F238E27FC236}">
                            <a16:creationId xmlns:a16="http://schemas.microsoft.com/office/drawing/2014/main" id="{A141BA6F-CF73-405A-8EA4-0DD409432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4" y="2132857"/>
                        <a:ext cx="7881190" cy="1296144"/>
                      </a:xfrm>
                      <a:prstGeom prst="rect">
                        <a:avLst/>
                      </a:prstGeom>
                      <a:noFill/>
                      <a:ln>
                        <a:noFill/>
                      </a:ln>
                      <a:effectLst/>
                    </p:spPr>
                  </p:pic>
                </p:oleObj>
              </mc:Fallback>
            </mc:AlternateContent>
          </a:graphicData>
        </a:graphic>
      </p:graphicFrame>
      <p:pic>
        <p:nvPicPr>
          <p:cNvPr id="10" name="Picture 5">
            <a:extLst>
              <a:ext uri="{FF2B5EF4-FFF2-40B4-BE49-F238E27FC236}">
                <a16:creationId xmlns:a16="http://schemas.microsoft.com/office/drawing/2014/main" id="{3EAB6CAE-9FD6-40E1-B088-D492747CA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99" y="4553840"/>
            <a:ext cx="7620000" cy="161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1552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C07DFECF-1B03-45D3-B0D0-3BE3EE9BC83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129</a:t>
            </a:fld>
            <a:endParaRPr lang="en-IN"/>
          </a:p>
        </p:txBody>
      </p:sp>
      <p:sp>
        <p:nvSpPr>
          <p:cNvPr id="8" name="Rectangle 3">
            <a:extLst>
              <a:ext uri="{FF2B5EF4-FFF2-40B4-BE49-F238E27FC236}">
                <a16:creationId xmlns:a16="http://schemas.microsoft.com/office/drawing/2014/main" id="{6806D85A-8293-4EB8-B100-6D2114DDDCA6}"/>
              </a:ext>
            </a:extLst>
          </p:cNvPr>
          <p:cNvSpPr txBox="1">
            <a:spLocks noChangeArrowheads="1"/>
          </p:cNvSpPr>
          <p:nvPr/>
        </p:nvSpPr>
        <p:spPr>
          <a:xfrm>
            <a:off x="590995" y="1336568"/>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400" dirty="0"/>
              <a:t>Decision tree learned from the 12 examples:</a:t>
            </a:r>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r>
              <a:rPr lang="en-US" altLang="en-US" sz="2400" dirty="0"/>
              <a:t>Substantially simpler than “true” tree---a more complex hypothesis isn’t justified by small amount of data</a:t>
            </a:r>
          </a:p>
        </p:txBody>
      </p:sp>
      <p:pic>
        <p:nvPicPr>
          <p:cNvPr id="9" name="Picture 4">
            <a:extLst>
              <a:ext uri="{FF2B5EF4-FFF2-40B4-BE49-F238E27FC236}">
                <a16:creationId xmlns:a16="http://schemas.microsoft.com/office/drawing/2014/main" id="{1A4C9AB5-1117-4CB6-9A60-667CB4469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07368"/>
            <a:ext cx="5688632" cy="324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861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93E742-2E02-4CAA-AC9B-450B66C18A0B}"/>
              </a:ext>
            </a:extLst>
          </p:cNvPr>
          <p:cNvSpPr>
            <a:spLocks noGrp="1"/>
          </p:cNvSpPr>
          <p:nvPr>
            <p:ph type="dt" sz="half" idx="10"/>
          </p:nvPr>
        </p:nvSpPr>
        <p:spPr/>
        <p:txBody>
          <a:bodyPr/>
          <a:lstStyle/>
          <a:p>
            <a:fld id="{04BA3106-CEB1-4E48-81A2-46DF514DE3F0}" type="datetime1">
              <a:rPr lang="en-US" smtClean="0"/>
              <a:t>1/18/22</a:t>
            </a:fld>
            <a:endParaRPr lang="en-IN"/>
          </a:p>
        </p:txBody>
      </p:sp>
      <p:sp>
        <p:nvSpPr>
          <p:cNvPr id="4" name="Footer Placeholder 3">
            <a:extLst>
              <a:ext uri="{FF2B5EF4-FFF2-40B4-BE49-F238E27FC236}">
                <a16:creationId xmlns:a16="http://schemas.microsoft.com/office/drawing/2014/main" id="{DD1DD1FC-CF93-4D8D-89F3-AB54175C478C}"/>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A54551C3-9EC5-430E-BC87-C5315BC33044}"/>
              </a:ext>
            </a:extLst>
          </p:cNvPr>
          <p:cNvSpPr>
            <a:spLocks noGrp="1"/>
          </p:cNvSpPr>
          <p:nvPr>
            <p:ph type="sldNum" sz="quarter" idx="12"/>
          </p:nvPr>
        </p:nvSpPr>
        <p:spPr/>
        <p:txBody>
          <a:bodyPr/>
          <a:lstStyle/>
          <a:p>
            <a:fld id="{0E2B90DE-CA9C-452B-80F9-35262CC2B070}" type="slidenum">
              <a:rPr lang="en-IN" smtClean="0"/>
              <a:pPr/>
              <a:t>13</a:t>
            </a:fld>
            <a:endParaRPr lang="en-IN"/>
          </a:p>
        </p:txBody>
      </p:sp>
      <p:pic>
        <p:nvPicPr>
          <p:cNvPr id="8" name="Content Placeholder 7">
            <a:extLst>
              <a:ext uri="{FF2B5EF4-FFF2-40B4-BE49-F238E27FC236}">
                <a16:creationId xmlns:a16="http://schemas.microsoft.com/office/drawing/2014/main" id="{16835A50-CCBB-449E-AA35-52D6E6FD3F07}"/>
              </a:ext>
            </a:extLst>
          </p:cNvPr>
          <p:cNvPicPr>
            <a:picLocks noGrp="1" noChangeAspect="1"/>
          </p:cNvPicPr>
          <p:nvPr>
            <p:ph sz="quarter" idx="1"/>
          </p:nvPr>
        </p:nvPicPr>
        <p:blipFill>
          <a:blip r:embed="rId2"/>
          <a:stretch>
            <a:fillRect/>
          </a:stretch>
        </p:blipFill>
        <p:spPr>
          <a:xfrm>
            <a:off x="600191" y="1137891"/>
            <a:ext cx="8280920" cy="5034309"/>
          </a:xfrm>
          <a:prstGeom prst="rect">
            <a:avLst/>
          </a:prstGeom>
        </p:spPr>
      </p:pic>
    </p:spTree>
    <p:extLst>
      <p:ext uri="{BB962C8B-B14F-4D97-AF65-F5344CB8AC3E}">
        <p14:creationId xmlns:p14="http://schemas.microsoft.com/office/powerpoint/2010/main" val="209712308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673" y="764704"/>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Measure of Impurity: GINI </a:t>
            </a:r>
            <a:br>
              <a:rPr lang="en-US" altLang="en-US" sz="3200" b="1" i="1" dirty="0">
                <a:solidFill>
                  <a:schemeClr val="accent3"/>
                </a:solidFill>
                <a:latin typeface="Times New Roman" panose="02020603050405020304" pitchFamily="18" charset="0"/>
                <a:cs typeface="Times New Roman" panose="02020603050405020304" pitchFamily="18" charset="0"/>
              </a:rPr>
            </a:br>
            <a:r>
              <a:rPr lang="en-US" altLang="en-US" sz="3200" b="1" i="1" dirty="0">
                <a:solidFill>
                  <a:schemeClr val="accent3"/>
                </a:solidFill>
                <a:latin typeface="Times New Roman" panose="02020603050405020304" pitchFamily="18" charset="0"/>
                <a:cs typeface="Times New Roman" panose="02020603050405020304" pitchFamily="18" charset="0"/>
              </a:rPr>
              <a:t>(CART, IBM Intelligent Miner)</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37A53B6-7148-4421-BD7D-DC9D3A55EDB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130</a:t>
            </a:fld>
            <a:endParaRPr lang="en-IN"/>
          </a:p>
        </p:txBody>
      </p:sp>
      <p:sp>
        <p:nvSpPr>
          <p:cNvPr id="6" name="Rectangle 3">
            <a:extLst>
              <a:ext uri="{FF2B5EF4-FFF2-40B4-BE49-F238E27FC236}">
                <a16:creationId xmlns:a16="http://schemas.microsoft.com/office/drawing/2014/main" id="{55C8DCE2-2218-4E36-94C6-A18C52456595}"/>
              </a:ext>
            </a:extLst>
          </p:cNvPr>
          <p:cNvSpPr txBox="1">
            <a:spLocks noChangeArrowheads="1"/>
          </p:cNvSpPr>
          <p:nvPr/>
        </p:nvSpPr>
        <p:spPr>
          <a:xfrm>
            <a:off x="569968" y="1772816"/>
            <a:ext cx="8229600" cy="3694113"/>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90000"/>
              </a:lnSpc>
            </a:pPr>
            <a:r>
              <a:rPr lang="en-US" altLang="en-US" sz="2200" dirty="0">
                <a:latin typeface="Times New Roman" panose="02020603050405020304" pitchFamily="18" charset="0"/>
                <a:cs typeface="Times New Roman" panose="02020603050405020304" pitchFamily="18" charset="0"/>
              </a:rPr>
              <a:t>Gini Index for a given node t :    </a:t>
            </a:r>
          </a:p>
          <a:p>
            <a:pPr>
              <a:lnSpc>
                <a:spcPct val="90000"/>
              </a:lnSpc>
            </a:pPr>
            <a:endParaRPr lang="en-US" altLang="en-US" sz="2200" dirty="0">
              <a:latin typeface="Times New Roman" panose="02020603050405020304" pitchFamily="18" charset="0"/>
              <a:cs typeface="Times New Roman" panose="02020603050405020304" pitchFamily="18" charset="0"/>
            </a:endParaRPr>
          </a:p>
          <a:p>
            <a:pPr marL="0" indent="0">
              <a:lnSpc>
                <a:spcPct val="90000"/>
              </a:lnSpc>
              <a:buNone/>
            </a:pPr>
            <a:endParaRPr lang="en-US" altLang="en-US" sz="2200" dirty="0">
              <a:latin typeface="Times New Roman" panose="02020603050405020304" pitchFamily="18" charset="0"/>
              <a:cs typeface="Times New Roman" panose="02020603050405020304" pitchFamily="18" charset="0"/>
            </a:endParaRPr>
          </a:p>
          <a:p>
            <a:pPr marL="0" indent="0">
              <a:lnSpc>
                <a:spcPct val="90000"/>
              </a:lnSpc>
              <a:buNone/>
            </a:pPr>
            <a:r>
              <a:rPr lang="en-US" altLang="en-US" sz="2200" dirty="0">
                <a:latin typeface="Times New Roman" panose="02020603050405020304" pitchFamily="18" charset="0"/>
                <a:cs typeface="Times New Roman" panose="02020603050405020304" pitchFamily="18" charset="0"/>
              </a:rPr>
              <a:t>       (NOTE: </a:t>
            </a:r>
            <a:r>
              <a:rPr lang="en-US" altLang="en-US" sz="2200" i="1" dirty="0">
                <a:latin typeface="Times New Roman" panose="02020603050405020304" pitchFamily="18" charset="0"/>
                <a:cs typeface="Times New Roman" panose="02020603050405020304" pitchFamily="18" charset="0"/>
              </a:rPr>
              <a:t>p( j | t) </a:t>
            </a:r>
            <a:r>
              <a:rPr lang="en-US" altLang="en-US" sz="2200" dirty="0">
                <a:latin typeface="Times New Roman" panose="02020603050405020304" pitchFamily="18" charset="0"/>
                <a:cs typeface="Times New Roman" panose="02020603050405020304" pitchFamily="18" charset="0"/>
              </a:rPr>
              <a:t>is the relative frequency of class j at node t).</a:t>
            </a:r>
          </a:p>
          <a:p>
            <a:pPr marL="0" indent="0">
              <a:lnSpc>
                <a:spcPct val="90000"/>
              </a:lnSpc>
              <a:buNone/>
            </a:pPr>
            <a:endParaRPr lang="en-US" altLang="en-US" sz="2200" dirty="0">
              <a:latin typeface="Times New Roman" panose="02020603050405020304" pitchFamily="18" charset="0"/>
              <a:cs typeface="Times New Roman" panose="02020603050405020304" pitchFamily="18" charset="0"/>
            </a:endParaRPr>
          </a:p>
          <a:p>
            <a:pPr lvl="1">
              <a:lnSpc>
                <a:spcPct val="90000"/>
              </a:lnSpc>
            </a:pPr>
            <a:r>
              <a:rPr lang="en-US" altLang="en-US" sz="2200" dirty="0">
                <a:latin typeface="Times New Roman" panose="02020603050405020304" pitchFamily="18" charset="0"/>
                <a:cs typeface="Times New Roman" panose="02020603050405020304" pitchFamily="18" charset="0"/>
              </a:rPr>
              <a:t>Maximum (1 - 1/</a:t>
            </a:r>
            <a:r>
              <a:rPr lang="en-US" altLang="en-US" sz="2200" dirty="0" err="1">
                <a:latin typeface="Times New Roman" panose="02020603050405020304" pitchFamily="18" charset="0"/>
                <a:cs typeface="Times New Roman" panose="02020603050405020304" pitchFamily="18" charset="0"/>
              </a:rPr>
              <a:t>n</a:t>
            </a:r>
            <a:r>
              <a:rPr lang="en-US" altLang="en-US" sz="2200" baseline="-25000" dirty="0" err="1">
                <a:latin typeface="Times New Roman" panose="02020603050405020304" pitchFamily="18" charset="0"/>
                <a:cs typeface="Times New Roman" panose="02020603050405020304" pitchFamily="18" charset="0"/>
              </a:rPr>
              <a:t>c</a:t>
            </a:r>
            <a:r>
              <a:rPr lang="en-US" altLang="en-US" sz="2200" dirty="0">
                <a:latin typeface="Times New Roman" panose="02020603050405020304" pitchFamily="18" charset="0"/>
                <a:cs typeface="Times New Roman" panose="02020603050405020304" pitchFamily="18" charset="0"/>
              </a:rPr>
              <a:t>) when records are equally distributed among all classes, implying least interesting information</a:t>
            </a:r>
          </a:p>
          <a:p>
            <a:pPr lvl="1">
              <a:lnSpc>
                <a:spcPct val="90000"/>
              </a:lnSpc>
            </a:pPr>
            <a:r>
              <a:rPr lang="en-US" altLang="en-US" sz="2200" b="1" dirty="0">
                <a:solidFill>
                  <a:srgbClr val="0000FF"/>
                </a:solidFill>
                <a:latin typeface="Times New Roman" panose="02020603050405020304" pitchFamily="18" charset="0"/>
                <a:cs typeface="Times New Roman" panose="02020603050405020304" pitchFamily="18" charset="0"/>
              </a:rPr>
              <a:t>Minimum (0.0)</a:t>
            </a:r>
            <a:r>
              <a:rPr lang="en-US" altLang="en-US" sz="2200" dirty="0">
                <a:latin typeface="Times New Roman" panose="02020603050405020304" pitchFamily="18" charset="0"/>
                <a:cs typeface="Times New Roman" panose="02020603050405020304" pitchFamily="18" charset="0"/>
              </a:rPr>
              <a:t> when all records belong to one class, </a:t>
            </a:r>
            <a:r>
              <a:rPr lang="en-US" altLang="en-US" sz="2200" b="1" dirty="0">
                <a:solidFill>
                  <a:srgbClr val="0000FF"/>
                </a:solidFill>
                <a:latin typeface="Times New Roman" panose="02020603050405020304" pitchFamily="18" charset="0"/>
                <a:cs typeface="Times New Roman" panose="02020603050405020304" pitchFamily="18" charset="0"/>
              </a:rPr>
              <a:t>implying most interesting information</a:t>
            </a:r>
            <a:endParaRPr lang="en-US" altLang="en-US" sz="2200" b="1" baseline="-25000" dirty="0">
              <a:solidFill>
                <a:srgbClr val="0000FF"/>
              </a:solidFill>
              <a:latin typeface="Times New Roman" panose="02020603050405020304" pitchFamily="18" charset="0"/>
              <a:cs typeface="Times New Roman" panose="02020603050405020304" pitchFamily="18" charset="0"/>
            </a:endParaRPr>
          </a:p>
        </p:txBody>
      </p:sp>
      <p:graphicFrame>
        <p:nvGraphicFramePr>
          <p:cNvPr id="7" name="Object 4">
            <a:extLst>
              <a:ext uri="{FF2B5EF4-FFF2-40B4-BE49-F238E27FC236}">
                <a16:creationId xmlns:a16="http://schemas.microsoft.com/office/drawing/2014/main" id="{978B38C4-238E-4333-93C4-49752C43D737}"/>
              </a:ext>
            </a:extLst>
          </p:cNvPr>
          <p:cNvGraphicFramePr>
            <a:graphicFrameLocks noChangeAspect="1"/>
          </p:cNvGraphicFramePr>
          <p:nvPr/>
        </p:nvGraphicFramePr>
        <p:xfrm>
          <a:off x="2819400" y="2244675"/>
          <a:ext cx="3352800" cy="536253"/>
        </p:xfrm>
        <a:graphic>
          <a:graphicData uri="http://schemas.openxmlformats.org/presentationml/2006/ole">
            <mc:AlternateContent xmlns:mc="http://schemas.openxmlformats.org/markup-compatibility/2006">
              <mc:Choice xmlns:v="urn:schemas-microsoft-com:vml" Requires="v">
                <p:oleObj spid="_x0000_s14402" name="Equation" r:id="rId3" imgW="1612800" imgH="355320" progId="Equation.3">
                  <p:embed/>
                </p:oleObj>
              </mc:Choice>
              <mc:Fallback>
                <p:oleObj name="Equation" r:id="rId3" imgW="1612800" imgH="355320" progId="Equation.3">
                  <p:embed/>
                  <p:pic>
                    <p:nvPicPr>
                      <p:cNvPr id="7" name="Object 4">
                        <a:extLst>
                          <a:ext uri="{FF2B5EF4-FFF2-40B4-BE49-F238E27FC236}">
                            <a16:creationId xmlns:a16="http://schemas.microsoft.com/office/drawing/2014/main" id="{978B38C4-238E-4333-93C4-49752C43D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244675"/>
                        <a:ext cx="3352800" cy="536253"/>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8" name="Object 5">
            <a:extLst>
              <a:ext uri="{FF2B5EF4-FFF2-40B4-BE49-F238E27FC236}">
                <a16:creationId xmlns:a16="http://schemas.microsoft.com/office/drawing/2014/main" id="{C2999149-370C-43BE-9BF0-FF505C5A6A33}"/>
              </a:ext>
            </a:extLst>
          </p:cNvPr>
          <p:cNvGraphicFramePr>
            <a:graphicFrameLocks noChangeAspect="1"/>
          </p:cNvGraphicFramePr>
          <p:nvPr/>
        </p:nvGraphicFramePr>
        <p:xfrm>
          <a:off x="1219200" y="5216475"/>
          <a:ext cx="1828800" cy="1077913"/>
        </p:xfrm>
        <a:graphic>
          <a:graphicData uri="http://schemas.openxmlformats.org/presentationml/2006/ole">
            <mc:AlternateContent xmlns:mc="http://schemas.openxmlformats.org/markup-compatibility/2006">
              <mc:Choice xmlns:v="urn:schemas-microsoft-com:vml" Requires="v">
                <p:oleObj spid="_x0000_s14403" name="Document" r:id="rId5" imgW="3285000" imgH="1969920" progId="Word.Document.8">
                  <p:embed/>
                </p:oleObj>
              </mc:Choice>
              <mc:Fallback>
                <p:oleObj name="Document" r:id="rId5" imgW="3285000" imgH="1969920" progId="Word.Document.8">
                  <p:embed/>
                  <p:pic>
                    <p:nvPicPr>
                      <p:cNvPr id="8" name="Object 5">
                        <a:extLst>
                          <a:ext uri="{FF2B5EF4-FFF2-40B4-BE49-F238E27FC236}">
                            <a16:creationId xmlns:a16="http://schemas.microsoft.com/office/drawing/2014/main" id="{C2999149-370C-43BE-9BF0-FF505C5A6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216475"/>
                        <a:ext cx="1828800"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23BBD427-653D-4513-A901-19C925A39489}"/>
              </a:ext>
            </a:extLst>
          </p:cNvPr>
          <p:cNvGraphicFramePr>
            <a:graphicFrameLocks noChangeAspect="1"/>
          </p:cNvGraphicFramePr>
          <p:nvPr/>
        </p:nvGraphicFramePr>
        <p:xfrm>
          <a:off x="4494213" y="5216475"/>
          <a:ext cx="1830387" cy="1077913"/>
        </p:xfrm>
        <a:graphic>
          <a:graphicData uri="http://schemas.openxmlformats.org/presentationml/2006/ole">
            <mc:AlternateContent xmlns:mc="http://schemas.openxmlformats.org/markup-compatibility/2006">
              <mc:Choice xmlns:v="urn:schemas-microsoft-com:vml" Requires="v">
                <p:oleObj spid="_x0000_s14404" name="Document" r:id="rId7" imgW="3285000" imgH="1969920" progId="Word.Document.8">
                  <p:embed/>
                </p:oleObj>
              </mc:Choice>
              <mc:Fallback>
                <p:oleObj name="Document" r:id="rId7" imgW="3285000" imgH="1969920" progId="Word.Document.8">
                  <p:embed/>
                  <p:pic>
                    <p:nvPicPr>
                      <p:cNvPr id="9" name="Object 6">
                        <a:extLst>
                          <a:ext uri="{FF2B5EF4-FFF2-40B4-BE49-F238E27FC236}">
                            <a16:creationId xmlns:a16="http://schemas.microsoft.com/office/drawing/2014/main" id="{23BBD427-653D-4513-A901-19C925A394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4213" y="5216475"/>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a:extLst>
              <a:ext uri="{FF2B5EF4-FFF2-40B4-BE49-F238E27FC236}">
                <a16:creationId xmlns:a16="http://schemas.microsoft.com/office/drawing/2014/main" id="{ECAF2A21-F24B-4612-AFBE-1C5ED52477D6}"/>
              </a:ext>
            </a:extLst>
          </p:cNvPr>
          <p:cNvGraphicFramePr>
            <a:graphicFrameLocks noChangeAspect="1"/>
          </p:cNvGraphicFramePr>
          <p:nvPr/>
        </p:nvGraphicFramePr>
        <p:xfrm>
          <a:off x="6170613" y="5216475"/>
          <a:ext cx="1830387" cy="1077913"/>
        </p:xfrm>
        <a:graphic>
          <a:graphicData uri="http://schemas.openxmlformats.org/presentationml/2006/ole">
            <mc:AlternateContent xmlns:mc="http://schemas.openxmlformats.org/markup-compatibility/2006">
              <mc:Choice xmlns:v="urn:schemas-microsoft-com:vml" Requires="v">
                <p:oleObj spid="_x0000_s14405" name="Document" r:id="rId9" imgW="3285000" imgH="1969920" progId="Word.Document.8">
                  <p:embed/>
                </p:oleObj>
              </mc:Choice>
              <mc:Fallback>
                <p:oleObj name="Document" r:id="rId9" imgW="3285000" imgH="1969920" progId="Word.Document.8">
                  <p:embed/>
                  <p:pic>
                    <p:nvPicPr>
                      <p:cNvPr id="10" name="Object 7">
                        <a:extLst>
                          <a:ext uri="{FF2B5EF4-FFF2-40B4-BE49-F238E27FC236}">
                            <a16:creationId xmlns:a16="http://schemas.microsoft.com/office/drawing/2014/main" id="{ECAF2A21-F24B-4612-AFBE-1C5ED52477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0613" y="5216475"/>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a:extLst>
              <a:ext uri="{FF2B5EF4-FFF2-40B4-BE49-F238E27FC236}">
                <a16:creationId xmlns:a16="http://schemas.microsoft.com/office/drawing/2014/main" id="{2CDD4A69-00FF-4875-90D2-3D058EF43206}"/>
              </a:ext>
            </a:extLst>
          </p:cNvPr>
          <p:cNvGraphicFramePr>
            <a:graphicFrameLocks noChangeAspect="1"/>
          </p:cNvGraphicFramePr>
          <p:nvPr/>
        </p:nvGraphicFramePr>
        <p:xfrm>
          <a:off x="2894013" y="5216475"/>
          <a:ext cx="1830387" cy="1077913"/>
        </p:xfrm>
        <a:graphic>
          <a:graphicData uri="http://schemas.openxmlformats.org/presentationml/2006/ole">
            <mc:AlternateContent xmlns:mc="http://schemas.openxmlformats.org/markup-compatibility/2006">
              <mc:Choice xmlns:v="urn:schemas-microsoft-com:vml" Requires="v">
                <p:oleObj spid="_x0000_s14406" name="Document" r:id="rId11" imgW="3285000" imgH="1969920" progId="Word.Document.8">
                  <p:embed/>
                </p:oleObj>
              </mc:Choice>
              <mc:Fallback>
                <p:oleObj name="Document" r:id="rId11" imgW="3285000" imgH="1969920" progId="Word.Document.8">
                  <p:embed/>
                  <p:pic>
                    <p:nvPicPr>
                      <p:cNvPr id="11" name="Object 8">
                        <a:extLst>
                          <a:ext uri="{FF2B5EF4-FFF2-40B4-BE49-F238E27FC236}">
                            <a16:creationId xmlns:a16="http://schemas.microsoft.com/office/drawing/2014/main" id="{2CDD4A69-00FF-4875-90D2-3D058EF432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4013" y="5216475"/>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0498881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Splitting Based on GINI</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199E150-1173-4F59-9F34-AA530639994C}" type="datetime1">
              <a:rPr lang="en-US" smtClean="0"/>
              <a:t>1/18/22</a:t>
            </a:fld>
            <a:endParaRPr lang="en-IN" dirty="0"/>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131</a:t>
            </a:fld>
            <a:endParaRPr lang="en-IN"/>
          </a:p>
        </p:txBody>
      </p:sp>
      <p:sp>
        <p:nvSpPr>
          <p:cNvPr id="8" name="Rectangle 3">
            <a:extLst>
              <a:ext uri="{FF2B5EF4-FFF2-40B4-BE49-F238E27FC236}">
                <a16:creationId xmlns:a16="http://schemas.microsoft.com/office/drawing/2014/main" id="{39830BDD-717D-47FC-BEA6-0E414337D846}"/>
              </a:ext>
            </a:extLst>
          </p:cNvPr>
          <p:cNvSpPr txBox="1">
            <a:spLocks noChangeArrowheads="1"/>
          </p:cNvSpPr>
          <p:nvPr/>
        </p:nvSpPr>
        <p:spPr>
          <a:xfrm>
            <a:off x="381000" y="1379538"/>
            <a:ext cx="8382000" cy="443865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800" dirty="0"/>
              <a:t>Used in CART, SLIQ, SPRINT.</a:t>
            </a:r>
          </a:p>
          <a:p>
            <a:r>
              <a:rPr lang="en-US" altLang="en-US" sz="2800" dirty="0"/>
              <a:t>When a node p is split into k partitions (children), the quality of split is computed as,</a:t>
            </a:r>
          </a:p>
          <a:p>
            <a:endParaRPr lang="en-US" altLang="en-US" sz="2800" dirty="0"/>
          </a:p>
          <a:p>
            <a:endParaRPr lang="en-US" altLang="en-US" sz="2800" dirty="0"/>
          </a:p>
          <a:p>
            <a:pPr>
              <a:buFontTx/>
              <a:buNone/>
            </a:pPr>
            <a:r>
              <a:rPr lang="en-US" altLang="en-US" sz="2800" dirty="0"/>
              <a:t>	</a:t>
            </a:r>
          </a:p>
          <a:p>
            <a:pPr>
              <a:buFontTx/>
              <a:buNone/>
            </a:pPr>
            <a:r>
              <a:rPr lang="en-US" altLang="en-US" sz="2800" dirty="0"/>
              <a:t>	</a:t>
            </a:r>
            <a:r>
              <a:rPr lang="en-US" altLang="en-US" sz="2800" dirty="0" err="1"/>
              <a:t>where,n</a:t>
            </a:r>
            <a:r>
              <a:rPr lang="en-US" altLang="en-US" sz="2800" baseline="-25000" dirty="0" err="1"/>
              <a:t>i</a:t>
            </a:r>
            <a:r>
              <a:rPr lang="en-US" altLang="en-US" sz="2800" dirty="0"/>
              <a:t> = number of records at child </a:t>
            </a:r>
            <a:r>
              <a:rPr lang="en-US" altLang="en-US" sz="2800" dirty="0" err="1"/>
              <a:t>i</a:t>
            </a:r>
            <a:r>
              <a:rPr lang="en-US" altLang="en-US" sz="2800" dirty="0"/>
              <a:t>,= number of records at node p.</a:t>
            </a:r>
            <a:endParaRPr lang="en-US" altLang="en-US" sz="3600" dirty="0"/>
          </a:p>
        </p:txBody>
      </p:sp>
      <p:graphicFrame>
        <p:nvGraphicFramePr>
          <p:cNvPr id="9" name="Object 4">
            <a:extLst>
              <a:ext uri="{FF2B5EF4-FFF2-40B4-BE49-F238E27FC236}">
                <a16:creationId xmlns:a16="http://schemas.microsoft.com/office/drawing/2014/main" id="{A4106B2F-E6DF-407A-9161-F33064745A59}"/>
              </a:ext>
            </a:extLst>
          </p:cNvPr>
          <p:cNvGraphicFramePr>
            <a:graphicFrameLocks noChangeAspect="1"/>
          </p:cNvGraphicFramePr>
          <p:nvPr/>
        </p:nvGraphicFramePr>
        <p:xfrm>
          <a:off x="3718740" y="3513658"/>
          <a:ext cx="3886200" cy="736600"/>
        </p:xfrm>
        <a:graphic>
          <a:graphicData uri="http://schemas.openxmlformats.org/presentationml/2006/ole">
            <mc:AlternateContent xmlns:mc="http://schemas.openxmlformats.org/markup-compatibility/2006">
              <mc:Choice xmlns:v="urn:schemas-microsoft-com:vml" Requires="v">
                <p:oleObj spid="_x0000_s13391" name="Equation" r:id="rId3" imgW="1511280" imgH="431640" progId="Equation.3">
                  <p:embed/>
                </p:oleObj>
              </mc:Choice>
              <mc:Fallback>
                <p:oleObj name="Equation" r:id="rId3" imgW="1511280" imgH="431640" progId="Equation.3">
                  <p:embed/>
                  <p:pic>
                    <p:nvPicPr>
                      <p:cNvPr id="9" name="Object 4">
                        <a:extLst>
                          <a:ext uri="{FF2B5EF4-FFF2-40B4-BE49-F238E27FC236}">
                            <a16:creationId xmlns:a16="http://schemas.microsoft.com/office/drawing/2014/main" id="{A4106B2F-E6DF-407A-9161-F33064745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740" y="3513658"/>
                        <a:ext cx="3886200" cy="736600"/>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10" name="Object 4">
            <a:extLst>
              <a:ext uri="{FF2B5EF4-FFF2-40B4-BE49-F238E27FC236}">
                <a16:creationId xmlns:a16="http://schemas.microsoft.com/office/drawing/2014/main" id="{D0E7724A-8FB5-4F1B-97F9-C65EB58B9061}"/>
              </a:ext>
            </a:extLst>
          </p:cNvPr>
          <p:cNvGraphicFramePr>
            <a:graphicFrameLocks noChangeAspect="1"/>
          </p:cNvGraphicFramePr>
          <p:nvPr/>
        </p:nvGraphicFramePr>
        <p:xfrm>
          <a:off x="3923928" y="2650579"/>
          <a:ext cx="3352800" cy="736600"/>
        </p:xfrm>
        <a:graphic>
          <a:graphicData uri="http://schemas.openxmlformats.org/presentationml/2006/ole">
            <mc:AlternateContent xmlns:mc="http://schemas.openxmlformats.org/markup-compatibility/2006">
              <mc:Choice xmlns:v="urn:schemas-microsoft-com:vml" Requires="v">
                <p:oleObj spid="_x0000_s13392" name="Equation" r:id="rId5" imgW="1612800" imgH="355320" progId="Equation.3">
                  <p:embed/>
                </p:oleObj>
              </mc:Choice>
              <mc:Fallback>
                <p:oleObj name="Equation" r:id="rId5" imgW="1612800" imgH="355320" progId="Equation.3">
                  <p:embed/>
                  <p:pic>
                    <p:nvPicPr>
                      <p:cNvPr id="10" name="Object 4">
                        <a:extLst>
                          <a:ext uri="{FF2B5EF4-FFF2-40B4-BE49-F238E27FC236}">
                            <a16:creationId xmlns:a16="http://schemas.microsoft.com/office/drawing/2014/main" id="{D0E7724A-8FB5-4F1B-97F9-C65EB58B90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928" y="2650579"/>
                        <a:ext cx="3352800" cy="736600"/>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11" name="Object 5">
            <a:extLst>
              <a:ext uri="{FF2B5EF4-FFF2-40B4-BE49-F238E27FC236}">
                <a16:creationId xmlns:a16="http://schemas.microsoft.com/office/drawing/2014/main" id="{7A167E0E-83F3-4553-A14A-76B0F06529EE}"/>
              </a:ext>
            </a:extLst>
          </p:cNvPr>
          <p:cNvGraphicFramePr>
            <a:graphicFrameLocks noChangeAspect="1"/>
          </p:cNvGraphicFramePr>
          <p:nvPr/>
        </p:nvGraphicFramePr>
        <p:xfrm>
          <a:off x="1143000" y="5113338"/>
          <a:ext cx="1828800" cy="1077913"/>
        </p:xfrm>
        <a:graphic>
          <a:graphicData uri="http://schemas.openxmlformats.org/presentationml/2006/ole">
            <mc:AlternateContent xmlns:mc="http://schemas.openxmlformats.org/markup-compatibility/2006">
              <mc:Choice xmlns:v="urn:schemas-microsoft-com:vml" Requires="v">
                <p:oleObj spid="_x0000_s13393" name="Document" r:id="rId7" imgW="3285000" imgH="1969920" progId="Word.Document.8">
                  <p:embed/>
                </p:oleObj>
              </mc:Choice>
              <mc:Fallback>
                <p:oleObj name="Document" r:id="rId7" imgW="3285000" imgH="1969920" progId="Word.Document.8">
                  <p:embed/>
                  <p:pic>
                    <p:nvPicPr>
                      <p:cNvPr id="11" name="Object 5">
                        <a:extLst>
                          <a:ext uri="{FF2B5EF4-FFF2-40B4-BE49-F238E27FC236}">
                            <a16:creationId xmlns:a16="http://schemas.microsoft.com/office/drawing/2014/main" id="{7A167E0E-83F3-4553-A14A-76B0F06529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5113338"/>
                        <a:ext cx="1828800"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A77F6D83-3D3C-4E8C-9FB4-ECD549898F37}"/>
              </a:ext>
            </a:extLst>
          </p:cNvPr>
          <p:cNvGraphicFramePr>
            <a:graphicFrameLocks noChangeAspect="1"/>
          </p:cNvGraphicFramePr>
          <p:nvPr/>
        </p:nvGraphicFramePr>
        <p:xfrm>
          <a:off x="4418013" y="5113338"/>
          <a:ext cx="1830387" cy="1077913"/>
        </p:xfrm>
        <a:graphic>
          <a:graphicData uri="http://schemas.openxmlformats.org/presentationml/2006/ole">
            <mc:AlternateContent xmlns:mc="http://schemas.openxmlformats.org/markup-compatibility/2006">
              <mc:Choice xmlns:v="urn:schemas-microsoft-com:vml" Requires="v">
                <p:oleObj spid="_x0000_s13394" name="Document" r:id="rId9" imgW="3285000" imgH="1969920" progId="Word.Document.8">
                  <p:embed/>
                </p:oleObj>
              </mc:Choice>
              <mc:Fallback>
                <p:oleObj name="Document" r:id="rId9" imgW="3285000" imgH="1969920" progId="Word.Document.8">
                  <p:embed/>
                  <p:pic>
                    <p:nvPicPr>
                      <p:cNvPr id="12" name="Object 6">
                        <a:extLst>
                          <a:ext uri="{FF2B5EF4-FFF2-40B4-BE49-F238E27FC236}">
                            <a16:creationId xmlns:a16="http://schemas.microsoft.com/office/drawing/2014/main" id="{A77F6D83-3D3C-4E8C-9FB4-ECD549898F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8013" y="5113338"/>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a:extLst>
              <a:ext uri="{FF2B5EF4-FFF2-40B4-BE49-F238E27FC236}">
                <a16:creationId xmlns:a16="http://schemas.microsoft.com/office/drawing/2014/main" id="{C4B3EC58-2BBB-416F-9428-D0E5EB6626BC}"/>
              </a:ext>
            </a:extLst>
          </p:cNvPr>
          <p:cNvGraphicFramePr>
            <a:graphicFrameLocks noChangeAspect="1"/>
          </p:cNvGraphicFramePr>
          <p:nvPr/>
        </p:nvGraphicFramePr>
        <p:xfrm>
          <a:off x="6094413" y="5113338"/>
          <a:ext cx="1830387" cy="1077913"/>
        </p:xfrm>
        <a:graphic>
          <a:graphicData uri="http://schemas.openxmlformats.org/presentationml/2006/ole">
            <mc:AlternateContent xmlns:mc="http://schemas.openxmlformats.org/markup-compatibility/2006">
              <mc:Choice xmlns:v="urn:schemas-microsoft-com:vml" Requires="v">
                <p:oleObj spid="_x0000_s13395" name="Document" r:id="rId11" imgW="3285000" imgH="1969920" progId="Word.Document.8">
                  <p:embed/>
                </p:oleObj>
              </mc:Choice>
              <mc:Fallback>
                <p:oleObj name="Document" r:id="rId11" imgW="3285000" imgH="1969920" progId="Word.Document.8">
                  <p:embed/>
                  <p:pic>
                    <p:nvPicPr>
                      <p:cNvPr id="13" name="Object 7">
                        <a:extLst>
                          <a:ext uri="{FF2B5EF4-FFF2-40B4-BE49-F238E27FC236}">
                            <a16:creationId xmlns:a16="http://schemas.microsoft.com/office/drawing/2014/main" id="{C4B3EC58-2BBB-416F-9428-D0E5EB6626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4413" y="5113338"/>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8">
            <a:extLst>
              <a:ext uri="{FF2B5EF4-FFF2-40B4-BE49-F238E27FC236}">
                <a16:creationId xmlns:a16="http://schemas.microsoft.com/office/drawing/2014/main" id="{A2BAD94E-2CFB-44E4-A7D0-11838A3DE713}"/>
              </a:ext>
            </a:extLst>
          </p:cNvPr>
          <p:cNvGraphicFramePr>
            <a:graphicFrameLocks noChangeAspect="1"/>
          </p:cNvGraphicFramePr>
          <p:nvPr/>
        </p:nvGraphicFramePr>
        <p:xfrm>
          <a:off x="2817813" y="5113338"/>
          <a:ext cx="1830387" cy="1077913"/>
        </p:xfrm>
        <a:graphic>
          <a:graphicData uri="http://schemas.openxmlformats.org/presentationml/2006/ole">
            <mc:AlternateContent xmlns:mc="http://schemas.openxmlformats.org/markup-compatibility/2006">
              <mc:Choice xmlns:v="urn:schemas-microsoft-com:vml" Requires="v">
                <p:oleObj spid="_x0000_s13396" name="Document" r:id="rId13" imgW="3285000" imgH="1969920" progId="Word.Document.8">
                  <p:embed/>
                </p:oleObj>
              </mc:Choice>
              <mc:Fallback>
                <p:oleObj name="Document" r:id="rId13" imgW="3285000" imgH="1969920" progId="Word.Document.8">
                  <p:embed/>
                  <p:pic>
                    <p:nvPicPr>
                      <p:cNvPr id="14" name="Object 8">
                        <a:extLst>
                          <a:ext uri="{FF2B5EF4-FFF2-40B4-BE49-F238E27FC236}">
                            <a16:creationId xmlns:a16="http://schemas.microsoft.com/office/drawing/2014/main" id="{A2BAD94E-2CFB-44E4-A7D0-11838A3DE7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7813" y="5113338"/>
                        <a:ext cx="18303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36990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Comparison of Attribute Selection Methods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53E2165-07D3-4807-BD9D-AE27A3CA0FC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132</a:t>
            </a:fld>
            <a:endParaRPr lang="en-IN"/>
          </a:p>
        </p:txBody>
      </p:sp>
      <p:sp>
        <p:nvSpPr>
          <p:cNvPr id="8" name="Rectangle 3">
            <a:extLst>
              <a:ext uri="{FF2B5EF4-FFF2-40B4-BE49-F238E27FC236}">
                <a16:creationId xmlns:a16="http://schemas.microsoft.com/office/drawing/2014/main" id="{8B5A1BD6-5DFA-4AE8-B79F-41E279395479}"/>
              </a:ext>
            </a:extLst>
          </p:cNvPr>
          <p:cNvSpPr txBox="1">
            <a:spLocks noChangeArrowheads="1"/>
          </p:cNvSpPr>
          <p:nvPr/>
        </p:nvSpPr>
        <p:spPr>
          <a:xfrm>
            <a:off x="374904" y="1325562"/>
            <a:ext cx="8458200" cy="5257800"/>
          </a:xfrm>
          <a:prstGeom prst="rect">
            <a:avLst/>
          </a:prstGeom>
          <a:noFill/>
        </p:spPr>
        <p:txBody>
          <a:bodyPr lIns="92075" tIns="46038" rIns="92075" bIns="46038">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10000"/>
              </a:lnSpc>
            </a:pPr>
            <a:r>
              <a:rPr lang="en-US" altLang="en-US" sz="2200" dirty="0">
                <a:latin typeface="Times New Roman" panose="02020603050405020304" pitchFamily="18" charset="0"/>
                <a:cs typeface="Times New Roman" panose="02020603050405020304" pitchFamily="18" charset="0"/>
              </a:rPr>
              <a:t>The three measures return good results but</a:t>
            </a:r>
          </a:p>
          <a:p>
            <a:pPr lvl="1">
              <a:lnSpc>
                <a:spcPct val="110000"/>
              </a:lnSpc>
            </a:pPr>
            <a:r>
              <a:rPr lang="en-US" altLang="en-US" sz="2200" dirty="0">
                <a:solidFill>
                  <a:srgbClr val="0000FF"/>
                </a:solidFill>
                <a:latin typeface="Times New Roman" panose="02020603050405020304" pitchFamily="18" charset="0"/>
                <a:cs typeface="Times New Roman" panose="02020603050405020304" pitchFamily="18" charset="0"/>
              </a:rPr>
              <a:t>Information gain: </a:t>
            </a:r>
          </a:p>
          <a:p>
            <a:pPr lvl="2">
              <a:lnSpc>
                <a:spcPct val="110000"/>
              </a:lnSpc>
            </a:pPr>
            <a:r>
              <a:rPr lang="en-US" altLang="en-US" sz="2200" dirty="0">
                <a:latin typeface="Times New Roman" panose="02020603050405020304" pitchFamily="18" charset="0"/>
                <a:cs typeface="Times New Roman" panose="02020603050405020304" pitchFamily="18" charset="0"/>
              </a:rPr>
              <a:t>biased towards multivalued attributes</a:t>
            </a:r>
          </a:p>
          <a:p>
            <a:pPr lvl="1">
              <a:lnSpc>
                <a:spcPct val="110000"/>
              </a:lnSpc>
            </a:pPr>
            <a:r>
              <a:rPr lang="en-US" altLang="en-US" sz="2200" dirty="0">
                <a:solidFill>
                  <a:srgbClr val="0000FF"/>
                </a:solidFill>
                <a:latin typeface="Times New Roman" panose="02020603050405020304" pitchFamily="18" charset="0"/>
                <a:cs typeface="Times New Roman" panose="02020603050405020304" pitchFamily="18" charset="0"/>
              </a:rPr>
              <a:t>Gain ratio:</a:t>
            </a:r>
            <a:r>
              <a:rPr lang="en-US" altLang="en-US" sz="2200" dirty="0">
                <a:latin typeface="Times New Roman" panose="02020603050405020304" pitchFamily="18" charset="0"/>
                <a:cs typeface="Times New Roman" panose="02020603050405020304" pitchFamily="18" charset="0"/>
              </a:rPr>
              <a:t> </a:t>
            </a:r>
          </a:p>
          <a:p>
            <a:pPr lvl="2">
              <a:lnSpc>
                <a:spcPct val="110000"/>
              </a:lnSpc>
            </a:pPr>
            <a:r>
              <a:rPr lang="en-US" altLang="en-US" sz="2200" dirty="0">
                <a:latin typeface="Times New Roman" panose="02020603050405020304" pitchFamily="18" charset="0"/>
                <a:cs typeface="Times New Roman" panose="02020603050405020304" pitchFamily="18" charset="0"/>
              </a:rPr>
              <a:t>tends to prefer unbalanced splits in which one partition is much smaller than the others</a:t>
            </a:r>
          </a:p>
          <a:p>
            <a:pPr lvl="1">
              <a:lnSpc>
                <a:spcPct val="110000"/>
              </a:lnSpc>
            </a:pPr>
            <a:r>
              <a:rPr lang="en-US" altLang="en-US" sz="2200" dirty="0">
                <a:solidFill>
                  <a:srgbClr val="0000FF"/>
                </a:solidFill>
                <a:latin typeface="Times New Roman" panose="02020603050405020304" pitchFamily="18" charset="0"/>
                <a:cs typeface="Times New Roman" panose="02020603050405020304" pitchFamily="18" charset="0"/>
              </a:rPr>
              <a:t>Gini index: </a:t>
            </a:r>
          </a:p>
          <a:p>
            <a:pPr lvl="2">
              <a:lnSpc>
                <a:spcPct val="110000"/>
              </a:lnSpc>
            </a:pPr>
            <a:r>
              <a:rPr lang="en-US" altLang="en-US" sz="2200" dirty="0">
                <a:latin typeface="Times New Roman" panose="02020603050405020304" pitchFamily="18" charset="0"/>
                <a:cs typeface="Times New Roman" panose="02020603050405020304" pitchFamily="18" charset="0"/>
              </a:rPr>
              <a:t>biased to multivalued attributes</a:t>
            </a:r>
          </a:p>
          <a:p>
            <a:pPr lvl="2">
              <a:lnSpc>
                <a:spcPct val="110000"/>
              </a:lnSpc>
            </a:pPr>
            <a:r>
              <a:rPr lang="en-US" altLang="en-US" sz="2200" dirty="0">
                <a:latin typeface="Times New Roman" panose="02020603050405020304" pitchFamily="18" charset="0"/>
                <a:cs typeface="Times New Roman" panose="02020603050405020304" pitchFamily="18" charset="0"/>
              </a:rPr>
              <a:t>has difficulty when # of classes is large</a:t>
            </a:r>
          </a:p>
          <a:p>
            <a:pPr lvl="2">
              <a:lnSpc>
                <a:spcPct val="110000"/>
              </a:lnSpc>
            </a:pPr>
            <a:r>
              <a:rPr lang="en-US" altLang="en-US" sz="2200" dirty="0">
                <a:latin typeface="Times New Roman" panose="02020603050405020304" pitchFamily="18" charset="0"/>
                <a:cs typeface="Times New Roman" panose="02020603050405020304" pitchFamily="18" charset="0"/>
              </a:rPr>
              <a:t>tends to favor tests that result in equal-sized partitions and purity in both partitions</a:t>
            </a:r>
          </a:p>
        </p:txBody>
      </p:sp>
    </p:spTree>
    <p:extLst>
      <p:ext uri="{BB962C8B-B14F-4D97-AF65-F5344CB8AC3E}">
        <p14:creationId xmlns:p14="http://schemas.microsoft.com/office/powerpoint/2010/main" val="35696025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Algorithm: C4.5</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C65DCC0-10A0-4725-90F4-7CA45964315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133</a:t>
            </a:fld>
            <a:endParaRPr lang="en-IN"/>
          </a:p>
        </p:txBody>
      </p:sp>
      <p:sp>
        <p:nvSpPr>
          <p:cNvPr id="8" name="Rectangle 3">
            <a:extLst>
              <a:ext uri="{FF2B5EF4-FFF2-40B4-BE49-F238E27FC236}">
                <a16:creationId xmlns:a16="http://schemas.microsoft.com/office/drawing/2014/main" id="{C315F802-E6F3-439D-BFD7-8D57F93D7099}"/>
              </a:ext>
            </a:extLst>
          </p:cNvPr>
          <p:cNvSpPr txBox="1">
            <a:spLocks noChangeArrowheads="1"/>
          </p:cNvSpPr>
          <p:nvPr/>
        </p:nvSpPr>
        <p:spPr>
          <a:xfrm>
            <a:off x="570847" y="1341437"/>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2400" dirty="0">
                <a:latin typeface="Times New Roman" panose="02020603050405020304" pitchFamily="18" charset="0"/>
                <a:cs typeface="Times New Roman" panose="02020603050405020304" pitchFamily="18" charset="0"/>
              </a:rPr>
              <a:t>Simple depth-first construction.</a:t>
            </a:r>
          </a:p>
          <a:p>
            <a:pPr>
              <a:lnSpc>
                <a:spcPct val="150000"/>
              </a:lnSpc>
            </a:pPr>
            <a:r>
              <a:rPr lang="en-US" altLang="en-US" sz="2400" dirty="0">
                <a:latin typeface="Times New Roman" panose="02020603050405020304" pitchFamily="18" charset="0"/>
                <a:cs typeface="Times New Roman" panose="02020603050405020304" pitchFamily="18" charset="0"/>
              </a:rPr>
              <a:t>Uses Information Gain</a:t>
            </a:r>
          </a:p>
          <a:p>
            <a:pPr>
              <a:lnSpc>
                <a:spcPct val="150000"/>
              </a:lnSpc>
            </a:pPr>
            <a:r>
              <a:rPr lang="en-US" altLang="en-US" sz="2400" dirty="0">
                <a:latin typeface="Times New Roman" panose="02020603050405020304" pitchFamily="18" charset="0"/>
                <a:cs typeface="Times New Roman" panose="02020603050405020304" pitchFamily="18" charset="0"/>
              </a:rPr>
              <a:t>Sorts Continuous Attributes at each node.</a:t>
            </a:r>
          </a:p>
          <a:p>
            <a:pPr>
              <a:lnSpc>
                <a:spcPct val="150000"/>
              </a:lnSpc>
            </a:pPr>
            <a:r>
              <a:rPr lang="en-US" altLang="en-US" sz="2400" dirty="0">
                <a:latin typeface="Times New Roman" panose="02020603050405020304" pitchFamily="18" charset="0"/>
                <a:cs typeface="Times New Roman" panose="02020603050405020304" pitchFamily="18" charset="0"/>
              </a:rPr>
              <a:t>Needs entire data to fit in memory.</a:t>
            </a:r>
          </a:p>
          <a:p>
            <a:pPr>
              <a:lnSpc>
                <a:spcPct val="150000"/>
              </a:lnSpc>
            </a:pPr>
            <a:r>
              <a:rPr lang="en-US" altLang="en-US" sz="2400" dirty="0">
                <a:latin typeface="Times New Roman" panose="02020603050405020304" pitchFamily="18" charset="0"/>
                <a:cs typeface="Times New Roman" panose="02020603050405020304" pitchFamily="18" charset="0"/>
              </a:rPr>
              <a:t>Unsuitable for Large Datasets.</a:t>
            </a:r>
          </a:p>
          <a:p>
            <a:pPr>
              <a:lnSpc>
                <a:spcPct val="150000"/>
              </a:lnSpc>
            </a:pPr>
            <a:r>
              <a:rPr lang="en-US" altLang="en-US" sz="2400" dirty="0">
                <a:latin typeface="Times New Roman" panose="02020603050405020304" pitchFamily="18" charset="0"/>
                <a:cs typeface="Times New Roman" panose="02020603050405020304" pitchFamily="18" charset="0"/>
              </a:rPr>
              <a:t>You can download the software from Internet</a:t>
            </a:r>
          </a:p>
          <a:p>
            <a:pPr>
              <a:lnSpc>
                <a:spcPct val="150000"/>
              </a:lnSpc>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4274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 Based Classification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BF7B315-E1E1-48D9-84A7-6A17F2864A7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134</a:t>
            </a:fld>
            <a:endParaRPr lang="en-IN"/>
          </a:p>
        </p:txBody>
      </p:sp>
      <p:sp>
        <p:nvSpPr>
          <p:cNvPr id="8" name="Rectangle 3">
            <a:extLst>
              <a:ext uri="{FF2B5EF4-FFF2-40B4-BE49-F238E27FC236}">
                <a16:creationId xmlns:a16="http://schemas.microsoft.com/office/drawing/2014/main" id="{90129BFC-ADDF-4AFF-9E02-28B7496687E9}"/>
              </a:ext>
            </a:extLst>
          </p:cNvPr>
          <p:cNvSpPr txBox="1">
            <a:spLocks noChangeArrowheads="1"/>
          </p:cNvSpPr>
          <p:nvPr/>
        </p:nvSpPr>
        <p:spPr>
          <a:xfrm>
            <a:off x="530459" y="1417638"/>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b="1" dirty="0">
                <a:latin typeface="Times New Roman" panose="02020603050405020304" pitchFamily="18" charset="0"/>
                <a:cs typeface="Times New Roman" panose="02020603050405020304" pitchFamily="18" charset="0"/>
              </a:rPr>
              <a:t>Advantages:</a:t>
            </a:r>
          </a:p>
          <a:p>
            <a:pPr marL="0" indent="0">
              <a:buNone/>
            </a:pPr>
            <a:endParaRPr lang="en-US" altLang="en-US" sz="2200" b="1" dirty="0">
              <a:latin typeface="Times New Roman" panose="02020603050405020304" pitchFamily="18" charset="0"/>
              <a:cs typeface="Times New Roman" panose="02020603050405020304" pitchFamily="18" charset="0"/>
            </a:endParaRPr>
          </a:p>
          <a:p>
            <a:pPr lvl="1"/>
            <a:r>
              <a:rPr lang="en-US" altLang="en-US" sz="2200" b="1" dirty="0">
                <a:solidFill>
                  <a:srgbClr val="0000FF"/>
                </a:solidFill>
                <a:latin typeface="Times New Roman" panose="02020603050405020304" pitchFamily="18" charset="0"/>
                <a:cs typeface="Times New Roman" panose="02020603050405020304" pitchFamily="18" charset="0"/>
              </a:rPr>
              <a:t>Easy</a:t>
            </a:r>
            <a:r>
              <a:rPr lang="en-US" altLang="en-US" sz="2200" dirty="0">
                <a:latin typeface="Times New Roman" panose="02020603050405020304" pitchFamily="18" charset="0"/>
                <a:cs typeface="Times New Roman" panose="02020603050405020304" pitchFamily="18" charset="0"/>
              </a:rPr>
              <a:t> to construct/implement</a:t>
            </a:r>
          </a:p>
          <a:p>
            <a:pPr lvl="1"/>
            <a:r>
              <a:rPr lang="en-US" altLang="en-US" sz="2200" dirty="0">
                <a:latin typeface="Times New Roman" panose="02020603050405020304" pitchFamily="18" charset="0"/>
                <a:cs typeface="Times New Roman" panose="02020603050405020304" pitchFamily="18" charset="0"/>
              </a:rPr>
              <a:t>Extremely </a:t>
            </a:r>
            <a:r>
              <a:rPr lang="en-US" altLang="en-US" sz="2200" b="1" dirty="0">
                <a:solidFill>
                  <a:srgbClr val="0000FF"/>
                </a:solidFill>
                <a:latin typeface="Times New Roman" panose="02020603050405020304" pitchFamily="18" charset="0"/>
                <a:cs typeface="Times New Roman" panose="02020603050405020304" pitchFamily="18" charset="0"/>
              </a:rPr>
              <a:t>fast</a:t>
            </a:r>
            <a:r>
              <a:rPr lang="en-US" altLang="en-US" sz="2200" dirty="0">
                <a:latin typeface="Times New Roman" panose="02020603050405020304" pitchFamily="18" charset="0"/>
                <a:cs typeface="Times New Roman" panose="02020603050405020304" pitchFamily="18" charset="0"/>
              </a:rPr>
              <a:t> at classifying unknown records</a:t>
            </a:r>
          </a:p>
          <a:p>
            <a:pPr lvl="1"/>
            <a:r>
              <a:rPr lang="en-US" altLang="en-US" sz="2200" dirty="0">
                <a:latin typeface="Times New Roman" panose="02020603050405020304" pitchFamily="18" charset="0"/>
                <a:cs typeface="Times New Roman" panose="02020603050405020304" pitchFamily="18" charset="0"/>
              </a:rPr>
              <a:t>Models are </a:t>
            </a:r>
            <a:r>
              <a:rPr lang="en-US" altLang="en-US" sz="2200" b="1" dirty="0">
                <a:solidFill>
                  <a:srgbClr val="0000FF"/>
                </a:solidFill>
                <a:latin typeface="Times New Roman" panose="02020603050405020304" pitchFamily="18" charset="0"/>
                <a:cs typeface="Times New Roman" panose="02020603050405020304" pitchFamily="18" charset="0"/>
              </a:rPr>
              <a:t>easy to interpret</a:t>
            </a:r>
            <a:r>
              <a:rPr lang="en-US" altLang="en-US" sz="2200" dirty="0">
                <a:solidFill>
                  <a:srgbClr val="0000FF"/>
                </a:solidFill>
                <a:latin typeface="Times New Roman" panose="02020603050405020304" pitchFamily="18" charset="0"/>
                <a:cs typeface="Times New Roman" panose="02020603050405020304" pitchFamily="18" charset="0"/>
              </a:rPr>
              <a:t> </a:t>
            </a:r>
            <a:r>
              <a:rPr lang="en-US" altLang="en-US" sz="2200" b="1" dirty="0">
                <a:solidFill>
                  <a:srgbClr val="0000FF"/>
                </a:solidFill>
                <a:latin typeface="Times New Roman" panose="02020603050405020304" pitchFamily="18" charset="0"/>
                <a:cs typeface="Times New Roman" panose="02020603050405020304" pitchFamily="18" charset="0"/>
              </a:rPr>
              <a:t>for small-sized trees</a:t>
            </a:r>
          </a:p>
          <a:p>
            <a:pPr lvl="1"/>
            <a:r>
              <a:rPr lang="en-US" altLang="en-US" sz="2200" b="1" dirty="0">
                <a:solidFill>
                  <a:srgbClr val="0000FF"/>
                </a:solidFill>
                <a:latin typeface="Times New Roman" panose="02020603050405020304" pitchFamily="18" charset="0"/>
                <a:cs typeface="Times New Roman" panose="02020603050405020304" pitchFamily="18" charset="0"/>
              </a:rPr>
              <a:t>Accuracy is comparable</a:t>
            </a:r>
            <a:r>
              <a:rPr lang="en-US" altLang="en-US" sz="2200" dirty="0">
                <a:latin typeface="Times New Roman" panose="02020603050405020304" pitchFamily="18" charset="0"/>
                <a:cs typeface="Times New Roman" panose="02020603050405020304" pitchFamily="18" charset="0"/>
              </a:rPr>
              <a:t> to other classification techniques for many simple data sets</a:t>
            </a:r>
          </a:p>
          <a:p>
            <a:pPr lvl="1"/>
            <a:r>
              <a:rPr lang="en-US" altLang="en-US" sz="2200" dirty="0">
                <a:latin typeface="Times New Roman" panose="02020603050405020304" pitchFamily="18" charset="0"/>
                <a:cs typeface="Times New Roman" panose="02020603050405020304" pitchFamily="18" charset="0"/>
              </a:rPr>
              <a:t>Tree models make no assumptions about the distribution of the underlying data : </a:t>
            </a:r>
            <a:r>
              <a:rPr lang="en-US" altLang="en-US" sz="2200" b="1" dirty="0">
                <a:solidFill>
                  <a:srgbClr val="0000FF"/>
                </a:solidFill>
                <a:latin typeface="Times New Roman" panose="02020603050405020304" pitchFamily="18" charset="0"/>
                <a:cs typeface="Times New Roman" panose="02020603050405020304" pitchFamily="18" charset="0"/>
              </a:rPr>
              <a:t>nonparametric</a:t>
            </a:r>
            <a:r>
              <a:rPr lang="en-US" altLang="en-US" sz="2200" dirty="0">
                <a:latin typeface="Times New Roman" panose="02020603050405020304" pitchFamily="18" charset="0"/>
                <a:cs typeface="Times New Roman" panose="02020603050405020304" pitchFamily="18" charset="0"/>
              </a:rPr>
              <a:t> </a:t>
            </a:r>
          </a:p>
          <a:p>
            <a:pPr lvl="1"/>
            <a:r>
              <a:rPr lang="en-US" altLang="en-US" sz="2200" dirty="0">
                <a:latin typeface="Times New Roman" panose="02020603050405020304" pitchFamily="18" charset="0"/>
                <a:cs typeface="Times New Roman" panose="02020603050405020304" pitchFamily="18" charset="0"/>
              </a:rPr>
              <a:t>Have a </a:t>
            </a:r>
            <a:r>
              <a:rPr lang="en-US" altLang="en-US" sz="2200" b="1" dirty="0">
                <a:solidFill>
                  <a:srgbClr val="0000FF"/>
                </a:solidFill>
                <a:latin typeface="Times New Roman" panose="02020603050405020304" pitchFamily="18" charset="0"/>
                <a:cs typeface="Times New Roman" panose="02020603050405020304" pitchFamily="18" charset="0"/>
              </a:rPr>
              <a:t>built-in feature selection</a:t>
            </a:r>
            <a:r>
              <a:rPr lang="en-US" altLang="en-US" sz="2200" dirty="0">
                <a:latin typeface="Times New Roman" panose="02020603050405020304" pitchFamily="18" charset="0"/>
                <a:cs typeface="Times New Roman" panose="02020603050405020304" pitchFamily="18" charset="0"/>
              </a:rPr>
              <a:t> method that makes them immune to the presence of useless variables </a:t>
            </a:r>
            <a:endParaRPr lang="en-US" altLang="en-US" sz="22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379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 Based Classification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50F10D39-6218-45BB-B769-1CD900BAF97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135</a:t>
            </a:fld>
            <a:endParaRPr lang="en-IN"/>
          </a:p>
        </p:txBody>
      </p:sp>
      <p:sp>
        <p:nvSpPr>
          <p:cNvPr id="8" name="Rectangle 3">
            <a:extLst>
              <a:ext uri="{FF2B5EF4-FFF2-40B4-BE49-F238E27FC236}">
                <a16:creationId xmlns:a16="http://schemas.microsoft.com/office/drawing/2014/main" id="{DD581911-FB16-4D33-8B6F-A77B29BB0A89}"/>
              </a:ext>
            </a:extLst>
          </p:cNvPr>
          <p:cNvSpPr txBox="1">
            <a:spLocks noChangeArrowheads="1"/>
          </p:cNvSpPr>
          <p:nvPr/>
        </p:nvSpPr>
        <p:spPr>
          <a:xfrm>
            <a:off x="457200" y="1379537"/>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800" b="1" dirty="0">
                <a:latin typeface="Times New Roman" panose="02020603050405020304" pitchFamily="18" charset="0"/>
                <a:cs typeface="Times New Roman" panose="02020603050405020304" pitchFamily="18" charset="0"/>
              </a:rPr>
              <a:t>Disadvantages</a:t>
            </a:r>
          </a:p>
          <a:p>
            <a:endParaRPr lang="en-US" altLang="en-US" sz="2800" b="1" dirty="0">
              <a:latin typeface="Times New Roman" panose="02020603050405020304" pitchFamily="18" charset="0"/>
              <a:cs typeface="Times New Roman" panose="02020603050405020304" pitchFamily="18" charset="0"/>
            </a:endParaRPr>
          </a:p>
          <a:p>
            <a:pPr lvl="1"/>
            <a:r>
              <a:rPr lang="en-US" altLang="en-US" sz="2200" dirty="0">
                <a:latin typeface="Times New Roman" panose="02020603050405020304" pitchFamily="18" charset="0"/>
                <a:cs typeface="Times New Roman" panose="02020603050405020304" pitchFamily="18" charset="0"/>
              </a:rPr>
              <a:t>Computationally </a:t>
            </a:r>
            <a:r>
              <a:rPr lang="en-US" altLang="en-US" sz="2200" b="1" dirty="0">
                <a:solidFill>
                  <a:srgbClr val="0000FF"/>
                </a:solidFill>
                <a:latin typeface="Times New Roman" panose="02020603050405020304" pitchFamily="18" charset="0"/>
                <a:cs typeface="Times New Roman" panose="02020603050405020304" pitchFamily="18" charset="0"/>
              </a:rPr>
              <a:t>expensive to train</a:t>
            </a:r>
          </a:p>
          <a:p>
            <a:pPr lvl="1"/>
            <a:r>
              <a:rPr lang="en-US" altLang="en-US" sz="2200" b="1" dirty="0">
                <a:solidFill>
                  <a:srgbClr val="0000FF"/>
                </a:solidFill>
                <a:latin typeface="Times New Roman" panose="02020603050405020304" pitchFamily="18" charset="0"/>
                <a:cs typeface="Times New Roman" panose="02020603050405020304" pitchFamily="18" charset="0"/>
              </a:rPr>
              <a:t>Some decision trees can be overly complex</a:t>
            </a:r>
            <a:r>
              <a:rPr lang="en-US" altLang="en-US" sz="2200" dirty="0">
                <a:latin typeface="Times New Roman" panose="02020603050405020304" pitchFamily="18" charset="0"/>
                <a:cs typeface="Times New Roman" panose="02020603050405020304" pitchFamily="18" charset="0"/>
              </a:rPr>
              <a:t> that do not </a:t>
            </a:r>
            <a:r>
              <a:rPr lang="en-US" altLang="en-US" sz="2200" dirty="0" err="1">
                <a:latin typeface="Times New Roman" panose="02020603050405020304" pitchFamily="18" charset="0"/>
                <a:cs typeface="Times New Roman" panose="02020603050405020304" pitchFamily="18" charset="0"/>
              </a:rPr>
              <a:t>generalise</a:t>
            </a:r>
            <a:r>
              <a:rPr lang="en-US" altLang="en-US" sz="2200" dirty="0">
                <a:latin typeface="Times New Roman" panose="02020603050405020304" pitchFamily="18" charset="0"/>
                <a:cs typeface="Times New Roman" panose="02020603050405020304" pitchFamily="18" charset="0"/>
              </a:rPr>
              <a:t> the data well. </a:t>
            </a:r>
          </a:p>
          <a:p>
            <a:pPr lvl="1"/>
            <a:r>
              <a:rPr lang="en-US" altLang="en-US" sz="2200" b="1" dirty="0">
                <a:solidFill>
                  <a:srgbClr val="0000FF"/>
                </a:solidFill>
                <a:latin typeface="Times New Roman" panose="02020603050405020304" pitchFamily="18" charset="0"/>
                <a:cs typeface="Times New Roman" panose="02020603050405020304" pitchFamily="18" charset="0"/>
              </a:rPr>
              <a:t>Less expressivity</a:t>
            </a:r>
            <a:r>
              <a:rPr lang="en-US" altLang="en-US" sz="2200" dirty="0">
                <a:latin typeface="Times New Roman" panose="02020603050405020304" pitchFamily="18" charset="0"/>
                <a:cs typeface="Times New Roman" panose="02020603050405020304" pitchFamily="18" charset="0"/>
              </a:rPr>
              <a:t>: There may be concepts that are hard to learn with limited decision trees</a:t>
            </a:r>
          </a:p>
        </p:txBody>
      </p:sp>
    </p:spTree>
    <p:extLst>
      <p:ext uri="{BB962C8B-B14F-4D97-AF65-F5344CB8AC3E}">
        <p14:creationId xmlns:p14="http://schemas.microsoft.com/office/powerpoint/2010/main" val="36838834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Overfitting and Tree Pruning</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939BEF1-7D9F-4BCC-A245-2D33EE6BAD1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136</a:t>
            </a:fld>
            <a:endParaRPr lang="en-IN"/>
          </a:p>
        </p:txBody>
      </p:sp>
      <p:sp>
        <p:nvSpPr>
          <p:cNvPr id="8" name="Rectangle 3">
            <a:extLst>
              <a:ext uri="{FF2B5EF4-FFF2-40B4-BE49-F238E27FC236}">
                <a16:creationId xmlns:a16="http://schemas.microsoft.com/office/drawing/2014/main" id="{94BD5E2A-C387-45BA-B441-D1FE40C7701C}"/>
              </a:ext>
            </a:extLst>
          </p:cNvPr>
          <p:cNvSpPr txBox="1">
            <a:spLocks noChangeArrowheads="1"/>
          </p:cNvSpPr>
          <p:nvPr/>
        </p:nvSpPr>
        <p:spPr>
          <a:xfrm>
            <a:off x="307369" y="1372614"/>
            <a:ext cx="8839200" cy="5257800"/>
          </a:xfrm>
          <a:prstGeom prst="rect">
            <a:avLst/>
          </a:prstGeom>
          <a:noFill/>
        </p:spPr>
        <p:txBody>
          <a:bodyPr lIns="92075" tIns="46038" rIns="92075" bIns="46038">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20000"/>
              </a:lnSpc>
            </a:pPr>
            <a:r>
              <a:rPr lang="en-US" altLang="en-US" sz="2200" b="1" dirty="0">
                <a:solidFill>
                  <a:srgbClr val="FF0000"/>
                </a:solidFill>
                <a:latin typeface="Times New Roman" panose="02020603050405020304" pitchFamily="18" charset="0"/>
                <a:cs typeface="Times New Roman" panose="02020603050405020304" pitchFamily="18" charset="0"/>
              </a:rPr>
              <a:t>Overfitting:</a:t>
            </a:r>
            <a:r>
              <a:rPr lang="en-US" altLang="en-US" sz="2200" dirty="0">
                <a:latin typeface="Times New Roman" panose="02020603050405020304" pitchFamily="18" charset="0"/>
                <a:cs typeface="Times New Roman" panose="02020603050405020304" pitchFamily="18" charset="0"/>
              </a:rPr>
              <a:t>  An induced tree may overfit the training data </a:t>
            </a:r>
          </a:p>
          <a:p>
            <a:pPr lvl="1">
              <a:lnSpc>
                <a:spcPct val="120000"/>
              </a:lnSpc>
            </a:pPr>
            <a:r>
              <a:rPr lang="en-US" altLang="en-US" sz="2200" dirty="0">
                <a:latin typeface="Times New Roman" panose="02020603050405020304" pitchFamily="18" charset="0"/>
                <a:cs typeface="Times New Roman" panose="02020603050405020304" pitchFamily="18" charset="0"/>
              </a:rPr>
              <a:t>Too many branches, some may reflect anomalies due to noise or outliers</a:t>
            </a:r>
          </a:p>
          <a:p>
            <a:pPr lvl="1">
              <a:lnSpc>
                <a:spcPct val="120000"/>
              </a:lnSpc>
            </a:pPr>
            <a:r>
              <a:rPr lang="en-US" altLang="en-US" sz="2200" dirty="0">
                <a:latin typeface="Times New Roman" panose="02020603050405020304" pitchFamily="18" charset="0"/>
                <a:cs typeface="Times New Roman" panose="02020603050405020304" pitchFamily="18" charset="0"/>
              </a:rPr>
              <a:t>Poor accuracy for unseen samples</a:t>
            </a:r>
          </a:p>
          <a:p>
            <a:pPr>
              <a:lnSpc>
                <a:spcPct val="120000"/>
              </a:lnSpc>
            </a:pPr>
            <a:r>
              <a:rPr lang="en-US" altLang="en-US" sz="2200" dirty="0">
                <a:latin typeface="Times New Roman" panose="02020603050405020304" pitchFamily="18" charset="0"/>
                <a:cs typeface="Times New Roman" panose="02020603050405020304" pitchFamily="18" charset="0"/>
              </a:rPr>
              <a:t>Two approaches to avoid overfitting </a:t>
            </a:r>
          </a:p>
          <a:p>
            <a:pPr lvl="1">
              <a:lnSpc>
                <a:spcPct val="120000"/>
              </a:lnSpc>
            </a:pPr>
            <a:r>
              <a:rPr lang="en-US" altLang="en-US" sz="2200" b="1" dirty="0" err="1">
                <a:solidFill>
                  <a:srgbClr val="FF0000"/>
                </a:solidFill>
                <a:latin typeface="Times New Roman" panose="02020603050405020304" pitchFamily="18" charset="0"/>
                <a:cs typeface="Times New Roman" panose="02020603050405020304" pitchFamily="18" charset="0"/>
              </a:rPr>
              <a:t>Prepruning</a:t>
            </a:r>
            <a:r>
              <a:rPr lang="en-US" altLang="en-US" sz="2200" b="1" dirty="0">
                <a:solidFill>
                  <a:srgbClr val="FF0000"/>
                </a:solidFill>
                <a:latin typeface="Times New Roman" panose="02020603050405020304" pitchFamily="18" charset="0"/>
                <a:cs typeface="Times New Roman" panose="02020603050405020304" pitchFamily="18" charset="0"/>
              </a:rPr>
              <a:t>:</a:t>
            </a:r>
            <a:r>
              <a:rPr lang="en-US" altLang="en-US" sz="2200" dirty="0">
                <a:latin typeface="Times New Roman" panose="02020603050405020304" pitchFamily="18" charset="0"/>
                <a:cs typeface="Times New Roman" panose="02020603050405020304" pitchFamily="18" charset="0"/>
              </a:rPr>
              <a:t> Halt tree construction early—do not split a node if this would result in the goodness measure falling below a threshold</a:t>
            </a:r>
          </a:p>
          <a:p>
            <a:pPr lvl="2">
              <a:lnSpc>
                <a:spcPct val="120000"/>
              </a:lnSpc>
            </a:pPr>
            <a:r>
              <a:rPr lang="en-US" altLang="en-US" sz="2200" dirty="0">
                <a:latin typeface="Times New Roman" panose="02020603050405020304" pitchFamily="18" charset="0"/>
                <a:cs typeface="Times New Roman" panose="02020603050405020304" pitchFamily="18" charset="0"/>
              </a:rPr>
              <a:t>Difficult to choose an appropriate threshold</a:t>
            </a:r>
          </a:p>
          <a:p>
            <a:pPr lvl="1">
              <a:lnSpc>
                <a:spcPct val="120000"/>
              </a:lnSpc>
            </a:pPr>
            <a:r>
              <a:rPr lang="en-US" altLang="en-US" sz="2200" b="1" dirty="0" err="1">
                <a:solidFill>
                  <a:srgbClr val="FF0000"/>
                </a:solidFill>
                <a:latin typeface="Times New Roman" panose="02020603050405020304" pitchFamily="18" charset="0"/>
                <a:cs typeface="Times New Roman" panose="02020603050405020304" pitchFamily="18" charset="0"/>
              </a:rPr>
              <a:t>Postpruning</a:t>
            </a:r>
            <a:r>
              <a:rPr lang="en-US" altLang="en-US" sz="2200" b="1" dirty="0">
                <a:solidFill>
                  <a:srgbClr val="FF0000"/>
                </a:solidFill>
                <a:latin typeface="Times New Roman" panose="02020603050405020304" pitchFamily="18" charset="0"/>
                <a:cs typeface="Times New Roman" panose="02020603050405020304" pitchFamily="18" charset="0"/>
              </a:rPr>
              <a:t>:</a:t>
            </a:r>
            <a:r>
              <a:rPr lang="en-US" altLang="en-US" sz="2200" dirty="0">
                <a:latin typeface="Times New Roman" panose="02020603050405020304" pitchFamily="18" charset="0"/>
                <a:cs typeface="Times New Roman" panose="02020603050405020304" pitchFamily="18" charset="0"/>
              </a:rPr>
              <a:t> Remove branches from a “fully grown” tree—get a sequence of progressively pruned trees</a:t>
            </a:r>
          </a:p>
          <a:p>
            <a:pPr lvl="2">
              <a:lnSpc>
                <a:spcPct val="120000"/>
              </a:lnSpc>
            </a:pPr>
            <a:r>
              <a:rPr lang="en-US" altLang="en-US" sz="2200" dirty="0">
                <a:latin typeface="Times New Roman" panose="02020603050405020304" pitchFamily="18" charset="0"/>
                <a:cs typeface="Times New Roman" panose="02020603050405020304" pitchFamily="18" charset="0"/>
              </a:rPr>
              <a:t>Use a set of data different from the training data to decide which is the “best pruned tree”</a:t>
            </a:r>
          </a:p>
        </p:txBody>
      </p:sp>
    </p:spTree>
    <p:extLst>
      <p:ext uri="{BB962C8B-B14F-4D97-AF65-F5344CB8AC3E}">
        <p14:creationId xmlns:p14="http://schemas.microsoft.com/office/powerpoint/2010/main" val="169887914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spcBef>
                <a:spcPts val="0"/>
              </a:spcBef>
              <a:spcAft>
                <a:spcPts val="0"/>
              </a:spcAft>
            </a:pPr>
            <a:r>
              <a:rPr lang="en-US" sz="3200" b="1" i="1" u="none" strike="noStrike" dirty="0">
                <a:solidFill>
                  <a:schemeClr val="accent3"/>
                </a:solidFill>
                <a:effectLst/>
                <a:latin typeface="Times New Roman" panose="02020603050405020304" pitchFamily="18" charset="0"/>
                <a:cs typeface="Times New Roman" panose="02020603050405020304" pitchFamily="18" charset="0"/>
              </a:rPr>
              <a:t>What is a Bayesian Network ?</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52B73CAE-782D-44C7-A718-4A173300F71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137</a:t>
            </a:fld>
            <a:endParaRPr lang="en-IN"/>
          </a:p>
        </p:txBody>
      </p:sp>
      <p:sp>
        <p:nvSpPr>
          <p:cNvPr id="9" name="TextBox 8">
            <a:extLst>
              <a:ext uri="{FF2B5EF4-FFF2-40B4-BE49-F238E27FC236}">
                <a16:creationId xmlns:a16="http://schemas.microsoft.com/office/drawing/2014/main" id="{A058FCA0-D073-4050-B3E9-7F3971896A7E}"/>
              </a:ext>
            </a:extLst>
          </p:cNvPr>
          <p:cNvSpPr txBox="1"/>
          <p:nvPr/>
        </p:nvSpPr>
        <p:spPr>
          <a:xfrm>
            <a:off x="603504" y="1390998"/>
            <a:ext cx="8083296" cy="5847755"/>
          </a:xfrm>
          <a:prstGeom prst="rect">
            <a:avLst/>
          </a:prstGeom>
          <a:noFill/>
        </p:spPr>
        <p:txBody>
          <a:bodyPr wrap="square">
            <a:spAutoFit/>
          </a:bodyPr>
          <a:lstStyle/>
          <a:p>
            <a:pPr marL="342900" indent="-342900" algn="just" rtl="0" fontAlgn="base">
              <a:spcBef>
                <a:spcPts val="0"/>
              </a:spcBef>
              <a:spcAft>
                <a:spcPts val="0"/>
              </a:spcAft>
              <a:buClr>
                <a:schemeClr val="accent1"/>
              </a:buClr>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Bayesian nets (BN)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network-based framework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for representing and analyzing models involving uncertainty;</a:t>
            </a:r>
          </a:p>
          <a:p>
            <a:pPr marL="342900" indent="-342900" algn="just" rtl="0" fontAlgn="base">
              <a:spcBef>
                <a:spcPts val="0"/>
              </a:spcBef>
              <a:spcAft>
                <a:spcPts val="0"/>
              </a:spcAft>
              <a:buClr>
                <a:schemeClr val="accent1"/>
              </a:buClr>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BN are different from other knowledge-based systems tools because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uncertainty is handled in a mathematically rigorous yet efficient and simple way</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algn="just" rtl="0" fontAlgn="base">
              <a:spcBef>
                <a:spcPts val="0"/>
              </a:spcBef>
              <a:spcAft>
                <a:spcPts val="0"/>
              </a:spcAft>
              <a:buClr>
                <a:schemeClr val="accent1"/>
              </a:buClr>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BN are different from other probabilistic analysis tools because of </a:t>
            </a:r>
          </a:p>
          <a:p>
            <a:pPr marL="800100" lvl="1" indent="-342900" algn="just" rtl="0" fontAlgn="base">
              <a:spcBef>
                <a:spcPts val="0"/>
              </a:spcBef>
              <a:spcAft>
                <a:spcPts val="0"/>
              </a:spcAft>
              <a:buClr>
                <a:schemeClr val="accent1"/>
              </a:buClr>
              <a:buSzPct val="120000"/>
              <a:buFont typeface="Courier New" panose="02070309020205020404" pitchFamily="49" charset="0"/>
              <a:buChar char="o"/>
            </a:pPr>
            <a:r>
              <a:rPr lang="en-US" sz="2200" b="1" i="0" u="none" strike="noStrike" dirty="0">
                <a:solidFill>
                  <a:srgbClr val="C00000"/>
                </a:solidFill>
                <a:effectLst/>
                <a:latin typeface="Times New Roman" panose="02020603050405020304" pitchFamily="18" charset="0"/>
                <a:cs typeface="Times New Roman" panose="02020603050405020304" pitchFamily="18" charset="0"/>
              </a:rPr>
              <a:t>network representation of problems</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use of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Bayesian statistics</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and the synergy between these</a:t>
            </a:r>
            <a:endParaRPr lang="en-US" sz="2200" b="1" i="0" u="none" strike="noStrike" dirty="0">
              <a:solidFill>
                <a:srgbClr val="C00000"/>
              </a:solidFill>
              <a:effectLst/>
              <a:latin typeface="Times New Roman" panose="02020603050405020304" pitchFamily="18" charset="0"/>
              <a:cs typeface="Times New Roman" panose="02020603050405020304" pitchFamily="18" charset="0"/>
            </a:endParaRPr>
          </a:p>
          <a:p>
            <a:pPr marL="342900" indent="-342900" algn="just" rtl="0" fontAlgn="base">
              <a:spcBef>
                <a:spcPts val="0"/>
              </a:spcBef>
              <a:spcAft>
                <a:spcPts val="0"/>
              </a:spcAft>
              <a:buClr>
                <a:schemeClr val="accent1"/>
              </a:buClr>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graphical model that efficiently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encodes the joint probability distribution for a large set of variables </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marL="690245" indent="-342900" algn="just" rtl="0" fontAlgn="base">
              <a:spcBef>
                <a:spcPts val="0"/>
              </a:spcBef>
              <a:spcAft>
                <a:spcPts val="0"/>
              </a:spcAft>
              <a:buClr>
                <a:schemeClr val="accent1"/>
              </a:buClr>
              <a:buSzPct val="120000"/>
              <a:buFont typeface="Courier New" panose="02070309020205020404" pitchFamily="49" charset="0"/>
              <a:buChar char="o"/>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Naïve Bayes is based on assumption of conditional independence</a:t>
            </a:r>
          </a:p>
          <a:p>
            <a:pPr marL="690245" indent="-342900" algn="just" rtl="0" fontAlgn="base">
              <a:spcBef>
                <a:spcPts val="0"/>
              </a:spcBef>
              <a:spcAft>
                <a:spcPts val="0"/>
              </a:spcAft>
              <a:buClr>
                <a:schemeClr val="accent1"/>
              </a:buClr>
              <a:buSzPct val="120000"/>
              <a:buFont typeface="Courier New" panose="02070309020205020404" pitchFamily="49" charset="0"/>
              <a:buChar char="o"/>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Bayesian networks provide a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tractable method for specifying dependencies among variables</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br>
              <a:rPr lang="en-US" sz="2200" b="0" dirty="0">
                <a:effectLst/>
                <a:latin typeface="Times New Roman" panose="02020603050405020304" pitchFamily="18" charset="0"/>
                <a:cs typeface="Times New Roman" panose="02020603050405020304" pitchFamily="18" charset="0"/>
              </a:rPr>
            </a:br>
            <a:br>
              <a:rPr lang="en-US" sz="2200" b="0" dirty="0">
                <a:effectLst/>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u="none" strike="noStrike" dirty="0">
                <a:solidFill>
                  <a:schemeClr val="accent3"/>
                </a:solidFill>
                <a:effectLst/>
                <a:latin typeface="Times New Roman" panose="02020603050405020304" pitchFamily="18" charset="0"/>
                <a:cs typeface="Times New Roman" panose="02020603050405020304" pitchFamily="18" charset="0"/>
              </a:rPr>
              <a:t>Why learn Bayesian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71D62EC-C33B-4B69-BD5D-71EC30252C7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138</a:t>
            </a:fld>
            <a:endParaRPr lang="en-IN"/>
          </a:p>
        </p:txBody>
      </p:sp>
      <p:sp>
        <p:nvSpPr>
          <p:cNvPr id="6" name="Content Placeholder 5"/>
          <p:cNvSpPr>
            <a:spLocks noGrp="1"/>
          </p:cNvSpPr>
          <p:nvPr>
            <p:ph sz="quarter" idx="1"/>
          </p:nvPr>
        </p:nvSpPr>
        <p:spPr/>
        <p:txBody>
          <a:bodyPr>
            <a:normAutofit/>
          </a:bodyPr>
          <a:lstStyle/>
          <a:p>
            <a:pPr rtl="0" fontAlgn="base">
              <a:lnSpc>
                <a:spcPct val="150000"/>
              </a:lnSpc>
              <a:spcBef>
                <a:spcPts val="0"/>
              </a:spcBef>
              <a:spcAft>
                <a:spcPts val="0"/>
              </a:spcAft>
              <a:buSzPct val="120000"/>
              <a:buFont typeface="Arial" panose="020B0604020202020204" pitchFamily="34" charset="0"/>
              <a:buChar char="•"/>
            </a:pPr>
            <a:r>
              <a:rPr lang="en-US" sz="2200" b="1" i="0" u="none" strike="noStrike" dirty="0">
                <a:solidFill>
                  <a:srgbClr val="C00000"/>
                </a:solidFill>
                <a:effectLst/>
                <a:latin typeface="Times New Roman" panose="02020603050405020304" pitchFamily="18" charset="0"/>
                <a:cs typeface="Times New Roman" panose="02020603050405020304" pitchFamily="18" charset="0"/>
              </a:rPr>
              <a:t>Combining</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domain expert knowledge with data</a:t>
            </a:r>
            <a:endParaRPr lang="en-US" sz="2200" b="1" dirty="0">
              <a:solidFill>
                <a:srgbClr val="800080"/>
              </a:solidFill>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Efficient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representation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and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inference </a:t>
            </a:r>
            <a:endParaRPr lang="en-US" sz="2200" dirty="0">
              <a:solidFill>
                <a:srgbClr val="800080"/>
              </a:solidFill>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SzPct val="120000"/>
              <a:buFont typeface="Arial" panose="020B0604020202020204" pitchFamily="34" charset="0"/>
              <a:buChar char="•"/>
            </a:pPr>
            <a:r>
              <a:rPr lang="en-US" sz="2200" b="1" i="0" u="none" strike="noStrike" dirty="0">
                <a:solidFill>
                  <a:srgbClr val="C00000"/>
                </a:solidFill>
                <a:effectLst/>
                <a:latin typeface="Times New Roman" panose="02020603050405020304" pitchFamily="18" charset="0"/>
                <a:cs typeface="Times New Roman" panose="02020603050405020304" pitchFamily="18" charset="0"/>
              </a:rPr>
              <a:t>Incremental</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Learning</a:t>
            </a:r>
            <a:endParaRPr lang="en-US" sz="2200" b="1" dirty="0">
              <a:solidFill>
                <a:srgbClr val="800080"/>
              </a:solidFill>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Handling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missing data</a:t>
            </a:r>
            <a:endParaRPr lang="en-US" sz="2200" dirty="0">
              <a:solidFill>
                <a:srgbClr val="800080"/>
              </a:solidFill>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SzPct val="1200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Learning </a:t>
            </a:r>
            <a:r>
              <a:rPr lang="en-US" sz="2200" b="1" i="0" u="none" strike="noStrike" dirty="0">
                <a:solidFill>
                  <a:srgbClr val="C00000"/>
                </a:solidFill>
                <a:effectLst/>
                <a:latin typeface="Times New Roman" panose="02020603050405020304" pitchFamily="18" charset="0"/>
                <a:cs typeface="Times New Roman" panose="02020603050405020304" pitchFamily="18" charset="0"/>
              </a:rPr>
              <a:t>causal</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relationships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u="none" strike="noStrike" dirty="0">
                <a:solidFill>
                  <a:schemeClr val="accent3"/>
                </a:solidFill>
                <a:effectLst/>
                <a:latin typeface="Times New Roman" panose="02020603050405020304" pitchFamily="18" charset="0"/>
                <a:cs typeface="Times New Roman" panose="02020603050405020304" pitchFamily="18" charset="0"/>
              </a:rPr>
              <a:t>What Bayesian Networks are good for?</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356306A-EDF7-48F3-B9D1-A645F9FC0B0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139</a:t>
            </a:fld>
            <a:endParaRPr lang="en-IN"/>
          </a:p>
        </p:txBody>
      </p:sp>
      <p:sp>
        <p:nvSpPr>
          <p:cNvPr id="28" name="Content Placeholder 10">
            <a:extLst>
              <a:ext uri="{FF2B5EF4-FFF2-40B4-BE49-F238E27FC236}">
                <a16:creationId xmlns:a16="http://schemas.microsoft.com/office/drawing/2014/main" id="{C7D9F95C-B6CC-4219-9328-2392AB945BB8}"/>
              </a:ext>
            </a:extLst>
          </p:cNvPr>
          <p:cNvSpPr>
            <a:spLocks noGrp="1"/>
          </p:cNvSpPr>
          <p:nvPr>
            <p:ph idx="1"/>
          </p:nvPr>
        </p:nvSpPr>
        <p:spPr>
          <a:xfrm>
            <a:off x="419100" y="1520255"/>
            <a:ext cx="8229600" cy="3581400"/>
          </a:xfrm>
        </p:spPr>
        <p:txBody>
          <a:bodyPr>
            <a:normAutofit/>
          </a:bodyPr>
          <a:lstStyle/>
          <a:p>
            <a:pPr>
              <a:lnSpc>
                <a:spcPct val="80000"/>
              </a:lnSpc>
              <a:spcBef>
                <a:spcPct val="50000"/>
              </a:spcBef>
              <a:buClr>
                <a:schemeClr val="folHlink"/>
              </a:buClr>
              <a:buSzPct val="60000"/>
              <a:buFont typeface="Wingdings" pitchFamily="2" charset="2"/>
              <a:buChar char="n"/>
            </a:pPr>
            <a:r>
              <a:rPr lang="en-US" altLang="en-US" sz="2400" dirty="0">
                <a:latin typeface="Tahoma" panose="020B0604030504040204" pitchFamily="34" charset="0"/>
                <a:ea typeface="Tahoma" panose="020B0604030504040204" pitchFamily="34" charset="0"/>
                <a:cs typeface="Tahoma" panose="020B0604030504040204" pitchFamily="34" charset="0"/>
              </a:rPr>
              <a:t>Diagnosis: </a:t>
            </a:r>
            <a:r>
              <a:rPr lang="en-US" altLang="en-US" sz="2400" dirty="0">
                <a:solidFill>
                  <a:schemeClr val="hlink"/>
                </a:solidFill>
                <a:latin typeface="Tahoma" panose="020B0604030504040204" pitchFamily="34" charset="0"/>
                <a:ea typeface="Tahoma" panose="020B0604030504040204" pitchFamily="34" charset="0"/>
                <a:cs typeface="Tahoma" panose="020B0604030504040204" pitchFamily="34" charset="0"/>
              </a:rPr>
              <a:t>P(</a:t>
            </a:r>
            <a:r>
              <a:rPr lang="en-US" altLang="en-US" sz="2400" dirty="0" err="1">
                <a:solidFill>
                  <a:schemeClr val="hlink"/>
                </a:solidFill>
                <a:latin typeface="Tahoma" panose="020B0604030504040204" pitchFamily="34" charset="0"/>
                <a:ea typeface="Tahoma" panose="020B0604030504040204" pitchFamily="34" charset="0"/>
                <a:cs typeface="Tahoma" panose="020B0604030504040204" pitchFamily="34" charset="0"/>
              </a:rPr>
              <a:t>cause|</a:t>
            </a:r>
            <a:r>
              <a:rPr lang="en-US" altLang="en-US" sz="2400" dirty="0" err="1">
                <a:solidFill>
                  <a:schemeClr val="tx2"/>
                </a:solidFill>
                <a:latin typeface="Tahoma" panose="020B0604030504040204" pitchFamily="34" charset="0"/>
                <a:ea typeface="Tahoma" panose="020B0604030504040204" pitchFamily="34" charset="0"/>
                <a:cs typeface="Tahoma" panose="020B0604030504040204" pitchFamily="34" charset="0"/>
              </a:rPr>
              <a:t>symptom</a:t>
            </a:r>
            <a:r>
              <a:rPr lang="en-US" altLang="en-US" sz="2400" dirty="0">
                <a:solidFill>
                  <a:schemeClr val="hlink"/>
                </a:solidFill>
                <a:latin typeface="Tahoma" panose="020B0604030504040204" pitchFamily="34" charset="0"/>
                <a:ea typeface="Tahoma" panose="020B0604030504040204" pitchFamily="34" charset="0"/>
                <a:cs typeface="Tahoma" panose="020B0604030504040204" pitchFamily="34" charset="0"/>
              </a:rPr>
              <a:t>)=?</a:t>
            </a:r>
            <a:endParaRPr lang="en-US" altLang="en-US" sz="2400" dirty="0">
              <a:latin typeface="Tahoma" panose="020B0604030504040204" pitchFamily="34" charset="0"/>
              <a:ea typeface="Tahoma" panose="020B0604030504040204" pitchFamily="34" charset="0"/>
              <a:cs typeface="Tahoma" panose="020B0604030504040204" pitchFamily="34" charset="0"/>
            </a:endParaRPr>
          </a:p>
          <a:p>
            <a:pPr>
              <a:lnSpc>
                <a:spcPct val="80000"/>
              </a:lnSpc>
              <a:spcBef>
                <a:spcPct val="50000"/>
              </a:spcBef>
              <a:buClr>
                <a:schemeClr val="folHlink"/>
              </a:buClr>
              <a:buSzPct val="60000"/>
              <a:buFont typeface="Wingdings" pitchFamily="2" charset="2"/>
              <a:buChar char="n"/>
            </a:pPr>
            <a:r>
              <a:rPr lang="en-US" altLang="en-US" sz="2400" dirty="0">
                <a:latin typeface="Tahoma" pitchFamily="34" charset="0"/>
              </a:rPr>
              <a:t>Prediction: </a:t>
            </a:r>
            <a:r>
              <a:rPr lang="en-US" altLang="en-US" sz="2400" dirty="0">
                <a:solidFill>
                  <a:schemeClr val="hlink"/>
                </a:solidFill>
                <a:latin typeface="Tahoma" pitchFamily="34" charset="0"/>
              </a:rPr>
              <a:t>P(</a:t>
            </a:r>
            <a:r>
              <a:rPr lang="en-US" altLang="en-US" sz="2400" dirty="0" err="1">
                <a:solidFill>
                  <a:schemeClr val="hlink"/>
                </a:solidFill>
                <a:latin typeface="Tahoma" pitchFamily="34" charset="0"/>
              </a:rPr>
              <a:t>symptom|</a:t>
            </a:r>
            <a:r>
              <a:rPr lang="en-US" altLang="en-US" sz="2400" dirty="0" err="1">
                <a:solidFill>
                  <a:schemeClr val="tx2"/>
                </a:solidFill>
                <a:latin typeface="Tahoma" pitchFamily="34" charset="0"/>
              </a:rPr>
              <a:t>cause</a:t>
            </a:r>
            <a:r>
              <a:rPr lang="en-US" altLang="en-US" sz="2400" dirty="0">
                <a:solidFill>
                  <a:schemeClr val="hlink"/>
                </a:solidFill>
                <a:latin typeface="Tahoma" pitchFamily="34" charset="0"/>
              </a:rPr>
              <a:t>)=?</a:t>
            </a:r>
            <a:r>
              <a:rPr lang="en-US" altLang="en-US" sz="2400" b="1" dirty="0">
                <a:solidFill>
                  <a:srgbClr val="C00000"/>
                </a:solidFill>
                <a:latin typeface="Tahoma" pitchFamily="34" charset="0"/>
              </a:rPr>
              <a:t> </a:t>
            </a:r>
          </a:p>
          <a:p>
            <a:pPr>
              <a:lnSpc>
                <a:spcPct val="80000"/>
              </a:lnSpc>
              <a:spcBef>
                <a:spcPct val="50000"/>
              </a:spcBef>
              <a:buClr>
                <a:schemeClr val="folHlink"/>
              </a:buClr>
              <a:buSzPct val="60000"/>
              <a:buFont typeface="Wingdings" pitchFamily="2" charset="2"/>
              <a:buChar char="n"/>
            </a:pPr>
            <a:r>
              <a:rPr lang="en-US" altLang="en-US" sz="2400" dirty="0">
                <a:latin typeface="Tahoma" pitchFamily="34" charset="0"/>
              </a:rPr>
              <a:t>Classification: </a:t>
            </a:r>
            <a:r>
              <a:rPr lang="en-US" altLang="en-US" sz="2400" b="1" dirty="0">
                <a:solidFill>
                  <a:srgbClr val="C00000"/>
                </a:solidFill>
                <a:latin typeface="Tahoma" pitchFamily="34" charset="0"/>
              </a:rPr>
              <a:t>max</a:t>
            </a:r>
            <a:r>
              <a:rPr lang="en-US" altLang="en-US" sz="2400" dirty="0">
                <a:solidFill>
                  <a:srgbClr val="C00000"/>
                </a:solidFill>
                <a:latin typeface="Tahoma" pitchFamily="34" charset="0"/>
              </a:rPr>
              <a:t> </a:t>
            </a:r>
            <a:r>
              <a:rPr lang="en-US" altLang="en-US" sz="2400" dirty="0">
                <a:solidFill>
                  <a:schemeClr val="hlink"/>
                </a:solidFill>
                <a:latin typeface="Tahoma" pitchFamily="34" charset="0"/>
              </a:rPr>
              <a:t>P(</a:t>
            </a:r>
            <a:r>
              <a:rPr lang="en-US" altLang="en-US" sz="2400" dirty="0" err="1">
                <a:solidFill>
                  <a:schemeClr val="hlink"/>
                </a:solidFill>
                <a:latin typeface="Tahoma" pitchFamily="34" charset="0"/>
              </a:rPr>
              <a:t>class|</a:t>
            </a:r>
            <a:r>
              <a:rPr lang="en-US" altLang="en-US" sz="2400" dirty="0" err="1">
                <a:solidFill>
                  <a:schemeClr val="tx2"/>
                </a:solidFill>
                <a:latin typeface="Tahoma" pitchFamily="34" charset="0"/>
              </a:rPr>
              <a:t>data</a:t>
            </a:r>
            <a:r>
              <a:rPr lang="en-US" altLang="en-US" sz="2400" dirty="0">
                <a:solidFill>
                  <a:schemeClr val="hlink"/>
                </a:solidFill>
                <a:latin typeface="Tahoma" pitchFamily="34" charset="0"/>
              </a:rPr>
              <a:t>)</a:t>
            </a:r>
            <a:r>
              <a:rPr lang="en-US" altLang="en-US" sz="2400" b="1" dirty="0">
                <a:solidFill>
                  <a:schemeClr val="hlink"/>
                </a:solidFill>
                <a:latin typeface="Tahoma" pitchFamily="34" charset="0"/>
              </a:rPr>
              <a:t> </a:t>
            </a:r>
          </a:p>
          <a:p>
            <a:pPr>
              <a:lnSpc>
                <a:spcPct val="80000"/>
              </a:lnSpc>
              <a:spcBef>
                <a:spcPct val="50000"/>
              </a:spcBef>
              <a:buClr>
                <a:schemeClr val="folHlink"/>
              </a:buClr>
              <a:buSzPct val="60000"/>
              <a:buFont typeface="Wingdings" pitchFamily="2" charset="2"/>
              <a:buChar char="n"/>
            </a:pPr>
            <a:r>
              <a:rPr lang="en-US" altLang="en-US" sz="2400" dirty="0">
                <a:latin typeface="Tahoma" pitchFamily="34" charset="0"/>
              </a:rPr>
              <a:t>Decision-making (given a cost function)</a:t>
            </a:r>
            <a:endParaRPr lang="en-US" altLang="en-US" sz="1400" dirty="0">
              <a:latin typeface="Tahoma" pitchFamily="34" charset="0"/>
            </a:endParaRPr>
          </a:p>
          <a:p>
            <a:pPr marL="0" indent="0">
              <a:spcBef>
                <a:spcPts val="0"/>
              </a:spcBef>
              <a:buClr>
                <a:schemeClr val="folHlink"/>
              </a:buClr>
              <a:buSzPct val="60000"/>
              <a:buNone/>
            </a:pPr>
            <a:endParaRPr lang="en-US" altLang="en-US" sz="1800" b="1" dirty="0">
              <a:solidFill>
                <a:srgbClr val="C00000"/>
              </a:solidFill>
              <a:latin typeface="Tahoma" pitchFamily="34" charset="0"/>
            </a:endParaRPr>
          </a:p>
          <a:p>
            <a:pPr marL="0" indent="0">
              <a:spcBef>
                <a:spcPts val="0"/>
              </a:spcBef>
              <a:buClr>
                <a:schemeClr val="folHlink"/>
              </a:buClr>
              <a:buSzPct val="60000"/>
              <a:buNone/>
            </a:pPr>
            <a:endParaRPr lang="en-US" altLang="en-US" sz="1800" b="1" dirty="0">
              <a:solidFill>
                <a:srgbClr val="C00000"/>
              </a:solidFill>
              <a:latin typeface="Tahoma" pitchFamily="34" charset="0"/>
            </a:endParaRPr>
          </a:p>
          <a:p>
            <a:pPr>
              <a:spcBef>
                <a:spcPts val="0"/>
              </a:spcBef>
              <a:buClr>
                <a:schemeClr val="folHlink"/>
              </a:buClr>
              <a:buSzPct val="60000"/>
            </a:pPr>
            <a:endParaRPr lang="en-US" altLang="en-US" sz="1800" b="1" dirty="0">
              <a:solidFill>
                <a:srgbClr val="C00000"/>
              </a:solidFill>
              <a:latin typeface="Tahoma" pitchFamily="34" charset="0"/>
            </a:endParaRPr>
          </a:p>
          <a:p>
            <a:pPr marL="0" indent="0">
              <a:spcBef>
                <a:spcPts val="0"/>
              </a:spcBef>
              <a:buClr>
                <a:schemeClr val="folHlink"/>
              </a:buClr>
              <a:buSzPct val="60000"/>
              <a:buNone/>
            </a:pPr>
            <a:endParaRPr lang="en-US" altLang="en-US" sz="1800" b="1" dirty="0">
              <a:solidFill>
                <a:srgbClr val="C00000"/>
              </a:solidFill>
              <a:latin typeface="Tahoma" pitchFamily="34" charset="0"/>
            </a:endParaRPr>
          </a:p>
          <a:p>
            <a:pPr>
              <a:spcBef>
                <a:spcPts val="0"/>
              </a:spcBef>
              <a:buClr>
                <a:schemeClr val="folHlink"/>
              </a:buClr>
              <a:buSzPct val="60000"/>
            </a:pPr>
            <a:endParaRPr lang="en-US" altLang="en-US" sz="3600" b="1" dirty="0">
              <a:solidFill>
                <a:srgbClr val="C00000"/>
              </a:solidFill>
              <a:latin typeface="Tahoma" pitchFamily="34" charset="0"/>
            </a:endParaRPr>
          </a:p>
          <a:p>
            <a:pPr>
              <a:spcBef>
                <a:spcPts val="0"/>
              </a:spcBef>
              <a:buClr>
                <a:schemeClr val="folHlink"/>
              </a:buClr>
              <a:buSzPct val="60000"/>
              <a:buFont typeface="Wingdings" pitchFamily="2" charset="2"/>
              <a:buChar char="n"/>
            </a:pPr>
            <a:endParaRPr lang="en-US" altLang="en-US" dirty="0">
              <a:solidFill>
                <a:schemeClr val="hlink"/>
              </a:solidFill>
              <a:latin typeface="Tahoma" pitchFamily="34" charset="0"/>
            </a:endParaRPr>
          </a:p>
          <a:p>
            <a:endParaRPr lang="en-IN" dirty="0"/>
          </a:p>
        </p:txBody>
      </p:sp>
      <p:sp>
        <p:nvSpPr>
          <p:cNvPr id="29" name="TextBox 28">
            <a:extLst>
              <a:ext uri="{FF2B5EF4-FFF2-40B4-BE49-F238E27FC236}">
                <a16:creationId xmlns:a16="http://schemas.microsoft.com/office/drawing/2014/main" id="{DA1415BB-36B9-43D2-9213-F3399ACD9120}"/>
              </a:ext>
            </a:extLst>
          </p:cNvPr>
          <p:cNvSpPr txBox="1"/>
          <p:nvPr/>
        </p:nvSpPr>
        <p:spPr>
          <a:xfrm>
            <a:off x="2735508" y="2683662"/>
            <a:ext cx="706357" cy="369332"/>
          </a:xfrm>
          <a:prstGeom prst="rect">
            <a:avLst/>
          </a:prstGeom>
          <a:noFill/>
        </p:spPr>
        <p:txBody>
          <a:bodyPr wrap="square" rtlCol="0">
            <a:spAutoFit/>
          </a:bodyPr>
          <a:lstStyle/>
          <a:p>
            <a:r>
              <a:rPr lang="en-IN" b="1" dirty="0">
                <a:solidFill>
                  <a:srgbClr val="C00000"/>
                </a:solidFill>
              </a:rPr>
              <a:t>class</a:t>
            </a:r>
          </a:p>
        </p:txBody>
      </p:sp>
      <p:pic>
        <p:nvPicPr>
          <p:cNvPr id="30" name="Picture 6" descr="http://bucksgainer.com/wp-content/uploads/2015/05/op.jpg">
            <a:extLst>
              <a:ext uri="{FF2B5EF4-FFF2-40B4-BE49-F238E27FC236}">
                <a16:creationId xmlns:a16="http://schemas.microsoft.com/office/drawing/2014/main" id="{94C59B81-24D4-47EE-99A8-C7C811C74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1263" y="4014644"/>
            <a:ext cx="1016000" cy="76200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6">
            <a:extLst>
              <a:ext uri="{FF2B5EF4-FFF2-40B4-BE49-F238E27FC236}">
                <a16:creationId xmlns:a16="http://schemas.microsoft.com/office/drawing/2014/main" id="{C908CE04-105C-4E8D-B9CD-58E500ADB2E2}"/>
              </a:ext>
            </a:extLst>
          </p:cNvPr>
          <p:cNvSpPr>
            <a:spLocks noChangeArrowheads="1"/>
          </p:cNvSpPr>
          <p:nvPr/>
        </p:nvSpPr>
        <p:spPr bwMode="auto">
          <a:xfrm>
            <a:off x="4661263" y="4763521"/>
            <a:ext cx="1519040" cy="36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latin typeface="Tahoma" pitchFamily="34" charset="0"/>
              </a:rPr>
              <a:t>Stock market</a:t>
            </a:r>
          </a:p>
        </p:txBody>
      </p:sp>
      <p:pic>
        <p:nvPicPr>
          <p:cNvPr id="32" name="Picture 8" descr="http://b-i.forbesimg.com/paulhsieh/files/2013/03/300px-Medicina.svg_2.png">
            <a:extLst>
              <a:ext uri="{FF2B5EF4-FFF2-40B4-BE49-F238E27FC236}">
                <a16:creationId xmlns:a16="http://schemas.microsoft.com/office/drawing/2014/main" id="{A3E5BDD2-B0F0-40A9-9A1C-2BA8168EA3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503" y="4301963"/>
            <a:ext cx="975702" cy="97570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7">
            <a:extLst>
              <a:ext uri="{FF2B5EF4-FFF2-40B4-BE49-F238E27FC236}">
                <a16:creationId xmlns:a16="http://schemas.microsoft.com/office/drawing/2014/main" id="{E1CD397D-E7F7-4CFD-B199-974C7DC69EAC}"/>
              </a:ext>
            </a:extLst>
          </p:cNvPr>
          <p:cNvSpPr>
            <a:spLocks noChangeArrowheads="1"/>
          </p:cNvSpPr>
          <p:nvPr/>
        </p:nvSpPr>
        <p:spPr bwMode="auto">
          <a:xfrm>
            <a:off x="169051" y="5367258"/>
            <a:ext cx="1073252" cy="3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latin typeface="Tahoma" pitchFamily="34" charset="0"/>
              </a:rPr>
              <a:t>Medicine</a:t>
            </a:r>
          </a:p>
        </p:txBody>
      </p:sp>
      <p:pic>
        <p:nvPicPr>
          <p:cNvPr id="34" name="Picture 10" descr="http://www.stcorp.nl/media/pages/57/bioinformatics.jpg">
            <a:extLst>
              <a:ext uri="{FF2B5EF4-FFF2-40B4-BE49-F238E27FC236}">
                <a16:creationId xmlns:a16="http://schemas.microsoft.com/office/drawing/2014/main" id="{4F7B0903-577D-476C-8FA3-467897161C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611" y="4040624"/>
            <a:ext cx="1655598" cy="124118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10">
            <a:extLst>
              <a:ext uri="{FF2B5EF4-FFF2-40B4-BE49-F238E27FC236}">
                <a16:creationId xmlns:a16="http://schemas.microsoft.com/office/drawing/2014/main" id="{89F88E1B-8164-4CB1-B1FA-4A4E83F0B3C7}"/>
              </a:ext>
            </a:extLst>
          </p:cNvPr>
          <p:cNvSpPr>
            <a:spLocks noChangeArrowheads="1"/>
          </p:cNvSpPr>
          <p:nvPr/>
        </p:nvSpPr>
        <p:spPr bwMode="auto">
          <a:xfrm>
            <a:off x="1271611" y="5281805"/>
            <a:ext cx="1828799"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lnSpc>
                <a:spcPct val="90000"/>
              </a:lnSpc>
              <a:spcBef>
                <a:spcPct val="20000"/>
              </a:spcBef>
              <a:buClr>
                <a:schemeClr val="hlink"/>
              </a:buClr>
              <a:buSzPct val="55000"/>
              <a:buFont typeface="Wingdings" pitchFamily="2" charset="2"/>
              <a:buNone/>
            </a:pPr>
            <a:r>
              <a:rPr lang="en-US" altLang="en-US" sz="1800" dirty="0">
                <a:latin typeface="Tahoma" pitchFamily="34" charset="0"/>
              </a:rPr>
              <a:t>Bio-informatics</a:t>
            </a:r>
          </a:p>
        </p:txBody>
      </p:sp>
      <p:grpSp>
        <p:nvGrpSpPr>
          <p:cNvPr id="36" name="Group 28">
            <a:extLst>
              <a:ext uri="{FF2B5EF4-FFF2-40B4-BE49-F238E27FC236}">
                <a16:creationId xmlns:a16="http://schemas.microsoft.com/office/drawing/2014/main" id="{B2AA0D07-67CD-4F29-ADBF-D30EC5E41A42}"/>
              </a:ext>
            </a:extLst>
          </p:cNvPr>
          <p:cNvGrpSpPr>
            <a:grpSpLocks/>
          </p:cNvGrpSpPr>
          <p:nvPr/>
        </p:nvGrpSpPr>
        <p:grpSpPr bwMode="auto">
          <a:xfrm>
            <a:off x="5875503" y="1340272"/>
            <a:ext cx="2057400" cy="1485900"/>
            <a:chOff x="4176" y="1296"/>
            <a:chExt cx="1296" cy="1248"/>
          </a:xfrm>
          <a:solidFill>
            <a:srgbClr val="FFC000"/>
          </a:solidFill>
        </p:grpSpPr>
        <p:sp>
          <p:nvSpPr>
            <p:cNvPr id="37" name="Oval 29">
              <a:extLst>
                <a:ext uri="{FF2B5EF4-FFF2-40B4-BE49-F238E27FC236}">
                  <a16:creationId xmlns:a16="http://schemas.microsoft.com/office/drawing/2014/main" id="{7D38D812-7075-43F9-ABCA-F890D49FDBEE}"/>
                </a:ext>
              </a:extLst>
            </p:cNvPr>
            <p:cNvSpPr>
              <a:spLocks noChangeArrowheads="1"/>
            </p:cNvSpPr>
            <p:nvPr/>
          </p:nvSpPr>
          <p:spPr bwMode="auto">
            <a:xfrm>
              <a:off x="4368" y="1296"/>
              <a:ext cx="672" cy="254"/>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38" name="Oval 30">
              <a:extLst>
                <a:ext uri="{FF2B5EF4-FFF2-40B4-BE49-F238E27FC236}">
                  <a16:creationId xmlns:a16="http://schemas.microsoft.com/office/drawing/2014/main" id="{590A8733-440D-4C95-AED9-596F0C78E1FE}"/>
                </a:ext>
              </a:extLst>
            </p:cNvPr>
            <p:cNvSpPr>
              <a:spLocks noChangeArrowheads="1"/>
            </p:cNvSpPr>
            <p:nvPr/>
          </p:nvSpPr>
          <p:spPr bwMode="auto">
            <a:xfrm>
              <a:off x="4766" y="2274"/>
              <a:ext cx="706" cy="270"/>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39" name="AutoShape 31">
              <a:extLst>
                <a:ext uri="{FF2B5EF4-FFF2-40B4-BE49-F238E27FC236}">
                  <a16:creationId xmlns:a16="http://schemas.microsoft.com/office/drawing/2014/main" id="{FC9AD0A2-4B67-4001-AF9D-6EC895ED6F7C}"/>
                </a:ext>
              </a:extLst>
            </p:cNvPr>
            <p:cNvCxnSpPr>
              <a:cxnSpLocks noChangeShapeType="1"/>
            </p:cNvCxnSpPr>
            <p:nvPr/>
          </p:nvCxnSpPr>
          <p:spPr bwMode="auto">
            <a:xfrm>
              <a:off x="4878" y="1534"/>
              <a:ext cx="332" cy="206"/>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32">
              <a:extLst>
                <a:ext uri="{FF2B5EF4-FFF2-40B4-BE49-F238E27FC236}">
                  <a16:creationId xmlns:a16="http://schemas.microsoft.com/office/drawing/2014/main" id="{D8F46119-8386-42D7-B7A3-2EC7E869E6C5}"/>
                </a:ext>
              </a:extLst>
            </p:cNvPr>
            <p:cNvCxnSpPr>
              <a:cxnSpLocks noChangeShapeType="1"/>
            </p:cNvCxnSpPr>
            <p:nvPr/>
          </p:nvCxnSpPr>
          <p:spPr bwMode="auto">
            <a:xfrm flipH="1">
              <a:off x="4505" y="1550"/>
              <a:ext cx="283" cy="746"/>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33">
              <a:extLst>
                <a:ext uri="{FF2B5EF4-FFF2-40B4-BE49-F238E27FC236}">
                  <a16:creationId xmlns:a16="http://schemas.microsoft.com/office/drawing/2014/main" id="{F29E2A8F-0E6A-4443-8C5E-1098964A2027}"/>
                </a:ext>
              </a:extLst>
            </p:cNvPr>
            <p:cNvCxnSpPr>
              <a:cxnSpLocks noChangeShapeType="1"/>
              <a:stCxn id="37" idx="3"/>
              <a:endCxn id="45" idx="0"/>
            </p:cNvCxnSpPr>
            <p:nvPr/>
          </p:nvCxnSpPr>
          <p:spPr bwMode="auto">
            <a:xfrm flipH="1">
              <a:off x="4376" y="1513"/>
              <a:ext cx="90" cy="244"/>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34">
              <a:extLst>
                <a:ext uri="{FF2B5EF4-FFF2-40B4-BE49-F238E27FC236}">
                  <a16:creationId xmlns:a16="http://schemas.microsoft.com/office/drawing/2014/main" id="{C7A23E40-6A18-4E73-A28F-72DCBFBD4183}"/>
                </a:ext>
              </a:extLst>
            </p:cNvPr>
            <p:cNvCxnSpPr>
              <a:cxnSpLocks noChangeShapeType="1"/>
              <a:stCxn id="45" idx="5"/>
              <a:endCxn id="38" idx="1"/>
            </p:cNvCxnSpPr>
            <p:nvPr/>
          </p:nvCxnSpPr>
          <p:spPr bwMode="auto">
            <a:xfrm>
              <a:off x="4517" y="1978"/>
              <a:ext cx="352" cy="336"/>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35">
              <a:extLst>
                <a:ext uri="{FF2B5EF4-FFF2-40B4-BE49-F238E27FC236}">
                  <a16:creationId xmlns:a16="http://schemas.microsoft.com/office/drawing/2014/main" id="{B38C6644-DFDD-4505-BD2F-BE688FDB1F0A}"/>
                </a:ext>
              </a:extLst>
            </p:cNvPr>
            <p:cNvSpPr>
              <a:spLocks noChangeArrowheads="1"/>
            </p:cNvSpPr>
            <p:nvPr/>
          </p:nvSpPr>
          <p:spPr bwMode="auto">
            <a:xfrm>
              <a:off x="4224" y="2277"/>
              <a:ext cx="352" cy="171"/>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cxnSp>
          <p:nvCxnSpPr>
            <p:cNvPr id="44" name="AutoShape 36">
              <a:extLst>
                <a:ext uri="{FF2B5EF4-FFF2-40B4-BE49-F238E27FC236}">
                  <a16:creationId xmlns:a16="http://schemas.microsoft.com/office/drawing/2014/main" id="{F6E1C47A-FB59-45DD-9572-6D67291EDD1D}"/>
                </a:ext>
              </a:extLst>
            </p:cNvPr>
            <p:cNvCxnSpPr>
              <a:cxnSpLocks noChangeShapeType="1"/>
              <a:stCxn id="45" idx="4"/>
              <a:endCxn id="43" idx="0"/>
            </p:cNvCxnSpPr>
            <p:nvPr/>
          </p:nvCxnSpPr>
          <p:spPr bwMode="auto">
            <a:xfrm>
              <a:off x="4376" y="2016"/>
              <a:ext cx="24" cy="261"/>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37">
              <a:extLst>
                <a:ext uri="{FF2B5EF4-FFF2-40B4-BE49-F238E27FC236}">
                  <a16:creationId xmlns:a16="http://schemas.microsoft.com/office/drawing/2014/main" id="{93EEE52C-2B5B-4B1E-8A97-0575E94F6A5B}"/>
                </a:ext>
              </a:extLst>
            </p:cNvPr>
            <p:cNvSpPr>
              <a:spLocks noChangeArrowheads="1"/>
            </p:cNvSpPr>
            <p:nvPr/>
          </p:nvSpPr>
          <p:spPr bwMode="auto">
            <a:xfrm>
              <a:off x="4176" y="1757"/>
              <a:ext cx="400" cy="259"/>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sp>
          <p:nvSpPr>
            <p:cNvPr id="46" name="Oval 38">
              <a:extLst>
                <a:ext uri="{FF2B5EF4-FFF2-40B4-BE49-F238E27FC236}">
                  <a16:creationId xmlns:a16="http://schemas.microsoft.com/office/drawing/2014/main" id="{150A612D-C53A-4C51-944A-14070CAC0336}"/>
                </a:ext>
              </a:extLst>
            </p:cNvPr>
            <p:cNvSpPr>
              <a:spLocks noChangeArrowheads="1"/>
            </p:cNvSpPr>
            <p:nvPr/>
          </p:nvSpPr>
          <p:spPr bwMode="auto">
            <a:xfrm>
              <a:off x="4992" y="1728"/>
              <a:ext cx="400" cy="259"/>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cxnSp>
          <p:nvCxnSpPr>
            <p:cNvPr id="47" name="AutoShape 39">
              <a:extLst>
                <a:ext uri="{FF2B5EF4-FFF2-40B4-BE49-F238E27FC236}">
                  <a16:creationId xmlns:a16="http://schemas.microsoft.com/office/drawing/2014/main" id="{D59D798F-2EFD-4D67-AEED-0FD89A787694}"/>
                </a:ext>
              </a:extLst>
            </p:cNvPr>
            <p:cNvCxnSpPr>
              <a:cxnSpLocks noChangeShapeType="1"/>
              <a:endCxn id="38" idx="0"/>
            </p:cNvCxnSpPr>
            <p:nvPr/>
          </p:nvCxnSpPr>
          <p:spPr bwMode="auto">
            <a:xfrm flipH="1">
              <a:off x="5119" y="1987"/>
              <a:ext cx="82" cy="287"/>
            </a:xfrm>
            <a:prstGeom prst="straightConnector1">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 name="Group 40">
            <a:extLst>
              <a:ext uri="{FF2B5EF4-FFF2-40B4-BE49-F238E27FC236}">
                <a16:creationId xmlns:a16="http://schemas.microsoft.com/office/drawing/2014/main" id="{9A32FB7F-9095-4D4B-8602-8E2CE2C83C8B}"/>
              </a:ext>
            </a:extLst>
          </p:cNvPr>
          <p:cNvGrpSpPr>
            <a:grpSpLocks/>
          </p:cNvGrpSpPr>
          <p:nvPr/>
        </p:nvGrpSpPr>
        <p:grpSpPr bwMode="auto">
          <a:xfrm>
            <a:off x="5881338" y="1866528"/>
            <a:ext cx="1930400" cy="342900"/>
            <a:chOff x="4032" y="1728"/>
            <a:chExt cx="1216" cy="288"/>
          </a:xfrm>
          <a:solidFill>
            <a:srgbClr val="FFC000"/>
          </a:solidFill>
        </p:grpSpPr>
        <p:sp>
          <p:nvSpPr>
            <p:cNvPr id="49" name="Oval 41">
              <a:extLst>
                <a:ext uri="{FF2B5EF4-FFF2-40B4-BE49-F238E27FC236}">
                  <a16:creationId xmlns:a16="http://schemas.microsoft.com/office/drawing/2014/main" id="{8A894AD7-4151-4BC8-893A-D911BCDDEBE3}"/>
                </a:ext>
              </a:extLst>
            </p:cNvPr>
            <p:cNvSpPr>
              <a:spLocks noChangeArrowheads="1"/>
            </p:cNvSpPr>
            <p:nvPr/>
          </p:nvSpPr>
          <p:spPr bwMode="auto">
            <a:xfrm>
              <a:off x="4032" y="1728"/>
              <a:ext cx="400" cy="28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graphicFrame>
          <p:nvGraphicFramePr>
            <p:cNvPr id="50" name="Object 42">
              <a:extLst>
                <a:ext uri="{FF2B5EF4-FFF2-40B4-BE49-F238E27FC236}">
                  <a16:creationId xmlns:a16="http://schemas.microsoft.com/office/drawing/2014/main" id="{DBD09928-09A2-482D-B295-7361C913936F}"/>
                </a:ext>
              </a:extLst>
            </p:cNvPr>
            <p:cNvGraphicFramePr>
              <a:graphicFrameLocks noChangeAspect="1"/>
            </p:cNvGraphicFramePr>
            <p:nvPr/>
          </p:nvGraphicFramePr>
          <p:xfrm>
            <a:off x="4128" y="1749"/>
            <a:ext cx="226" cy="267"/>
          </p:xfrm>
          <a:graphic>
            <a:graphicData uri="http://schemas.openxmlformats.org/presentationml/2006/ole">
              <mc:AlternateContent xmlns:mc="http://schemas.openxmlformats.org/markup-compatibility/2006">
                <mc:Choice xmlns:v="urn:schemas-microsoft-com:vml" Requires="v">
                  <p:oleObj spid="_x0000_s7215" name="Equation" r:id="rId6" imgW="203040" imgH="215640" progId="Equation.3">
                    <p:embed/>
                  </p:oleObj>
                </mc:Choice>
                <mc:Fallback>
                  <p:oleObj name="Equation" r:id="rId6" imgW="203040" imgH="215640" progId="Equation.3">
                    <p:embed/>
                    <p:pic>
                      <p:nvPicPr>
                        <p:cNvPr id="32"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1749"/>
                          <a:ext cx="226"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Oval 43">
              <a:extLst>
                <a:ext uri="{FF2B5EF4-FFF2-40B4-BE49-F238E27FC236}">
                  <a16:creationId xmlns:a16="http://schemas.microsoft.com/office/drawing/2014/main" id="{CCE87034-8673-4777-9E2A-98AB237FE710}"/>
                </a:ext>
              </a:extLst>
            </p:cNvPr>
            <p:cNvSpPr>
              <a:spLocks noChangeArrowheads="1"/>
            </p:cNvSpPr>
            <p:nvPr/>
          </p:nvSpPr>
          <p:spPr bwMode="auto">
            <a:xfrm>
              <a:off x="4848" y="1728"/>
              <a:ext cx="400" cy="259"/>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800"/>
            </a:p>
          </p:txBody>
        </p:sp>
        <p:graphicFrame>
          <p:nvGraphicFramePr>
            <p:cNvPr id="52" name="Object 44">
              <a:extLst>
                <a:ext uri="{FF2B5EF4-FFF2-40B4-BE49-F238E27FC236}">
                  <a16:creationId xmlns:a16="http://schemas.microsoft.com/office/drawing/2014/main" id="{7805A1EA-5272-4681-8833-9045F41DB6CF}"/>
                </a:ext>
              </a:extLst>
            </p:cNvPr>
            <p:cNvGraphicFramePr>
              <a:graphicFrameLocks noChangeAspect="1"/>
            </p:cNvGraphicFramePr>
            <p:nvPr/>
          </p:nvGraphicFramePr>
          <p:xfrm>
            <a:off x="4937" y="1747"/>
            <a:ext cx="240" cy="240"/>
          </p:xfrm>
          <a:graphic>
            <a:graphicData uri="http://schemas.openxmlformats.org/presentationml/2006/ole">
              <mc:AlternateContent xmlns:mc="http://schemas.openxmlformats.org/markup-compatibility/2006">
                <mc:Choice xmlns:v="urn:schemas-microsoft-com:vml" Requires="v">
                  <p:oleObj spid="_x0000_s7216" name="Equation" r:id="rId8" imgW="215640" imgH="215640" progId="Equation.3">
                    <p:embed/>
                  </p:oleObj>
                </mc:Choice>
                <mc:Fallback>
                  <p:oleObj name="Equation" r:id="rId8" imgW="215640" imgH="215640" progId="Equation.3">
                    <p:embed/>
                    <p:pic>
                      <p:nvPicPr>
                        <p:cNvPr id="34"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7" y="1747"/>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 name="Group 52">
            <a:extLst>
              <a:ext uri="{FF2B5EF4-FFF2-40B4-BE49-F238E27FC236}">
                <a16:creationId xmlns:a16="http://schemas.microsoft.com/office/drawing/2014/main" id="{E6A0AB71-FB47-4C6F-8D7B-1E831ABFB476}"/>
              </a:ext>
            </a:extLst>
          </p:cNvPr>
          <p:cNvGrpSpPr>
            <a:grpSpLocks/>
          </p:cNvGrpSpPr>
          <p:nvPr/>
        </p:nvGrpSpPr>
        <p:grpSpPr bwMode="auto">
          <a:xfrm>
            <a:off x="6193003" y="1327596"/>
            <a:ext cx="1828800" cy="1512094"/>
            <a:chOff x="4224" y="1296"/>
            <a:chExt cx="1152" cy="1270"/>
          </a:xfrm>
          <a:solidFill>
            <a:srgbClr val="FFC000"/>
          </a:solidFill>
        </p:grpSpPr>
        <p:grpSp>
          <p:nvGrpSpPr>
            <p:cNvPr id="54" name="Group 53">
              <a:extLst>
                <a:ext uri="{FF2B5EF4-FFF2-40B4-BE49-F238E27FC236}">
                  <a16:creationId xmlns:a16="http://schemas.microsoft.com/office/drawing/2014/main" id="{D9C00378-2E7E-4341-8364-C6BE96718341}"/>
                </a:ext>
              </a:extLst>
            </p:cNvPr>
            <p:cNvGrpSpPr>
              <a:grpSpLocks/>
            </p:cNvGrpSpPr>
            <p:nvPr/>
          </p:nvGrpSpPr>
          <p:grpSpPr bwMode="auto">
            <a:xfrm>
              <a:off x="4608" y="2256"/>
              <a:ext cx="768" cy="310"/>
              <a:chOff x="4608" y="2544"/>
              <a:chExt cx="768" cy="310"/>
            </a:xfrm>
            <a:grpFill/>
          </p:grpSpPr>
          <p:sp>
            <p:nvSpPr>
              <p:cNvPr id="58" name="Oval 54">
                <a:extLst>
                  <a:ext uri="{FF2B5EF4-FFF2-40B4-BE49-F238E27FC236}">
                    <a16:creationId xmlns:a16="http://schemas.microsoft.com/office/drawing/2014/main" id="{5B3AF522-3A7F-40D9-9110-1061227414BE}"/>
                  </a:ext>
                </a:extLst>
              </p:cNvPr>
              <p:cNvSpPr>
                <a:spLocks noChangeArrowheads="1"/>
              </p:cNvSpPr>
              <p:nvPr/>
            </p:nvSpPr>
            <p:spPr bwMode="auto">
              <a:xfrm>
                <a:off x="4608" y="2544"/>
                <a:ext cx="753" cy="288"/>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59" name="Text Box 55">
                <a:extLst>
                  <a:ext uri="{FF2B5EF4-FFF2-40B4-BE49-F238E27FC236}">
                    <a16:creationId xmlns:a16="http://schemas.microsoft.com/office/drawing/2014/main" id="{3E45D9DB-F6E3-4384-A300-A5370F5C2962}"/>
                  </a:ext>
                </a:extLst>
              </p:cNvPr>
              <p:cNvSpPr txBox="1">
                <a:spLocks noChangeArrowheads="1"/>
              </p:cNvSpPr>
              <p:nvPr/>
            </p:nvSpPr>
            <p:spPr bwMode="auto">
              <a:xfrm>
                <a:off x="4608" y="2544"/>
                <a:ext cx="768" cy="3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latin typeface="Tahoma" pitchFamily="34" charset="0"/>
                  </a:rPr>
                  <a:t>symptom</a:t>
                </a:r>
              </a:p>
            </p:txBody>
          </p:sp>
        </p:grpSp>
        <p:grpSp>
          <p:nvGrpSpPr>
            <p:cNvPr id="55" name="Group 56">
              <a:extLst>
                <a:ext uri="{FF2B5EF4-FFF2-40B4-BE49-F238E27FC236}">
                  <a16:creationId xmlns:a16="http://schemas.microsoft.com/office/drawing/2014/main" id="{EB381331-DFD2-4FD3-859D-F372DE4371C6}"/>
                </a:ext>
              </a:extLst>
            </p:cNvPr>
            <p:cNvGrpSpPr>
              <a:grpSpLocks/>
            </p:cNvGrpSpPr>
            <p:nvPr/>
          </p:nvGrpSpPr>
          <p:grpSpPr bwMode="auto">
            <a:xfrm>
              <a:off x="4224" y="1296"/>
              <a:ext cx="672" cy="310"/>
              <a:chOff x="4848" y="480"/>
              <a:chExt cx="672" cy="310"/>
            </a:xfrm>
            <a:grpFill/>
          </p:grpSpPr>
          <p:sp>
            <p:nvSpPr>
              <p:cNvPr id="56" name="Oval 57">
                <a:extLst>
                  <a:ext uri="{FF2B5EF4-FFF2-40B4-BE49-F238E27FC236}">
                    <a16:creationId xmlns:a16="http://schemas.microsoft.com/office/drawing/2014/main" id="{0360EFFD-395C-4208-9544-AE5D6E202607}"/>
                  </a:ext>
                </a:extLst>
              </p:cNvPr>
              <p:cNvSpPr>
                <a:spLocks noChangeArrowheads="1"/>
              </p:cNvSpPr>
              <p:nvPr/>
            </p:nvSpPr>
            <p:spPr bwMode="auto">
              <a:xfrm>
                <a:off x="4848" y="480"/>
                <a:ext cx="672" cy="254"/>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2000"/>
              </a:p>
            </p:txBody>
          </p:sp>
          <p:sp>
            <p:nvSpPr>
              <p:cNvPr id="57" name="Text Box 58">
                <a:extLst>
                  <a:ext uri="{FF2B5EF4-FFF2-40B4-BE49-F238E27FC236}">
                    <a16:creationId xmlns:a16="http://schemas.microsoft.com/office/drawing/2014/main" id="{567EF1DD-8075-4097-83BD-F49E5955751C}"/>
                  </a:ext>
                </a:extLst>
              </p:cNvPr>
              <p:cNvSpPr txBox="1">
                <a:spLocks noChangeArrowheads="1"/>
              </p:cNvSpPr>
              <p:nvPr/>
            </p:nvSpPr>
            <p:spPr bwMode="auto">
              <a:xfrm>
                <a:off x="4946" y="480"/>
                <a:ext cx="482" cy="3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rgbClr val="C00000"/>
                    </a:solidFill>
                    <a:latin typeface="Tahoma" pitchFamily="34" charset="0"/>
                  </a:rPr>
                  <a:t>cause</a:t>
                </a:r>
              </a:p>
            </p:txBody>
          </p:sp>
        </p:grpSp>
      </p:grpSp>
      <p:pic>
        <p:nvPicPr>
          <p:cNvPr id="60" name="Picture 14" descr="http://dbs.myflorida.com/About%20Blind%20Services/Newsletters/2013/2013-07/2013-07_04.jpg">
            <a:extLst>
              <a:ext uri="{FF2B5EF4-FFF2-40B4-BE49-F238E27FC236}">
                <a16:creationId xmlns:a16="http://schemas.microsoft.com/office/drawing/2014/main" id="{03F3294E-D5ED-42D4-911A-90CD45C040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8687" y="3988969"/>
            <a:ext cx="1394922" cy="1203121"/>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12">
            <a:extLst>
              <a:ext uri="{FF2B5EF4-FFF2-40B4-BE49-F238E27FC236}">
                <a16:creationId xmlns:a16="http://schemas.microsoft.com/office/drawing/2014/main" id="{3F7FB76B-BEBC-4864-84C2-9668CFAA0D3A}"/>
              </a:ext>
            </a:extLst>
          </p:cNvPr>
          <p:cNvSpPr>
            <a:spLocks noChangeArrowheads="1"/>
          </p:cNvSpPr>
          <p:nvPr/>
        </p:nvSpPr>
        <p:spPr bwMode="auto">
          <a:xfrm>
            <a:off x="3033654" y="5228875"/>
            <a:ext cx="1767628" cy="6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latin typeface="Tahoma" pitchFamily="34" charset="0"/>
              </a:rPr>
              <a:t>Computer </a:t>
            </a:r>
          </a:p>
          <a:p>
            <a:r>
              <a:rPr lang="en-US" altLang="en-US" sz="1800" dirty="0">
                <a:latin typeface="Tahoma" pitchFamily="34" charset="0"/>
              </a:rPr>
              <a:t>troubleshooting</a:t>
            </a:r>
          </a:p>
        </p:txBody>
      </p:sp>
      <p:pic>
        <p:nvPicPr>
          <p:cNvPr id="62" name="Picture 18" descr="http://nlp.stanford.edu/courses/lsa352/94022a.gif">
            <a:extLst>
              <a:ext uri="{FF2B5EF4-FFF2-40B4-BE49-F238E27FC236}">
                <a16:creationId xmlns:a16="http://schemas.microsoft.com/office/drawing/2014/main" id="{BECDCD22-E8DB-4E03-9EAE-E1822E54B8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41764" y="3988969"/>
            <a:ext cx="1410580" cy="1176085"/>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63" name="Rectangle 22">
            <a:extLst>
              <a:ext uri="{FF2B5EF4-FFF2-40B4-BE49-F238E27FC236}">
                <a16:creationId xmlns:a16="http://schemas.microsoft.com/office/drawing/2014/main" id="{B7ED8D9B-4719-4D65-82CB-BADE4A2AD864}"/>
              </a:ext>
            </a:extLst>
          </p:cNvPr>
          <p:cNvSpPr>
            <a:spLocks noChangeArrowheads="1"/>
          </p:cNvSpPr>
          <p:nvPr/>
        </p:nvSpPr>
        <p:spPr bwMode="auto">
          <a:xfrm>
            <a:off x="6124700" y="5192090"/>
            <a:ext cx="1312903" cy="64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latin typeface="Tahoma" pitchFamily="34" charset="0"/>
              </a:rPr>
              <a:t>  Speech</a:t>
            </a:r>
          </a:p>
          <a:p>
            <a:r>
              <a:rPr lang="en-US" altLang="en-US" sz="1800" dirty="0">
                <a:latin typeface="Tahoma" pitchFamily="34" charset="0"/>
              </a:rPr>
              <a:t>recognition</a:t>
            </a:r>
          </a:p>
        </p:txBody>
      </p:sp>
      <p:pic>
        <p:nvPicPr>
          <p:cNvPr id="64" name="Picture 24" descr="http://www.python-course.eu/images/bag_of_words.png">
            <a:extLst>
              <a:ext uri="{FF2B5EF4-FFF2-40B4-BE49-F238E27FC236}">
                <a16:creationId xmlns:a16="http://schemas.microsoft.com/office/drawing/2014/main" id="{06046F57-E95C-44CE-AB6E-A8590552FA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3191" y="3802628"/>
            <a:ext cx="1056522" cy="1436870"/>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19">
            <a:extLst>
              <a:ext uri="{FF2B5EF4-FFF2-40B4-BE49-F238E27FC236}">
                <a16:creationId xmlns:a16="http://schemas.microsoft.com/office/drawing/2014/main" id="{E48DF0D1-D730-4F66-A0EB-79348F8E3506}"/>
              </a:ext>
            </a:extLst>
          </p:cNvPr>
          <p:cNvSpPr>
            <a:spLocks noChangeArrowheads="1"/>
          </p:cNvSpPr>
          <p:nvPr/>
        </p:nvSpPr>
        <p:spPr bwMode="auto">
          <a:xfrm>
            <a:off x="7552344" y="5201667"/>
            <a:ext cx="1447800" cy="5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latin typeface="Tahoma" pitchFamily="34" charset="0"/>
              </a:rPr>
              <a:t>Text </a:t>
            </a:r>
          </a:p>
          <a:p>
            <a:r>
              <a:rPr lang="en-US" altLang="en-US" sz="1600" dirty="0">
                <a:latin typeface="Tahoma" pitchFamily="34" charset="0"/>
              </a:rPr>
              <a:t>Classification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61" grpId="0"/>
      <p:bldP spid="63"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FE8BA8C-E478-474E-90CD-9C3191EC7358}"/>
              </a:ext>
            </a:extLst>
          </p:cNvPr>
          <p:cNvSpPr>
            <a:spLocks noGrp="1"/>
          </p:cNvSpPr>
          <p:nvPr>
            <p:ph type="dt" sz="half" idx="10"/>
          </p:nvPr>
        </p:nvSpPr>
        <p:spPr/>
        <p:txBody>
          <a:bodyPr/>
          <a:lstStyle/>
          <a:p>
            <a:fld id="{E8900062-3755-4F20-B9BB-3B7B80988AC5}" type="datetime1">
              <a:rPr lang="en-US" smtClean="0"/>
              <a:t>1/18/22</a:t>
            </a:fld>
            <a:endParaRPr lang="en-IN"/>
          </a:p>
        </p:txBody>
      </p:sp>
      <p:sp>
        <p:nvSpPr>
          <p:cNvPr id="4" name="Footer Placeholder 3">
            <a:extLst>
              <a:ext uri="{FF2B5EF4-FFF2-40B4-BE49-F238E27FC236}">
                <a16:creationId xmlns:a16="http://schemas.microsoft.com/office/drawing/2014/main" id="{99CF9A27-647A-42D2-B67C-C8F5E9DADB54}"/>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0FFCD71D-F1D0-46BA-B79D-087C5C867300}"/>
              </a:ext>
            </a:extLst>
          </p:cNvPr>
          <p:cNvSpPr>
            <a:spLocks noGrp="1"/>
          </p:cNvSpPr>
          <p:nvPr>
            <p:ph type="sldNum" sz="quarter" idx="12"/>
          </p:nvPr>
        </p:nvSpPr>
        <p:spPr/>
        <p:txBody>
          <a:bodyPr/>
          <a:lstStyle/>
          <a:p>
            <a:fld id="{0E2B90DE-CA9C-452B-80F9-35262CC2B070}" type="slidenum">
              <a:rPr lang="en-IN" smtClean="0"/>
              <a:pPr/>
              <a:t>14</a:t>
            </a:fld>
            <a:endParaRPr lang="en-IN"/>
          </a:p>
        </p:txBody>
      </p:sp>
      <p:pic>
        <p:nvPicPr>
          <p:cNvPr id="8" name="Content Placeholder 7">
            <a:extLst>
              <a:ext uri="{FF2B5EF4-FFF2-40B4-BE49-F238E27FC236}">
                <a16:creationId xmlns:a16="http://schemas.microsoft.com/office/drawing/2014/main" id="{11CFD9F0-CDF7-4E77-A2AD-234F6C3DE288}"/>
              </a:ext>
            </a:extLst>
          </p:cNvPr>
          <p:cNvPicPr>
            <a:picLocks noGrp="1" noChangeAspect="1"/>
          </p:cNvPicPr>
          <p:nvPr>
            <p:ph sz="quarter" idx="1"/>
          </p:nvPr>
        </p:nvPicPr>
        <p:blipFill>
          <a:blip r:embed="rId2"/>
          <a:stretch>
            <a:fillRect/>
          </a:stretch>
        </p:blipFill>
        <p:spPr>
          <a:xfrm>
            <a:off x="603504" y="1196752"/>
            <a:ext cx="8062032" cy="4823048"/>
          </a:xfrm>
          <a:prstGeom prst="rect">
            <a:avLst/>
          </a:prstGeom>
        </p:spPr>
      </p:pic>
    </p:spTree>
    <p:extLst>
      <p:ext uri="{BB962C8B-B14F-4D97-AF65-F5344CB8AC3E}">
        <p14:creationId xmlns:p14="http://schemas.microsoft.com/office/powerpoint/2010/main" val="165096227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App. : Recommendation Systems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66A27D2-4BE4-492E-818F-93058C4E3B5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140</a:t>
            </a:fld>
            <a:endParaRPr lang="en-IN"/>
          </a:p>
        </p:txBody>
      </p:sp>
      <p:sp>
        <p:nvSpPr>
          <p:cNvPr id="10" name="Rectangle 3">
            <a:extLst>
              <a:ext uri="{FF2B5EF4-FFF2-40B4-BE49-F238E27FC236}">
                <a16:creationId xmlns:a16="http://schemas.microsoft.com/office/drawing/2014/main" id="{AF7C5B94-6856-494D-B237-3D5E4E4F02E6}"/>
              </a:ext>
            </a:extLst>
          </p:cNvPr>
          <p:cNvSpPr txBox="1">
            <a:spLocks noChangeArrowheads="1"/>
          </p:cNvSpPr>
          <p:nvPr/>
        </p:nvSpPr>
        <p:spPr>
          <a:xfrm>
            <a:off x="514370" y="1844824"/>
            <a:ext cx="8629630" cy="3642552"/>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Given user preferences, suggest recommendations</a:t>
            </a:r>
          </a:p>
          <a:p>
            <a:r>
              <a:rPr lang="en-US" sz="2200" dirty="0">
                <a:solidFill>
                  <a:schemeClr val="hlink"/>
                </a:solidFill>
                <a:latin typeface="Times New Roman" panose="02020603050405020304" pitchFamily="18" charset="0"/>
                <a:cs typeface="Times New Roman" panose="02020603050405020304" pitchFamily="18" charset="0"/>
              </a:rPr>
              <a:t>Example: </a:t>
            </a:r>
            <a:r>
              <a:rPr lang="en-US" sz="2200" dirty="0">
                <a:latin typeface="Times New Roman" panose="02020603050405020304" pitchFamily="18" charset="0"/>
                <a:cs typeface="Times New Roman" panose="02020603050405020304" pitchFamily="18" charset="0"/>
              </a:rPr>
              <a:t>Amazon.com</a:t>
            </a:r>
          </a:p>
          <a:p>
            <a:r>
              <a:rPr lang="en-US" sz="2200" b="1" dirty="0">
                <a:latin typeface="Times New Roman" panose="02020603050405020304" pitchFamily="18" charset="0"/>
                <a:cs typeface="Times New Roman" panose="02020603050405020304" pitchFamily="18" charset="0"/>
              </a:rPr>
              <a:t>Input: movie preferences of many users</a:t>
            </a:r>
          </a:p>
          <a:p>
            <a:r>
              <a:rPr lang="en-US" sz="2200" b="1" dirty="0">
                <a:solidFill>
                  <a:srgbClr val="C00000"/>
                </a:solidFill>
                <a:latin typeface="Times New Roman" panose="02020603050405020304" pitchFamily="18" charset="0"/>
                <a:cs typeface="Times New Roman" panose="02020603050405020304" pitchFamily="18" charset="0"/>
              </a:rPr>
              <a:t>Solution: model correlations between movie features</a:t>
            </a:r>
          </a:p>
          <a:p>
            <a:pPr lvl="1"/>
            <a:r>
              <a:rPr lang="en-US" sz="2200" dirty="0">
                <a:latin typeface="Times New Roman" panose="02020603050405020304" pitchFamily="18" charset="0"/>
                <a:cs typeface="Times New Roman" panose="02020603050405020304" pitchFamily="18" charset="0"/>
              </a:rPr>
              <a:t>Users who like comedy, often like drama</a:t>
            </a:r>
          </a:p>
          <a:p>
            <a:pPr lvl="1"/>
            <a:r>
              <a:rPr lang="en-US" sz="2200" dirty="0">
                <a:latin typeface="Times New Roman" panose="02020603050405020304" pitchFamily="18" charset="0"/>
                <a:cs typeface="Times New Roman" panose="02020603050405020304" pitchFamily="18" charset="0"/>
              </a:rPr>
              <a:t>Users who like action, often do not like cartoons</a:t>
            </a:r>
          </a:p>
          <a:p>
            <a:pPr lvl="1"/>
            <a:r>
              <a:rPr lang="en-US" sz="2200" dirty="0">
                <a:latin typeface="Times New Roman" panose="02020603050405020304" pitchFamily="18" charset="0"/>
                <a:cs typeface="Times New Roman" panose="02020603050405020304" pitchFamily="18" charset="0"/>
              </a:rPr>
              <a:t>Users who like Robert </a:t>
            </a:r>
            <a:r>
              <a:rPr lang="en-US" sz="2200" dirty="0" err="1">
                <a:latin typeface="Times New Roman" panose="02020603050405020304" pitchFamily="18" charset="0"/>
                <a:cs typeface="Times New Roman" panose="02020603050405020304" pitchFamily="18" charset="0"/>
              </a:rPr>
              <a:t>Deniro</a:t>
            </a:r>
            <a:r>
              <a:rPr lang="en-US" sz="2200" dirty="0">
                <a:latin typeface="Times New Roman" panose="02020603050405020304" pitchFamily="18" charset="0"/>
                <a:cs typeface="Times New Roman" panose="02020603050405020304" pitchFamily="18" charset="0"/>
              </a:rPr>
              <a:t> films often like Al Pacino films</a:t>
            </a:r>
          </a:p>
          <a:p>
            <a:r>
              <a:rPr lang="en-US" sz="2200" dirty="0">
                <a:latin typeface="Times New Roman" panose="02020603050405020304" pitchFamily="18" charset="0"/>
                <a:cs typeface="Times New Roman" panose="02020603050405020304" pitchFamily="18" charset="0"/>
              </a:rPr>
              <a:t>Given user preferences, can predict probability that new movies match preferences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Sample of General Product Rule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FB4B629-88A7-434B-AF25-98397D2765E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141</a:t>
            </a:fld>
            <a:endParaRPr lang="en-IN"/>
          </a:p>
        </p:txBody>
      </p:sp>
      <p:sp>
        <p:nvSpPr>
          <p:cNvPr id="10" name="Oval 4">
            <a:extLst>
              <a:ext uri="{FF2B5EF4-FFF2-40B4-BE49-F238E27FC236}">
                <a16:creationId xmlns:a16="http://schemas.microsoft.com/office/drawing/2014/main" id="{FA0CCA42-58ED-4C3F-B524-91BDF9330A56}"/>
              </a:ext>
            </a:extLst>
          </p:cNvPr>
          <p:cNvSpPr>
            <a:spLocks noChangeArrowheads="1"/>
          </p:cNvSpPr>
          <p:nvPr/>
        </p:nvSpPr>
        <p:spPr bwMode="auto">
          <a:xfrm>
            <a:off x="4186237" y="2068512"/>
            <a:ext cx="614363" cy="496491"/>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a:latin typeface="Arial" pitchFamily="34" charset="0"/>
              </a:rPr>
              <a:t>X</a:t>
            </a:r>
            <a:r>
              <a:rPr lang="en-US" sz="1800" b="1" baseline="-25000">
                <a:latin typeface="Arial" pitchFamily="34" charset="0"/>
              </a:rPr>
              <a:t>1</a:t>
            </a:r>
          </a:p>
        </p:txBody>
      </p:sp>
      <p:sp>
        <p:nvSpPr>
          <p:cNvPr id="11" name="Oval 5">
            <a:extLst>
              <a:ext uri="{FF2B5EF4-FFF2-40B4-BE49-F238E27FC236}">
                <a16:creationId xmlns:a16="http://schemas.microsoft.com/office/drawing/2014/main" id="{C350EEFA-B0FF-45DD-9094-B50B33992A46}"/>
              </a:ext>
            </a:extLst>
          </p:cNvPr>
          <p:cNvSpPr>
            <a:spLocks noChangeArrowheads="1"/>
          </p:cNvSpPr>
          <p:nvPr/>
        </p:nvSpPr>
        <p:spPr bwMode="auto">
          <a:xfrm>
            <a:off x="6105524" y="3112690"/>
            <a:ext cx="623888" cy="51196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a:latin typeface="Arial" pitchFamily="34" charset="0"/>
              </a:rPr>
              <a:t>X</a:t>
            </a:r>
            <a:r>
              <a:rPr lang="en-US" sz="1800" b="1" baseline="-25000">
                <a:latin typeface="Arial" pitchFamily="34" charset="0"/>
              </a:rPr>
              <a:t>3</a:t>
            </a:r>
          </a:p>
        </p:txBody>
      </p:sp>
      <p:sp>
        <p:nvSpPr>
          <p:cNvPr id="12" name="Oval 6">
            <a:extLst>
              <a:ext uri="{FF2B5EF4-FFF2-40B4-BE49-F238E27FC236}">
                <a16:creationId xmlns:a16="http://schemas.microsoft.com/office/drawing/2014/main" id="{E671375D-C002-4E42-A454-7D907050039A}"/>
              </a:ext>
            </a:extLst>
          </p:cNvPr>
          <p:cNvSpPr>
            <a:spLocks noChangeArrowheads="1"/>
          </p:cNvSpPr>
          <p:nvPr/>
        </p:nvSpPr>
        <p:spPr bwMode="auto">
          <a:xfrm>
            <a:off x="2441574" y="3093640"/>
            <a:ext cx="623888" cy="488156"/>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a:latin typeface="Arial" pitchFamily="34" charset="0"/>
              </a:rPr>
              <a:t>X</a:t>
            </a:r>
            <a:r>
              <a:rPr lang="en-US" sz="1800" b="1" baseline="-25000">
                <a:latin typeface="Arial" pitchFamily="34" charset="0"/>
              </a:rPr>
              <a:t>2</a:t>
            </a:r>
          </a:p>
        </p:txBody>
      </p:sp>
      <p:sp>
        <p:nvSpPr>
          <p:cNvPr id="13" name="Oval 7">
            <a:extLst>
              <a:ext uri="{FF2B5EF4-FFF2-40B4-BE49-F238E27FC236}">
                <a16:creationId xmlns:a16="http://schemas.microsoft.com/office/drawing/2014/main" id="{D7CCB752-8DEF-4256-B6A6-6FD1F3CDE5C6}"/>
              </a:ext>
            </a:extLst>
          </p:cNvPr>
          <p:cNvSpPr>
            <a:spLocks noChangeArrowheads="1"/>
          </p:cNvSpPr>
          <p:nvPr/>
        </p:nvSpPr>
        <p:spPr bwMode="auto">
          <a:xfrm>
            <a:off x="4205287" y="3711575"/>
            <a:ext cx="614363" cy="4988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dirty="0">
                <a:latin typeface="Arial" pitchFamily="34" charset="0"/>
              </a:rPr>
              <a:t>X</a:t>
            </a:r>
            <a:r>
              <a:rPr lang="en-US" sz="1800" b="1" baseline="-25000" dirty="0">
                <a:latin typeface="Arial" pitchFamily="34" charset="0"/>
              </a:rPr>
              <a:t>5</a:t>
            </a:r>
          </a:p>
        </p:txBody>
      </p:sp>
      <p:sp>
        <p:nvSpPr>
          <p:cNvPr id="14" name="Oval 8">
            <a:extLst>
              <a:ext uri="{FF2B5EF4-FFF2-40B4-BE49-F238E27FC236}">
                <a16:creationId xmlns:a16="http://schemas.microsoft.com/office/drawing/2014/main" id="{66DBA9D2-EFCD-4F47-9526-A309294D46C2}"/>
              </a:ext>
            </a:extLst>
          </p:cNvPr>
          <p:cNvSpPr>
            <a:spLocks noChangeArrowheads="1"/>
          </p:cNvSpPr>
          <p:nvPr/>
        </p:nvSpPr>
        <p:spPr bwMode="auto">
          <a:xfrm>
            <a:off x="2433637" y="4511675"/>
            <a:ext cx="614363" cy="496491"/>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a:latin typeface="Arial" pitchFamily="34" charset="0"/>
              </a:rPr>
              <a:t>X</a:t>
            </a:r>
            <a:r>
              <a:rPr lang="en-US" sz="1800" b="1" baseline="-25000">
                <a:latin typeface="Arial" pitchFamily="34" charset="0"/>
              </a:rPr>
              <a:t>4</a:t>
            </a:r>
          </a:p>
        </p:txBody>
      </p:sp>
      <p:sp>
        <p:nvSpPr>
          <p:cNvPr id="15" name="Oval 9">
            <a:extLst>
              <a:ext uri="{FF2B5EF4-FFF2-40B4-BE49-F238E27FC236}">
                <a16:creationId xmlns:a16="http://schemas.microsoft.com/office/drawing/2014/main" id="{B978D145-4E5E-45C2-87EC-7C62A9233923}"/>
              </a:ext>
            </a:extLst>
          </p:cNvPr>
          <p:cNvSpPr>
            <a:spLocks noChangeArrowheads="1"/>
          </p:cNvSpPr>
          <p:nvPr/>
        </p:nvSpPr>
        <p:spPr bwMode="auto">
          <a:xfrm>
            <a:off x="6148387" y="4497387"/>
            <a:ext cx="614363" cy="4607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a:r>
              <a:rPr lang="en-US" sz="1800" b="1">
                <a:latin typeface="Arial" pitchFamily="34" charset="0"/>
              </a:rPr>
              <a:t>X</a:t>
            </a:r>
            <a:r>
              <a:rPr lang="en-US" sz="1800" b="1" baseline="-25000">
                <a:latin typeface="Arial" pitchFamily="34" charset="0"/>
              </a:rPr>
              <a:t>6</a:t>
            </a:r>
          </a:p>
        </p:txBody>
      </p:sp>
      <p:sp>
        <p:nvSpPr>
          <p:cNvPr id="16" name="Line 10">
            <a:extLst>
              <a:ext uri="{FF2B5EF4-FFF2-40B4-BE49-F238E27FC236}">
                <a16:creationId xmlns:a16="http://schemas.microsoft.com/office/drawing/2014/main" id="{1DAD2F6D-2216-42EE-8B33-2E8B6F0BCF1B}"/>
              </a:ext>
            </a:extLst>
          </p:cNvPr>
          <p:cNvSpPr>
            <a:spLocks noChangeShapeType="1"/>
          </p:cNvSpPr>
          <p:nvPr/>
        </p:nvSpPr>
        <p:spPr bwMode="auto">
          <a:xfrm flipH="1">
            <a:off x="4770437" y="3496072"/>
            <a:ext cx="1308100" cy="3476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 name="Line 11">
            <a:extLst>
              <a:ext uri="{FF2B5EF4-FFF2-40B4-BE49-F238E27FC236}">
                <a16:creationId xmlns:a16="http://schemas.microsoft.com/office/drawing/2014/main" id="{9CF281A0-B2B4-4881-82E0-5C499E4352F7}"/>
              </a:ext>
            </a:extLst>
          </p:cNvPr>
          <p:cNvSpPr>
            <a:spLocks noChangeShapeType="1"/>
          </p:cNvSpPr>
          <p:nvPr/>
        </p:nvSpPr>
        <p:spPr bwMode="auto">
          <a:xfrm flipH="1">
            <a:off x="2998787" y="2467371"/>
            <a:ext cx="1193800" cy="6905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 name="Line 12">
            <a:extLst>
              <a:ext uri="{FF2B5EF4-FFF2-40B4-BE49-F238E27FC236}">
                <a16:creationId xmlns:a16="http://schemas.microsoft.com/office/drawing/2014/main" id="{DFBFB47A-6B26-4F85-89FC-9A90D47953D6}"/>
              </a:ext>
            </a:extLst>
          </p:cNvPr>
          <p:cNvSpPr>
            <a:spLocks noChangeShapeType="1"/>
          </p:cNvSpPr>
          <p:nvPr/>
        </p:nvSpPr>
        <p:spPr bwMode="auto">
          <a:xfrm>
            <a:off x="4821237" y="2438796"/>
            <a:ext cx="1339850" cy="762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 name="Line 13">
            <a:extLst>
              <a:ext uri="{FF2B5EF4-FFF2-40B4-BE49-F238E27FC236}">
                <a16:creationId xmlns:a16="http://schemas.microsoft.com/office/drawing/2014/main" id="{FB9204C7-DCD3-4ABF-9BE9-38F1BAFBD822}"/>
              </a:ext>
            </a:extLst>
          </p:cNvPr>
          <p:cNvSpPr>
            <a:spLocks noChangeShapeType="1"/>
          </p:cNvSpPr>
          <p:nvPr/>
        </p:nvSpPr>
        <p:spPr bwMode="auto">
          <a:xfrm>
            <a:off x="3049587" y="3481784"/>
            <a:ext cx="1168400" cy="3762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 name="Line 14">
            <a:extLst>
              <a:ext uri="{FF2B5EF4-FFF2-40B4-BE49-F238E27FC236}">
                <a16:creationId xmlns:a16="http://schemas.microsoft.com/office/drawing/2014/main" id="{E2EE48D3-3CE0-468B-875B-8D33CFB68CAC}"/>
              </a:ext>
            </a:extLst>
          </p:cNvPr>
          <p:cNvSpPr>
            <a:spLocks noChangeShapeType="1"/>
          </p:cNvSpPr>
          <p:nvPr/>
        </p:nvSpPr>
        <p:spPr bwMode="auto">
          <a:xfrm>
            <a:off x="2719387" y="3610372"/>
            <a:ext cx="0" cy="8763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 name="Line 15">
            <a:extLst>
              <a:ext uri="{FF2B5EF4-FFF2-40B4-BE49-F238E27FC236}">
                <a16:creationId xmlns:a16="http://schemas.microsoft.com/office/drawing/2014/main" id="{452B23AB-5BA5-4B73-9447-B3A3C4AB5590}"/>
              </a:ext>
            </a:extLst>
          </p:cNvPr>
          <p:cNvSpPr>
            <a:spLocks noChangeShapeType="1"/>
          </p:cNvSpPr>
          <p:nvPr/>
        </p:nvSpPr>
        <p:spPr bwMode="auto">
          <a:xfrm>
            <a:off x="4821237" y="4096147"/>
            <a:ext cx="1377950" cy="50482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Rectangle 17">
            <a:extLst>
              <a:ext uri="{FF2B5EF4-FFF2-40B4-BE49-F238E27FC236}">
                <a16:creationId xmlns:a16="http://schemas.microsoft.com/office/drawing/2014/main" id="{102BE22F-3CE3-4456-91D8-73110F3A512B}"/>
              </a:ext>
            </a:extLst>
          </p:cNvPr>
          <p:cNvSpPr>
            <a:spLocks noChangeArrowheads="1"/>
          </p:cNvSpPr>
          <p:nvPr/>
        </p:nvSpPr>
        <p:spPr bwMode="auto">
          <a:xfrm>
            <a:off x="333374" y="5173662"/>
            <a:ext cx="8734425" cy="3667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sz="1800" b="1" dirty="0">
                <a:latin typeface="Arial" pitchFamily="34" charset="0"/>
              </a:rPr>
              <a:t>p(x</a:t>
            </a:r>
            <a:r>
              <a:rPr lang="en-US" sz="1800" b="1" baseline="-25000" dirty="0">
                <a:latin typeface="Arial" pitchFamily="34" charset="0"/>
              </a:rPr>
              <a:t>1</a:t>
            </a:r>
            <a:r>
              <a:rPr lang="en-US" sz="1800" b="1" dirty="0">
                <a:latin typeface="Arial" pitchFamily="34" charset="0"/>
              </a:rPr>
              <a:t>, x</a:t>
            </a:r>
            <a:r>
              <a:rPr lang="en-US" sz="1800" b="1" baseline="-25000" dirty="0">
                <a:latin typeface="Arial" pitchFamily="34" charset="0"/>
              </a:rPr>
              <a:t>2</a:t>
            </a:r>
            <a:r>
              <a:rPr lang="en-US" sz="1800" b="1" dirty="0">
                <a:latin typeface="Arial" pitchFamily="34" charset="0"/>
              </a:rPr>
              <a:t>, x</a:t>
            </a:r>
            <a:r>
              <a:rPr lang="en-US" sz="1800" b="1" baseline="-25000" dirty="0">
                <a:latin typeface="Arial" pitchFamily="34" charset="0"/>
              </a:rPr>
              <a:t>3</a:t>
            </a:r>
            <a:r>
              <a:rPr lang="en-US" sz="1800" b="1" dirty="0">
                <a:latin typeface="Arial" pitchFamily="34" charset="0"/>
              </a:rPr>
              <a:t>, x</a:t>
            </a:r>
            <a:r>
              <a:rPr lang="en-US" sz="1800" b="1" baseline="-25000" dirty="0">
                <a:latin typeface="Arial" pitchFamily="34" charset="0"/>
              </a:rPr>
              <a:t>4</a:t>
            </a:r>
            <a:r>
              <a:rPr lang="en-US" sz="1800" b="1" dirty="0">
                <a:latin typeface="Arial" pitchFamily="34" charset="0"/>
              </a:rPr>
              <a:t>, x</a:t>
            </a:r>
            <a:r>
              <a:rPr lang="en-US" sz="1800" b="1" baseline="-25000" dirty="0">
                <a:latin typeface="Arial" pitchFamily="34" charset="0"/>
              </a:rPr>
              <a:t>5</a:t>
            </a:r>
            <a:r>
              <a:rPr lang="en-US" sz="1800" b="1" dirty="0">
                <a:latin typeface="Arial" pitchFamily="34" charset="0"/>
              </a:rPr>
              <a:t>, x</a:t>
            </a:r>
            <a:r>
              <a:rPr lang="en-US" sz="1800" b="1" baseline="-25000" dirty="0">
                <a:latin typeface="Arial" pitchFamily="34" charset="0"/>
              </a:rPr>
              <a:t>6</a:t>
            </a:r>
            <a:r>
              <a:rPr lang="en-US" sz="1800" b="1" dirty="0">
                <a:latin typeface="Arial" pitchFamily="34" charset="0"/>
              </a:rPr>
              <a:t>) = p(x</a:t>
            </a:r>
            <a:r>
              <a:rPr lang="en-US" sz="1800" b="1" baseline="-25000" dirty="0">
                <a:latin typeface="Arial" pitchFamily="34" charset="0"/>
              </a:rPr>
              <a:t>6 </a:t>
            </a:r>
            <a:r>
              <a:rPr lang="en-US" sz="1800" b="1" dirty="0">
                <a:latin typeface="Arial" pitchFamily="34" charset="0"/>
              </a:rPr>
              <a:t>| x</a:t>
            </a:r>
            <a:r>
              <a:rPr lang="en-US" sz="1800" b="1" baseline="-25000" dirty="0">
                <a:latin typeface="Arial" pitchFamily="34" charset="0"/>
              </a:rPr>
              <a:t>5</a:t>
            </a:r>
            <a:r>
              <a:rPr lang="en-US" sz="1800" b="1" dirty="0">
                <a:latin typeface="Arial" pitchFamily="34" charset="0"/>
              </a:rPr>
              <a:t>) p(x</a:t>
            </a:r>
            <a:r>
              <a:rPr lang="en-US" sz="1800" b="1" baseline="-25000" dirty="0">
                <a:latin typeface="Arial" pitchFamily="34" charset="0"/>
              </a:rPr>
              <a:t>5  </a:t>
            </a:r>
            <a:r>
              <a:rPr lang="en-US" sz="1800" b="1" dirty="0">
                <a:latin typeface="Arial" pitchFamily="34" charset="0"/>
              </a:rPr>
              <a:t>| x</a:t>
            </a:r>
            <a:r>
              <a:rPr lang="en-US" sz="1800" b="1" baseline="-25000" dirty="0">
                <a:latin typeface="Arial" pitchFamily="34" charset="0"/>
              </a:rPr>
              <a:t>3</a:t>
            </a:r>
            <a:r>
              <a:rPr lang="en-US" sz="1800" b="1" dirty="0">
                <a:latin typeface="Arial" pitchFamily="34" charset="0"/>
              </a:rPr>
              <a:t>, x</a:t>
            </a:r>
            <a:r>
              <a:rPr lang="en-US" sz="1800" b="1" baseline="-25000" dirty="0">
                <a:latin typeface="Arial" pitchFamily="34" charset="0"/>
              </a:rPr>
              <a:t>2</a:t>
            </a:r>
            <a:r>
              <a:rPr lang="en-US" sz="1800" b="1" dirty="0">
                <a:latin typeface="Arial" pitchFamily="34" charset="0"/>
              </a:rPr>
              <a:t>) p(x</a:t>
            </a:r>
            <a:r>
              <a:rPr lang="en-US" sz="1800" b="1" baseline="-25000" dirty="0">
                <a:latin typeface="Arial" pitchFamily="34" charset="0"/>
              </a:rPr>
              <a:t>4  </a:t>
            </a:r>
            <a:r>
              <a:rPr lang="en-US" sz="1800" b="1" dirty="0">
                <a:latin typeface="Arial" pitchFamily="34" charset="0"/>
              </a:rPr>
              <a:t>| x</a:t>
            </a:r>
            <a:r>
              <a:rPr lang="en-US" sz="1800" b="1" baseline="-25000" dirty="0">
                <a:latin typeface="Arial" pitchFamily="34" charset="0"/>
              </a:rPr>
              <a:t>2</a:t>
            </a:r>
            <a:r>
              <a:rPr lang="en-US" sz="1800" b="1" dirty="0">
                <a:latin typeface="Arial" pitchFamily="34" charset="0"/>
              </a:rPr>
              <a:t>, x</a:t>
            </a:r>
            <a:r>
              <a:rPr lang="en-US" sz="1800" b="1" baseline="-25000" dirty="0">
                <a:latin typeface="Arial" pitchFamily="34" charset="0"/>
              </a:rPr>
              <a:t>1</a:t>
            </a:r>
            <a:r>
              <a:rPr lang="en-US" sz="1800" b="1" dirty="0">
                <a:latin typeface="Arial" pitchFamily="34" charset="0"/>
              </a:rPr>
              <a:t>) p(x</a:t>
            </a:r>
            <a:r>
              <a:rPr lang="en-US" sz="1800" b="1" baseline="-25000" dirty="0">
                <a:latin typeface="Arial" pitchFamily="34" charset="0"/>
              </a:rPr>
              <a:t>3  </a:t>
            </a:r>
            <a:r>
              <a:rPr lang="en-US" sz="1800" b="1" dirty="0">
                <a:latin typeface="Arial" pitchFamily="34" charset="0"/>
              </a:rPr>
              <a:t>| x</a:t>
            </a:r>
            <a:r>
              <a:rPr lang="en-US" sz="1800" b="1" baseline="-25000" dirty="0">
                <a:latin typeface="Arial" pitchFamily="34" charset="0"/>
              </a:rPr>
              <a:t>1</a:t>
            </a:r>
            <a:r>
              <a:rPr lang="en-US" sz="1800" b="1" dirty="0">
                <a:latin typeface="Arial" pitchFamily="34" charset="0"/>
              </a:rPr>
              <a:t>) p(x</a:t>
            </a:r>
            <a:r>
              <a:rPr lang="en-US" sz="1800" b="1" baseline="-25000" dirty="0">
                <a:latin typeface="Arial" pitchFamily="34" charset="0"/>
              </a:rPr>
              <a:t>2  </a:t>
            </a:r>
            <a:r>
              <a:rPr lang="en-US" sz="1800" b="1" dirty="0">
                <a:latin typeface="Arial" pitchFamily="34" charset="0"/>
              </a:rPr>
              <a:t>| x</a:t>
            </a:r>
            <a:r>
              <a:rPr lang="en-US" sz="1800" b="1" baseline="-25000" dirty="0">
                <a:latin typeface="Arial" pitchFamily="34" charset="0"/>
              </a:rPr>
              <a:t>1</a:t>
            </a:r>
            <a:r>
              <a:rPr lang="en-US" sz="1800" b="1" dirty="0">
                <a:latin typeface="Arial" pitchFamily="34" charset="0"/>
              </a:rPr>
              <a:t>) p(x</a:t>
            </a:r>
            <a:r>
              <a:rPr lang="en-US" sz="1800" b="1" baseline="-25000" dirty="0">
                <a:latin typeface="Arial" pitchFamily="34" charset="0"/>
              </a:rPr>
              <a:t>1</a:t>
            </a:r>
            <a:r>
              <a:rPr lang="en-US" sz="1800" b="1" dirty="0">
                <a:latin typeface="Arial" pitchFamily="34" charset="0"/>
              </a:rPr>
              <a:t>) </a:t>
            </a:r>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Terminology</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D317213-AC77-4516-8BE4-06AEBE15678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142</a:t>
            </a:fld>
            <a:endParaRPr lang="en-IN"/>
          </a:p>
        </p:txBody>
      </p:sp>
      <p:sp>
        <p:nvSpPr>
          <p:cNvPr id="8" name="Content Placeholder 10">
            <a:extLst>
              <a:ext uri="{FF2B5EF4-FFF2-40B4-BE49-F238E27FC236}">
                <a16:creationId xmlns:a16="http://schemas.microsoft.com/office/drawing/2014/main" id="{805055EC-C50F-488B-91D6-D946BFB0987F}"/>
              </a:ext>
            </a:extLst>
          </p:cNvPr>
          <p:cNvSpPr>
            <a:spLocks noGrp="1"/>
          </p:cNvSpPr>
          <p:nvPr>
            <p:ph idx="1"/>
          </p:nvPr>
        </p:nvSpPr>
        <p:spPr>
          <a:xfrm>
            <a:off x="685800" y="1417638"/>
            <a:ext cx="7772400" cy="4675658"/>
          </a:xfrm>
        </p:spPr>
        <p:txBody>
          <a:bodyPr>
            <a:noAutofit/>
          </a:bodyPr>
          <a:lstStyle/>
          <a:p>
            <a:pPr marL="171450" indent="-171450">
              <a:spcBef>
                <a:spcPts val="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A Bayesian Belief Network describes the probability distribution over a set of random variables Y</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Y</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t>
            </a:r>
            <a:r>
              <a:rPr lang="en-US" sz="2200" baseline="-25000" dirty="0" err="1">
                <a:latin typeface="Times New Roman" panose="02020603050405020304" pitchFamily="18" charset="0"/>
                <a:cs typeface="Times New Roman" panose="02020603050405020304" pitchFamily="18" charset="0"/>
              </a:rPr>
              <a:t>n</a:t>
            </a:r>
            <a:endParaRPr lang="en-US" sz="2200" baseline="-25000" dirty="0">
              <a:latin typeface="Times New Roman" panose="02020603050405020304" pitchFamily="18" charset="0"/>
              <a:cs typeface="Times New Roman" panose="02020603050405020304" pitchFamily="18" charset="0"/>
            </a:endParaRPr>
          </a:p>
          <a:p>
            <a:pPr marL="171450" indent="-171450">
              <a:spcBef>
                <a:spcPts val="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Each variable Y</a:t>
            </a:r>
            <a:r>
              <a:rPr lang="en-US" sz="2200"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can take on the set of values V(Y</a:t>
            </a:r>
            <a:r>
              <a:rPr lang="en-US" sz="2200"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p>
          <a:p>
            <a:pPr marL="171450" indent="-171450">
              <a:spcBef>
                <a:spcPts val="0"/>
              </a:spcBef>
              <a:buFont typeface="Wingdings" panose="05000000000000000000" pitchFamily="2" charset="2"/>
              <a:buChar char="§"/>
            </a:pPr>
            <a:r>
              <a:rPr lang="en-US" sz="2200" b="1" dirty="0">
                <a:solidFill>
                  <a:srgbClr val="C00000"/>
                </a:solidFill>
                <a:latin typeface="Times New Roman" panose="02020603050405020304" pitchFamily="18" charset="0"/>
                <a:cs typeface="Times New Roman" panose="02020603050405020304" pitchFamily="18" charset="0"/>
              </a:rPr>
              <a:t>The joint space </a:t>
            </a:r>
            <a:r>
              <a:rPr lang="en-US" sz="2200" dirty="0">
                <a:latin typeface="Times New Roman" panose="02020603050405020304" pitchFamily="18" charset="0"/>
                <a:cs typeface="Times New Roman" panose="02020603050405020304" pitchFamily="18" charset="0"/>
              </a:rPr>
              <a:t>of the set of variables Y is the cross product </a:t>
            </a:r>
          </a:p>
          <a:p>
            <a:pPr marL="0" indent="0">
              <a:spcBef>
                <a:spcPts val="0"/>
              </a:spcBef>
              <a:buNone/>
            </a:pPr>
            <a:r>
              <a:rPr lang="en-US" sz="2200" dirty="0">
                <a:latin typeface="Times New Roman" panose="02020603050405020304" pitchFamily="18" charset="0"/>
                <a:cs typeface="Times New Roman" panose="02020603050405020304" pitchFamily="18" charset="0"/>
              </a:rPr>
              <a:t>                                 V(Y</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sym typeface="Symbol" pitchFamily="18" charset="2"/>
              </a:rPr>
              <a:t></a:t>
            </a:r>
            <a:r>
              <a:rPr lang="en-US" sz="2200" dirty="0">
                <a:latin typeface="Times New Roman" panose="02020603050405020304" pitchFamily="18" charset="0"/>
                <a:cs typeface="Times New Roman" panose="02020603050405020304" pitchFamily="18" charset="0"/>
              </a:rPr>
              <a:t> V(Y</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sym typeface="Symbol" pitchFamily="18" charset="2"/>
              </a:rPr>
              <a:t></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sym typeface="Symbol" pitchFamily="18" charset="2"/>
              </a:rPr>
              <a:t> </a:t>
            </a:r>
            <a:r>
              <a:rPr lang="en-US" sz="2200" dirty="0">
                <a:latin typeface="Times New Roman" panose="02020603050405020304" pitchFamily="18" charset="0"/>
                <a:cs typeface="Times New Roman" panose="02020603050405020304" pitchFamily="18" charset="0"/>
              </a:rPr>
              <a:t>V(</a:t>
            </a:r>
            <a:r>
              <a:rPr lang="en-US" sz="2200" dirty="0" err="1">
                <a:latin typeface="Times New Roman" panose="02020603050405020304" pitchFamily="18" charset="0"/>
                <a:cs typeface="Times New Roman" panose="02020603050405020304" pitchFamily="18" charset="0"/>
              </a:rPr>
              <a:t>Y</a:t>
            </a:r>
            <a:r>
              <a:rPr lang="en-US" sz="2200" baseline="-25000" dirty="0" err="1">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a:t>
            </a:r>
          </a:p>
          <a:p>
            <a:pPr marL="171450" indent="-171450">
              <a:spcBef>
                <a:spcPts val="0"/>
              </a:spcBef>
              <a:buFont typeface="Wingdings" panose="05000000000000000000" pitchFamily="2" charset="2"/>
              <a:buChar char="§"/>
            </a:pPr>
            <a:r>
              <a:rPr lang="en-US" sz="2200" b="1" dirty="0">
                <a:solidFill>
                  <a:srgbClr val="C00000"/>
                </a:solidFill>
                <a:latin typeface="Times New Roman" panose="02020603050405020304" pitchFamily="18" charset="0"/>
                <a:cs typeface="Times New Roman" panose="02020603050405020304" pitchFamily="18" charset="0"/>
              </a:rPr>
              <a:t>Joint probability distribution</a:t>
            </a:r>
            <a:r>
              <a:rPr lang="en-US" sz="2200" dirty="0">
                <a:solidFill>
                  <a:srgbClr val="003366"/>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specifies the probabilities of the items in the joint space</a:t>
            </a:r>
          </a:p>
          <a:p>
            <a:pPr marL="171450" indent="-171450">
              <a:spcBef>
                <a:spcPts val="0"/>
              </a:spcBef>
              <a:buFont typeface="Wingdings" panose="05000000000000000000" pitchFamily="2" charset="2"/>
              <a:buChar char="§"/>
            </a:pPr>
            <a:r>
              <a:rPr lang="en-US" sz="2200" b="1" dirty="0">
                <a:solidFill>
                  <a:srgbClr val="C00000"/>
                </a:solidFill>
                <a:latin typeface="Times New Roman" panose="02020603050405020304" pitchFamily="18" charset="0"/>
                <a:cs typeface="Times New Roman" panose="02020603050405020304" pitchFamily="18" charset="0"/>
              </a:rPr>
              <a:t>A Bayesian Network </a:t>
            </a:r>
            <a:r>
              <a:rPr lang="en-US" sz="2200" dirty="0">
                <a:latin typeface="Times New Roman" panose="02020603050405020304" pitchFamily="18" charset="0"/>
                <a:cs typeface="Times New Roman" panose="02020603050405020304" pitchFamily="18" charset="0"/>
              </a:rPr>
              <a:t>provides a way to describe the joint probability distribution in a compact and structured manner.</a:t>
            </a:r>
          </a:p>
          <a:p>
            <a:pPr marL="171450" lvl="1" indent="-1714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A </a:t>
            </a:r>
            <a:r>
              <a:rPr lang="en-US" sz="2200" b="1" dirty="0">
                <a:solidFill>
                  <a:srgbClr val="C00000"/>
                </a:solidFill>
                <a:latin typeface="Times New Roman" panose="02020603050405020304" pitchFamily="18" charset="0"/>
                <a:cs typeface="Times New Roman" panose="02020603050405020304" pitchFamily="18" charset="0"/>
              </a:rPr>
              <a:t>set of random variables </a:t>
            </a:r>
            <a:r>
              <a:rPr lang="en-US" sz="2200" dirty="0">
                <a:latin typeface="Times New Roman" panose="02020603050405020304" pitchFamily="18" charset="0"/>
                <a:cs typeface="Times New Roman" panose="02020603050405020304" pitchFamily="18" charset="0"/>
              </a:rPr>
              <a:t>makes up the nodes of the network </a:t>
            </a:r>
          </a:p>
          <a:p>
            <a:pPr marL="171450" lvl="1" indent="-17145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A </a:t>
            </a:r>
            <a:r>
              <a:rPr lang="en-US" sz="2200" b="1" dirty="0">
                <a:solidFill>
                  <a:srgbClr val="C00000"/>
                </a:solidFill>
                <a:latin typeface="Times New Roman" panose="02020603050405020304" pitchFamily="18" charset="0"/>
                <a:cs typeface="Times New Roman" panose="02020603050405020304" pitchFamily="18" charset="0"/>
              </a:rPr>
              <a:t>set of directed links </a:t>
            </a:r>
            <a:r>
              <a:rPr lang="en-US" sz="2200" dirty="0">
                <a:latin typeface="Times New Roman" panose="02020603050405020304" pitchFamily="18" charset="0"/>
                <a:cs typeface="Times New Roman" panose="02020603050405020304" pitchFamily="18" charset="0"/>
              </a:rPr>
              <a:t>or arrows connects pairs of nodes. The intuitive meaning of an </a:t>
            </a:r>
            <a:r>
              <a:rPr lang="en-US" sz="2200" b="1" dirty="0">
                <a:solidFill>
                  <a:srgbClr val="C00000"/>
                </a:solidFill>
                <a:latin typeface="Times New Roman" panose="02020603050405020304" pitchFamily="18" charset="0"/>
                <a:cs typeface="Times New Roman" panose="02020603050405020304" pitchFamily="18" charset="0"/>
              </a:rPr>
              <a:t>arrow from X to Y is that X has a direct influence on Y- </a:t>
            </a:r>
            <a:r>
              <a:rPr lang="en-US" altLang="en-US" sz="2200" dirty="0">
                <a:latin typeface="Times New Roman" panose="02020603050405020304" pitchFamily="18" charset="0"/>
                <a:cs typeface="Times New Roman" panose="02020603050405020304" pitchFamily="18" charset="0"/>
              </a:rPr>
              <a:t>direct dependence</a:t>
            </a:r>
            <a:endParaRPr lang="en-US" sz="2200" b="1" dirty="0">
              <a:solidFill>
                <a:srgbClr val="C00000"/>
              </a:solidFill>
              <a:latin typeface="Times New Roman" panose="02020603050405020304" pitchFamily="18" charset="0"/>
              <a:cs typeface="Times New Roman" panose="02020603050405020304" pitchFamily="18" charset="0"/>
            </a:endParaRPr>
          </a:p>
          <a:p>
            <a:pPr marL="171450" indent="-171450">
              <a:spcBef>
                <a:spcPts val="0"/>
              </a:spcBef>
            </a:pPr>
            <a:endParaRPr lang="en-US" sz="2200" dirty="0">
              <a:latin typeface="Times New Roman" panose="02020603050405020304" pitchFamily="18" charset="0"/>
              <a:cs typeface="Times New Roman" panose="02020603050405020304" pitchFamily="18" charset="0"/>
            </a:endParaRPr>
          </a:p>
          <a:p>
            <a:pPr>
              <a:spcBef>
                <a:spcPts val="0"/>
              </a:spcBef>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Bayesian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AB7061D-DB25-4EBE-8B5F-5F651FA6A63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143</a:t>
            </a:fld>
            <a:endParaRPr lang="en-IN"/>
          </a:p>
        </p:txBody>
      </p:sp>
      <p:sp>
        <p:nvSpPr>
          <p:cNvPr id="8" name="Rectangle 3">
            <a:extLst>
              <a:ext uri="{FF2B5EF4-FFF2-40B4-BE49-F238E27FC236}">
                <a16:creationId xmlns:a16="http://schemas.microsoft.com/office/drawing/2014/main" id="{A4266B27-16DE-455C-80DF-7EE9D0A86E27}"/>
              </a:ext>
            </a:extLst>
          </p:cNvPr>
          <p:cNvSpPr txBox="1">
            <a:spLocks noChangeArrowheads="1"/>
          </p:cNvSpPr>
          <p:nvPr/>
        </p:nvSpPr>
        <p:spPr>
          <a:xfrm>
            <a:off x="607532" y="1427188"/>
            <a:ext cx="7928936" cy="3810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80000"/>
              </a:lnSpc>
            </a:pPr>
            <a:r>
              <a:rPr lang="en-US" altLang="en-US" sz="2200" dirty="0">
                <a:latin typeface="Times New Roman" panose="02020603050405020304" pitchFamily="18" charset="0"/>
                <a:cs typeface="Times New Roman" panose="02020603050405020304" pitchFamily="18" charset="0"/>
                <a:sym typeface="Wingdings" pitchFamily="2" charset="2"/>
              </a:rPr>
              <a:t>Requires that graph is acyclic (no directed cycles -</a:t>
            </a:r>
            <a:r>
              <a:rPr lang="en-US" sz="2200" dirty="0">
                <a:latin typeface="Times New Roman" panose="02020603050405020304" pitchFamily="18" charset="0"/>
                <a:cs typeface="Times New Roman" panose="02020603050405020304" pitchFamily="18" charset="0"/>
              </a:rPr>
              <a:t> DAG</a:t>
            </a:r>
            <a:r>
              <a:rPr lang="en-US" altLang="en-US" sz="2200" dirty="0">
                <a:latin typeface="Times New Roman" panose="02020603050405020304" pitchFamily="18" charset="0"/>
                <a:cs typeface="Times New Roman" panose="02020603050405020304" pitchFamily="18" charset="0"/>
                <a:sym typeface="Wingdings" pitchFamily="2" charset="2"/>
              </a:rPr>
              <a:t>)</a:t>
            </a:r>
          </a:p>
          <a:p>
            <a:pPr marL="0" indent="0" algn="just">
              <a:lnSpc>
                <a:spcPct val="80000"/>
              </a:lnSpc>
              <a:buNone/>
            </a:pPr>
            <a:endParaRPr lang="en-US" altLang="en-US" sz="2200" dirty="0">
              <a:latin typeface="Times New Roman" panose="02020603050405020304" pitchFamily="18" charset="0"/>
              <a:cs typeface="Times New Roman" panose="02020603050405020304" pitchFamily="18" charset="0"/>
              <a:sym typeface="Wingdings" pitchFamily="2" charset="2"/>
            </a:endParaRPr>
          </a:p>
          <a:p>
            <a:pPr algn="just">
              <a:lnSpc>
                <a:spcPct val="80000"/>
              </a:lnSpc>
            </a:pPr>
            <a:r>
              <a:rPr lang="en-US" sz="2200" dirty="0">
                <a:latin typeface="Times New Roman" panose="02020603050405020304" pitchFamily="18" charset="0"/>
                <a:cs typeface="Times New Roman" panose="02020603050405020304" pitchFamily="18" charset="0"/>
              </a:rPr>
              <a:t>Each </a:t>
            </a:r>
            <a:r>
              <a:rPr lang="en-US" sz="2200" b="1" dirty="0">
                <a:solidFill>
                  <a:srgbClr val="C00000"/>
                </a:solidFill>
                <a:latin typeface="Times New Roman" panose="02020603050405020304" pitchFamily="18" charset="0"/>
                <a:cs typeface="Times New Roman" panose="02020603050405020304" pitchFamily="18" charset="0"/>
              </a:rPr>
              <a:t>node has a conditional probability table </a:t>
            </a:r>
            <a:r>
              <a:rPr lang="en-US" sz="2200" dirty="0">
                <a:latin typeface="Times New Roman" panose="02020603050405020304" pitchFamily="18" charset="0"/>
                <a:cs typeface="Times New Roman" panose="02020603050405020304" pitchFamily="18" charset="0"/>
              </a:rPr>
              <a:t>that quantifies the effects that the parents have on the node.  The parents of a node are all those nodes that have arrows pointing to it.</a:t>
            </a:r>
          </a:p>
          <a:p>
            <a:pPr marL="0" indent="0" algn="just">
              <a:lnSpc>
                <a:spcPct val="80000"/>
              </a:lnSpc>
              <a:buNone/>
            </a:pPr>
            <a:endParaRPr lang="en-US" sz="2200" dirty="0">
              <a:latin typeface="Times New Roman" panose="02020603050405020304" pitchFamily="18" charset="0"/>
              <a:cs typeface="Times New Roman" panose="02020603050405020304" pitchFamily="18" charset="0"/>
            </a:endParaRPr>
          </a:p>
          <a:p>
            <a:pPr algn="just">
              <a:lnSpc>
                <a:spcPct val="80000"/>
              </a:lnSpc>
            </a:pPr>
            <a:r>
              <a:rPr lang="en-US" altLang="en-US" sz="2200" dirty="0">
                <a:latin typeface="Times New Roman" panose="02020603050405020304" pitchFamily="18" charset="0"/>
                <a:cs typeface="Times New Roman" panose="02020603050405020304" pitchFamily="18" charset="0"/>
                <a:sym typeface="Wingdings" pitchFamily="2" charset="2"/>
              </a:rPr>
              <a:t>2 components to a Bayesian network</a:t>
            </a:r>
          </a:p>
          <a:p>
            <a:pPr lvl="1" algn="just">
              <a:lnSpc>
                <a:spcPct val="80000"/>
              </a:lnSpc>
            </a:pPr>
            <a:r>
              <a:rPr lang="en-US" altLang="en-US" sz="2200" dirty="0">
                <a:latin typeface="Times New Roman" panose="02020603050405020304" pitchFamily="18" charset="0"/>
                <a:cs typeface="Times New Roman" panose="02020603050405020304" pitchFamily="18" charset="0"/>
                <a:sym typeface="Wingdings" pitchFamily="2" charset="2"/>
              </a:rPr>
              <a:t>The graph structure (conditional independence assumptions)</a:t>
            </a:r>
          </a:p>
          <a:p>
            <a:pPr lvl="1" algn="just">
              <a:lnSpc>
                <a:spcPct val="80000"/>
              </a:lnSpc>
            </a:pPr>
            <a:r>
              <a:rPr lang="en-US" altLang="en-US" sz="2200" dirty="0">
                <a:latin typeface="Times New Roman" panose="02020603050405020304" pitchFamily="18" charset="0"/>
                <a:cs typeface="Times New Roman" panose="02020603050405020304" pitchFamily="18" charset="0"/>
                <a:sym typeface="Wingdings" pitchFamily="2" charset="2"/>
              </a:rPr>
              <a:t>The numerical probabilities (for each variable given its parents)</a:t>
            </a:r>
          </a:p>
          <a:p>
            <a:pPr algn="just">
              <a:lnSpc>
                <a:spcPct val="80000"/>
              </a:lnSpc>
              <a:buFontTx/>
              <a:buNone/>
            </a:pP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692696"/>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Bayesian Networks-</a:t>
            </a:r>
            <a:r>
              <a:rPr lang="en-IN" altLang="en-US" sz="3200" b="1" i="1" dirty="0">
                <a:solidFill>
                  <a:schemeClr val="accent3"/>
                </a:solidFill>
                <a:latin typeface="Times New Roman" panose="02020603050405020304" pitchFamily="18" charset="0"/>
                <a:cs typeface="Times New Roman" panose="02020603050405020304" pitchFamily="18" charset="0"/>
              </a:rPr>
              <a:t>The Joint Probability Distribution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3226EE9-5FF8-49EA-A595-E1E36B17F359}" type="datetime1">
              <a:rPr lang="en-US" smtClean="0"/>
              <a:t>1/18/22</a:t>
            </a:fld>
            <a:endParaRPr lang="en-IN"/>
          </a:p>
        </p:txBody>
      </p:sp>
      <p:sp>
        <p:nvSpPr>
          <p:cNvPr id="4" name="Footer Placeholder 3"/>
          <p:cNvSpPr>
            <a:spLocks noGrp="1"/>
          </p:cNvSpPr>
          <p:nvPr>
            <p:ph type="ftr" sz="quarter" idx="11"/>
          </p:nvPr>
        </p:nvSpPr>
        <p:spPr>
          <a:xfrm>
            <a:off x="899592" y="6165304"/>
            <a:ext cx="3962400" cy="457200"/>
          </a:xfrm>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144</a:t>
            </a:fld>
            <a:endParaRPr lang="en-IN"/>
          </a:p>
        </p:txBody>
      </p:sp>
      <p:sp>
        <p:nvSpPr>
          <p:cNvPr id="8" name="Rectangle 3">
            <a:extLst>
              <a:ext uri="{FF2B5EF4-FFF2-40B4-BE49-F238E27FC236}">
                <a16:creationId xmlns:a16="http://schemas.microsoft.com/office/drawing/2014/main" id="{C5340061-CF06-41A3-82DD-45FE20839525}"/>
              </a:ext>
            </a:extLst>
          </p:cNvPr>
          <p:cNvSpPr txBox="1">
            <a:spLocks noChangeArrowheads="1"/>
          </p:cNvSpPr>
          <p:nvPr/>
        </p:nvSpPr>
        <p:spPr>
          <a:xfrm>
            <a:off x="395439" y="1852117"/>
            <a:ext cx="8571013" cy="1200150"/>
          </a:xfrm>
          <a:prstGeom prst="rect">
            <a:avLst/>
          </a:prstGeom>
        </p:spPr>
        <p:txBody>
          <a:bodyPr vert="horz" lIns="91440" tIns="45720" rIns="91440" bIns="45720" rtlCol="0">
            <a:normAutofit/>
          </a:bodyPr>
          <a:lstStyle/>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Due to the Markov condition, we can compute the joint probability distribution over all the variables X</a:t>
            </a:r>
            <a:r>
              <a:rPr kumimoji="0" lang="en-US" sz="2200" b="0" i="0" u="none" strike="noStrike" kern="1200" cap="none" spc="0" normalizeH="0" baseline="-25000" noProof="0" dirty="0">
                <a:ln>
                  <a:noFill/>
                </a:ln>
                <a:effectLst/>
                <a:uLnTx/>
                <a:uFillTx/>
                <a:latin typeface="Times New Roman" panose="02020603050405020304" pitchFamily="18" charset="0"/>
                <a:cs typeface="Times New Roman" panose="02020603050405020304" pitchFamily="18" charset="0"/>
              </a:rPr>
              <a:t>1</a:t>
            </a:r>
            <a:r>
              <a:rPr kumimoji="0" lang="en-US" sz="2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 </a:t>
            </a:r>
            <a:r>
              <a:rPr kumimoji="0" lang="en-US" sz="2200" b="0" i="0" u="none" strike="noStrike" kern="1200" cap="none" spc="0" normalizeH="0" baseline="0" noProof="0" dirty="0" err="1">
                <a:ln>
                  <a:noFill/>
                </a:ln>
                <a:effectLst/>
                <a:uLnTx/>
                <a:uFillTx/>
                <a:latin typeface="Times New Roman" panose="02020603050405020304" pitchFamily="18" charset="0"/>
                <a:cs typeface="Times New Roman" panose="02020603050405020304" pitchFamily="18" charset="0"/>
              </a:rPr>
              <a:t>X</a:t>
            </a:r>
            <a:r>
              <a:rPr kumimoji="0" lang="en-US" sz="2200" b="0" i="0" u="none" strike="noStrike" kern="1200" cap="none" spc="0" normalizeH="0" baseline="-25000" noProof="0" dirty="0" err="1">
                <a:ln>
                  <a:noFill/>
                </a:ln>
                <a:effectLst/>
                <a:uLnTx/>
                <a:uFillTx/>
                <a:latin typeface="Times New Roman" panose="02020603050405020304" pitchFamily="18" charset="0"/>
                <a:cs typeface="Times New Roman" panose="02020603050405020304" pitchFamily="18" charset="0"/>
              </a:rPr>
              <a:t>n</a:t>
            </a:r>
            <a:r>
              <a:rPr kumimoji="0" lang="en-US" sz="2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in the Bayesian net using the formula:</a:t>
            </a:r>
          </a:p>
        </p:txBody>
      </p:sp>
      <p:graphicFrame>
        <p:nvGraphicFramePr>
          <p:cNvPr id="9" name="Object 4">
            <a:extLst>
              <a:ext uri="{FF2B5EF4-FFF2-40B4-BE49-F238E27FC236}">
                <a16:creationId xmlns:a16="http://schemas.microsoft.com/office/drawing/2014/main" id="{53630458-5D19-400A-99CC-70D9C03FCC01}"/>
              </a:ext>
            </a:extLst>
          </p:cNvPr>
          <p:cNvGraphicFramePr>
            <a:graphicFrameLocks noChangeAspect="1"/>
          </p:cNvGraphicFramePr>
          <p:nvPr>
            <p:extLst>
              <p:ext uri="{D42A27DB-BD31-4B8C-83A1-F6EECF244321}">
                <p14:modId xmlns:p14="http://schemas.microsoft.com/office/powerpoint/2010/main" val="1874049227"/>
              </p:ext>
            </p:extLst>
          </p:nvPr>
        </p:nvGraphicFramePr>
        <p:xfrm>
          <a:off x="795448" y="3052267"/>
          <a:ext cx="7545388" cy="1011238"/>
        </p:xfrm>
        <a:graphic>
          <a:graphicData uri="http://schemas.openxmlformats.org/presentationml/2006/ole">
            <mc:AlternateContent xmlns:mc="http://schemas.openxmlformats.org/markup-compatibility/2006">
              <mc:Choice xmlns:v="urn:schemas-microsoft-com:vml" Requires="v">
                <p:oleObj spid="_x0000_s22543" name="Equation" r:id="rId3" imgW="3225600" imgH="431640" progId="Equation.3">
                  <p:embed/>
                </p:oleObj>
              </mc:Choice>
              <mc:Fallback>
                <p:oleObj name="Equation" r:id="rId3" imgW="3225600" imgH="431640" progId="Equation.3">
                  <p:embed/>
                  <p:pic>
                    <p:nvPicPr>
                      <p:cNvPr id="655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48" y="3052267"/>
                        <a:ext cx="7545388"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5">
            <a:extLst>
              <a:ext uri="{FF2B5EF4-FFF2-40B4-BE49-F238E27FC236}">
                <a16:creationId xmlns:a16="http://schemas.microsoft.com/office/drawing/2014/main" id="{30885FD5-C303-44E3-BA91-0DBA5B0308DC}"/>
              </a:ext>
            </a:extLst>
          </p:cNvPr>
          <p:cNvSpPr txBox="1">
            <a:spLocks noChangeArrowheads="1"/>
          </p:cNvSpPr>
          <p:nvPr/>
        </p:nvSpPr>
        <p:spPr bwMode="auto">
          <a:xfrm>
            <a:off x="790562" y="5039788"/>
            <a:ext cx="7664984" cy="707886"/>
          </a:xfrm>
          <a:prstGeom prst="rect">
            <a:avLst/>
          </a:prstGeom>
          <a:noFill/>
          <a:ln w="9525">
            <a:solidFill>
              <a:srgbClr val="FF0000"/>
            </a:solidFill>
            <a:miter lim="800000"/>
            <a:headEnd/>
            <a:tailEnd/>
          </a:ln>
        </p:spPr>
        <p:txBody>
          <a:bodyPr wrap="square">
            <a:spAutoFit/>
          </a:bodyPr>
          <a:lstStyle/>
          <a:p>
            <a:pPr algn="ctr">
              <a:spcBef>
                <a:spcPct val="50000"/>
              </a:spcBef>
            </a:pPr>
            <a:r>
              <a:rPr lang="en-US" sz="2000" b="1" dirty="0">
                <a:solidFill>
                  <a:srgbClr val="C00000"/>
                </a:solidFill>
                <a:latin typeface="Times New Roman" panose="02020603050405020304" pitchFamily="18" charset="0"/>
                <a:cs typeface="Times New Roman" panose="02020603050405020304" pitchFamily="18" charset="0"/>
              </a:rPr>
              <a:t>Where Parents(X</a:t>
            </a:r>
            <a:r>
              <a:rPr lang="en-US" sz="2000" b="1" baseline="-25000" dirty="0">
                <a:solidFill>
                  <a:srgbClr val="C00000"/>
                </a:solidFill>
                <a:latin typeface="Times New Roman" panose="02020603050405020304" pitchFamily="18" charset="0"/>
                <a:cs typeface="Times New Roman" panose="02020603050405020304" pitchFamily="18" charset="0"/>
              </a:rPr>
              <a:t>i</a:t>
            </a:r>
            <a:r>
              <a:rPr lang="en-US" sz="2000" b="1" dirty="0">
                <a:solidFill>
                  <a:srgbClr val="C00000"/>
                </a:solidFill>
                <a:latin typeface="Times New Roman" panose="02020603050405020304" pitchFamily="18" charset="0"/>
                <a:cs typeface="Times New Roman" panose="02020603050405020304" pitchFamily="18" charset="0"/>
              </a:rPr>
              <a:t>) means the values of the Parents of the node X</a:t>
            </a:r>
            <a:r>
              <a:rPr lang="en-US" sz="2000" b="1" baseline="-25000" dirty="0">
                <a:solidFill>
                  <a:srgbClr val="C00000"/>
                </a:solidFill>
                <a:latin typeface="Times New Roman" panose="02020603050405020304" pitchFamily="18" charset="0"/>
                <a:cs typeface="Times New Roman" panose="02020603050405020304" pitchFamily="18" charset="0"/>
              </a:rPr>
              <a:t>i</a:t>
            </a:r>
            <a:r>
              <a:rPr lang="en-US" sz="2000" b="1" dirty="0">
                <a:solidFill>
                  <a:srgbClr val="C00000"/>
                </a:solidFill>
                <a:latin typeface="Times New Roman" panose="02020603050405020304" pitchFamily="18" charset="0"/>
                <a:cs typeface="Times New Roman" panose="02020603050405020304" pitchFamily="18" charset="0"/>
              </a:rPr>
              <a:t> with respect to the graph </a:t>
            </a:r>
          </a:p>
        </p:txBody>
      </p:sp>
      <p:sp>
        <p:nvSpPr>
          <p:cNvPr id="11" name="Text Box 6">
            <a:extLst>
              <a:ext uri="{FF2B5EF4-FFF2-40B4-BE49-F238E27FC236}">
                <a16:creationId xmlns:a16="http://schemas.microsoft.com/office/drawing/2014/main" id="{89B8F631-D512-458F-9A24-6912BB8135F6}"/>
              </a:ext>
            </a:extLst>
          </p:cNvPr>
          <p:cNvSpPr txBox="1">
            <a:spLocks noChangeArrowheads="1"/>
          </p:cNvSpPr>
          <p:nvPr/>
        </p:nvSpPr>
        <p:spPr bwMode="auto">
          <a:xfrm>
            <a:off x="1336329" y="4382493"/>
            <a:ext cx="27634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The full joint distribution</a:t>
            </a:r>
          </a:p>
        </p:txBody>
      </p:sp>
      <p:cxnSp>
        <p:nvCxnSpPr>
          <p:cNvPr id="12" name="Straight Arrow Connector 11">
            <a:extLst>
              <a:ext uri="{FF2B5EF4-FFF2-40B4-BE49-F238E27FC236}">
                <a16:creationId xmlns:a16="http://schemas.microsoft.com/office/drawing/2014/main" id="{E39AB753-62BD-4AC3-8A5E-BA5451B73A19}"/>
              </a:ext>
            </a:extLst>
          </p:cNvPr>
          <p:cNvCxnSpPr/>
          <p:nvPr/>
        </p:nvCxnSpPr>
        <p:spPr>
          <a:xfrm flipV="1">
            <a:off x="2451354" y="3925294"/>
            <a:ext cx="266700" cy="4571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 Box 7">
            <a:extLst>
              <a:ext uri="{FF2B5EF4-FFF2-40B4-BE49-F238E27FC236}">
                <a16:creationId xmlns:a16="http://schemas.microsoft.com/office/drawing/2014/main" id="{3E225C92-7C3E-4C79-8429-05D62A0CB19C}"/>
              </a:ext>
            </a:extLst>
          </p:cNvPr>
          <p:cNvSpPr txBox="1">
            <a:spLocks noChangeArrowheads="1"/>
          </p:cNvSpPr>
          <p:nvPr/>
        </p:nvSpPr>
        <p:spPr bwMode="auto">
          <a:xfrm>
            <a:off x="4623054" y="4382493"/>
            <a:ext cx="39719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The graph-structured approximation</a:t>
            </a:r>
          </a:p>
        </p:txBody>
      </p:sp>
      <p:cxnSp>
        <p:nvCxnSpPr>
          <p:cNvPr id="14" name="Straight Arrow Connector 13">
            <a:extLst>
              <a:ext uri="{FF2B5EF4-FFF2-40B4-BE49-F238E27FC236}">
                <a16:creationId xmlns:a16="http://schemas.microsoft.com/office/drawing/2014/main" id="{D5FA1463-D8AD-49AA-AB18-5CD9C9108F96}"/>
              </a:ext>
            </a:extLst>
          </p:cNvPr>
          <p:cNvCxnSpPr/>
          <p:nvPr/>
        </p:nvCxnSpPr>
        <p:spPr>
          <a:xfrm flipH="1" flipV="1">
            <a:off x="5689854" y="3925294"/>
            <a:ext cx="228600" cy="554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Bayesian Networks</a:t>
            </a:r>
            <a:endParaRPr lang="en-US" sz="3200" dirty="0"/>
          </a:p>
        </p:txBody>
      </p:sp>
      <p:sp>
        <p:nvSpPr>
          <p:cNvPr id="3" name="Date Placeholder 2"/>
          <p:cNvSpPr>
            <a:spLocks noGrp="1"/>
          </p:cNvSpPr>
          <p:nvPr>
            <p:ph type="dt" sz="half" idx="10"/>
          </p:nvPr>
        </p:nvSpPr>
        <p:spPr/>
        <p:txBody>
          <a:bodyPr/>
          <a:lstStyle/>
          <a:p>
            <a:fld id="{A2137E9D-C483-4F32-A5AA-552E4737DA0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145</a:t>
            </a:fld>
            <a:endParaRPr lang="en-IN"/>
          </a:p>
        </p:txBody>
      </p:sp>
      <p:sp>
        <p:nvSpPr>
          <p:cNvPr id="8" name="Text Box 14">
            <a:extLst>
              <a:ext uri="{FF2B5EF4-FFF2-40B4-BE49-F238E27FC236}">
                <a16:creationId xmlns:a16="http://schemas.microsoft.com/office/drawing/2014/main" id="{ED0BFBFE-6818-41AD-BB05-2C31939C6B24}"/>
              </a:ext>
            </a:extLst>
          </p:cNvPr>
          <p:cNvSpPr txBox="1">
            <a:spLocks noChangeArrowheads="1"/>
          </p:cNvSpPr>
          <p:nvPr/>
        </p:nvSpPr>
        <p:spPr bwMode="auto">
          <a:xfrm>
            <a:off x="4488485" y="4168639"/>
            <a:ext cx="4423006" cy="830997"/>
          </a:xfrm>
          <a:prstGeom prst="rect">
            <a:avLst/>
          </a:prstGeom>
          <a:solidFill>
            <a:schemeClr val="accent6">
              <a:lumMod val="40000"/>
              <a:lumOff val="60000"/>
            </a:schemeClr>
          </a:solidFill>
          <a:ln>
            <a:noFill/>
          </a:ln>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dirty="0">
                <a:latin typeface="Arial "/>
              </a:rPr>
              <a:t>nodes = domain variables</a:t>
            </a:r>
          </a:p>
          <a:p>
            <a:r>
              <a:rPr lang="en-US" altLang="en-US" sz="2400" dirty="0">
                <a:latin typeface="Arial "/>
              </a:rPr>
              <a:t>edges = direct causal influence</a:t>
            </a:r>
          </a:p>
        </p:txBody>
      </p:sp>
      <p:sp>
        <p:nvSpPr>
          <p:cNvPr id="9" name="Text Box 15">
            <a:extLst>
              <a:ext uri="{FF2B5EF4-FFF2-40B4-BE49-F238E27FC236}">
                <a16:creationId xmlns:a16="http://schemas.microsoft.com/office/drawing/2014/main" id="{3755D6CC-54AC-4C82-ACE0-23ADA19BD87F}"/>
              </a:ext>
            </a:extLst>
          </p:cNvPr>
          <p:cNvSpPr txBox="1">
            <a:spLocks noChangeArrowheads="1"/>
          </p:cNvSpPr>
          <p:nvPr/>
        </p:nvSpPr>
        <p:spPr bwMode="auto">
          <a:xfrm>
            <a:off x="566730" y="5222324"/>
            <a:ext cx="6470041" cy="769441"/>
          </a:xfrm>
          <a:prstGeom prst="rect">
            <a:avLst/>
          </a:prstGeom>
          <a:solidFill>
            <a:schemeClr val="accent1">
              <a:lumMod val="20000"/>
              <a:lumOff val="80000"/>
            </a:schemeClr>
          </a:solidFill>
          <a:ln>
            <a:noFill/>
          </a:ln>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000" dirty="0">
                <a:latin typeface="Arial" panose="020B0604020202020204" pitchFamily="34" charset="0"/>
                <a:cs typeface="Arial" panose="020B0604020202020204" pitchFamily="34" charset="0"/>
              </a:rPr>
              <a:t>Network structure encodes conditional independencies:</a:t>
            </a:r>
          </a:p>
          <a:p>
            <a:r>
              <a:rPr lang="en-US" altLang="en-US" sz="2400" dirty="0">
                <a:latin typeface="Arial" panose="020B0604020202020204" pitchFamily="34" charset="0"/>
                <a:cs typeface="Arial" panose="020B0604020202020204" pitchFamily="34" charset="0"/>
              </a:rPr>
              <a:t>     </a:t>
            </a:r>
            <a:r>
              <a:rPr lang="en-US" altLang="en-US" sz="2400" i="1" dirty="0">
                <a:latin typeface="Arial" panose="020B0604020202020204" pitchFamily="34" charset="0"/>
                <a:cs typeface="Arial" panose="020B0604020202020204" pitchFamily="34" charset="0"/>
              </a:rPr>
              <a:t>I(</a:t>
            </a:r>
            <a:r>
              <a:rPr lang="en-US" altLang="en-US" sz="2000" i="1" dirty="0">
                <a:latin typeface="Arial" panose="020B0604020202020204" pitchFamily="34" charset="0"/>
                <a:cs typeface="Arial" panose="020B0604020202020204" pitchFamily="34" charset="0"/>
              </a:rPr>
              <a:t>Review-Length</a:t>
            </a:r>
            <a:r>
              <a:rPr lang="en-US" altLang="en-US" sz="2000" dirty="0">
                <a:latin typeface="Arial" panose="020B0604020202020204" pitchFamily="34" charset="0"/>
                <a:cs typeface="Arial" panose="020B0604020202020204" pitchFamily="34" charset="0"/>
              </a:rPr>
              <a:t> , </a:t>
            </a:r>
            <a:r>
              <a:rPr lang="en-US" altLang="en-US" sz="2000" i="1" dirty="0">
                <a:latin typeface="Arial" panose="020B0604020202020204" pitchFamily="34" charset="0"/>
                <a:cs typeface="Arial" panose="020B0604020202020204" pitchFamily="34" charset="0"/>
              </a:rPr>
              <a:t>Good-Writer | Reviewer-Mood)</a:t>
            </a:r>
            <a:endParaRPr lang="en-US" altLang="en-US" sz="2000"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6854ED7F-C6AD-470F-9A22-ACA5C09600C3}"/>
              </a:ext>
            </a:extLst>
          </p:cNvPr>
          <p:cNvGrpSpPr/>
          <p:nvPr/>
        </p:nvGrpSpPr>
        <p:grpSpPr>
          <a:xfrm>
            <a:off x="277400" y="1434606"/>
            <a:ext cx="4467226" cy="2914650"/>
            <a:chOff x="228600" y="1028700"/>
            <a:chExt cx="4467226" cy="3257550"/>
          </a:xfrm>
        </p:grpSpPr>
        <p:sp>
          <p:nvSpPr>
            <p:cNvPr id="11" name="Oval 3">
              <a:extLst>
                <a:ext uri="{FF2B5EF4-FFF2-40B4-BE49-F238E27FC236}">
                  <a16:creationId xmlns:a16="http://schemas.microsoft.com/office/drawing/2014/main" id="{1D880832-C9A1-494F-9859-FD3B30FEF84D}"/>
                </a:ext>
              </a:extLst>
            </p:cNvPr>
            <p:cNvSpPr>
              <a:spLocks noChangeArrowheads="1"/>
            </p:cNvSpPr>
            <p:nvPr/>
          </p:nvSpPr>
          <p:spPr bwMode="auto">
            <a:xfrm>
              <a:off x="838200" y="1187053"/>
              <a:ext cx="1752600" cy="528638"/>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Good Writer</a:t>
              </a:r>
            </a:p>
          </p:txBody>
        </p:sp>
        <p:sp>
          <p:nvSpPr>
            <p:cNvPr id="12" name="Oval 4">
              <a:extLst>
                <a:ext uri="{FF2B5EF4-FFF2-40B4-BE49-F238E27FC236}">
                  <a16:creationId xmlns:a16="http://schemas.microsoft.com/office/drawing/2014/main" id="{61FD4F80-A37B-4B5C-8D93-24757FC4A330}"/>
                </a:ext>
              </a:extLst>
            </p:cNvPr>
            <p:cNvSpPr>
              <a:spLocks noChangeArrowheads="1"/>
            </p:cNvSpPr>
            <p:nvPr/>
          </p:nvSpPr>
          <p:spPr bwMode="auto">
            <a:xfrm>
              <a:off x="3055939" y="1028700"/>
              <a:ext cx="1639887" cy="685800"/>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Smart</a:t>
              </a:r>
            </a:p>
          </p:txBody>
        </p:sp>
        <p:sp>
          <p:nvSpPr>
            <p:cNvPr id="13" name="Oval 5">
              <a:extLst>
                <a:ext uri="{FF2B5EF4-FFF2-40B4-BE49-F238E27FC236}">
                  <a16:creationId xmlns:a16="http://schemas.microsoft.com/office/drawing/2014/main" id="{14B1713E-FE02-4CEA-8E57-A7E5B0B5E151}"/>
                </a:ext>
              </a:extLst>
            </p:cNvPr>
            <p:cNvSpPr>
              <a:spLocks noChangeArrowheads="1"/>
            </p:cNvSpPr>
            <p:nvPr/>
          </p:nvSpPr>
          <p:spPr bwMode="auto">
            <a:xfrm>
              <a:off x="2590800" y="2378869"/>
              <a:ext cx="1690688" cy="650081"/>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Quality</a:t>
              </a:r>
            </a:p>
          </p:txBody>
        </p:sp>
        <p:sp>
          <p:nvSpPr>
            <p:cNvPr id="14" name="Oval 6">
              <a:extLst>
                <a:ext uri="{FF2B5EF4-FFF2-40B4-BE49-F238E27FC236}">
                  <a16:creationId xmlns:a16="http://schemas.microsoft.com/office/drawing/2014/main" id="{4E932D6C-F8C9-4B1F-9480-BAD40F1AA01F}"/>
                </a:ext>
              </a:extLst>
            </p:cNvPr>
            <p:cNvSpPr>
              <a:spLocks noChangeArrowheads="1"/>
            </p:cNvSpPr>
            <p:nvPr/>
          </p:nvSpPr>
          <p:spPr bwMode="auto">
            <a:xfrm>
              <a:off x="2286000" y="3543300"/>
              <a:ext cx="1905000" cy="685800"/>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Accepted</a:t>
              </a:r>
            </a:p>
          </p:txBody>
        </p:sp>
        <p:sp>
          <p:nvSpPr>
            <p:cNvPr id="15" name="Oval 7">
              <a:extLst>
                <a:ext uri="{FF2B5EF4-FFF2-40B4-BE49-F238E27FC236}">
                  <a16:creationId xmlns:a16="http://schemas.microsoft.com/office/drawing/2014/main" id="{69CB19EB-388A-4A81-A470-5A709C5C3EAC}"/>
                </a:ext>
              </a:extLst>
            </p:cNvPr>
            <p:cNvSpPr>
              <a:spLocks noChangeArrowheads="1"/>
            </p:cNvSpPr>
            <p:nvPr/>
          </p:nvSpPr>
          <p:spPr bwMode="auto">
            <a:xfrm>
              <a:off x="381000" y="3543300"/>
              <a:ext cx="1752600" cy="742950"/>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Review </a:t>
              </a:r>
            </a:p>
            <a:p>
              <a:pPr algn="ctr"/>
              <a:r>
                <a:rPr lang="en-US" altLang="en-US" sz="2400" i="1">
                  <a:latin typeface="Tahoma" pitchFamily="34" charset="0"/>
                </a:rPr>
                <a:t>Length</a:t>
              </a:r>
            </a:p>
          </p:txBody>
        </p:sp>
        <p:sp>
          <p:nvSpPr>
            <p:cNvPr id="16" name="Line 8">
              <a:extLst>
                <a:ext uri="{FF2B5EF4-FFF2-40B4-BE49-F238E27FC236}">
                  <a16:creationId xmlns:a16="http://schemas.microsoft.com/office/drawing/2014/main" id="{E46668D8-648F-485E-A83E-E512E21DA955}"/>
                </a:ext>
              </a:extLst>
            </p:cNvPr>
            <p:cNvSpPr>
              <a:spLocks noChangeShapeType="1"/>
            </p:cNvSpPr>
            <p:nvPr/>
          </p:nvSpPr>
          <p:spPr bwMode="auto">
            <a:xfrm flipH="1">
              <a:off x="1447800" y="1706166"/>
              <a:ext cx="211138" cy="636984"/>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7" name="Line 9">
              <a:extLst>
                <a:ext uri="{FF2B5EF4-FFF2-40B4-BE49-F238E27FC236}">
                  <a16:creationId xmlns:a16="http://schemas.microsoft.com/office/drawing/2014/main" id="{935555D3-675D-4D9A-8AE4-80EE635291C6}"/>
                </a:ext>
              </a:extLst>
            </p:cNvPr>
            <p:cNvSpPr>
              <a:spLocks noChangeShapeType="1"/>
            </p:cNvSpPr>
            <p:nvPr/>
          </p:nvSpPr>
          <p:spPr bwMode="auto">
            <a:xfrm>
              <a:off x="1900239" y="1701404"/>
              <a:ext cx="1393825" cy="675084"/>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8" name="Line 10">
              <a:extLst>
                <a:ext uri="{FF2B5EF4-FFF2-40B4-BE49-F238E27FC236}">
                  <a16:creationId xmlns:a16="http://schemas.microsoft.com/office/drawing/2014/main" id="{7CBFC31B-2F88-4B63-A9C3-8C59D54DCE64}"/>
                </a:ext>
              </a:extLst>
            </p:cNvPr>
            <p:cNvSpPr>
              <a:spLocks noChangeShapeType="1"/>
            </p:cNvSpPr>
            <p:nvPr/>
          </p:nvSpPr>
          <p:spPr bwMode="auto">
            <a:xfrm flipH="1">
              <a:off x="3600451" y="1720454"/>
              <a:ext cx="284163" cy="665559"/>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9" name="Line 11">
              <a:extLst>
                <a:ext uri="{FF2B5EF4-FFF2-40B4-BE49-F238E27FC236}">
                  <a16:creationId xmlns:a16="http://schemas.microsoft.com/office/drawing/2014/main" id="{286C3561-457A-4862-9FB0-654D9394CB12}"/>
                </a:ext>
              </a:extLst>
            </p:cNvPr>
            <p:cNvSpPr>
              <a:spLocks noChangeShapeType="1"/>
            </p:cNvSpPr>
            <p:nvPr/>
          </p:nvSpPr>
          <p:spPr bwMode="auto">
            <a:xfrm flipH="1">
              <a:off x="3175000" y="3028950"/>
              <a:ext cx="254000" cy="515541"/>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 name="Line 12">
              <a:extLst>
                <a:ext uri="{FF2B5EF4-FFF2-40B4-BE49-F238E27FC236}">
                  <a16:creationId xmlns:a16="http://schemas.microsoft.com/office/drawing/2014/main" id="{340C2B5A-CCD5-4F92-916C-B532B4E01A73}"/>
                </a:ext>
              </a:extLst>
            </p:cNvPr>
            <p:cNvSpPr>
              <a:spLocks noChangeShapeType="1"/>
            </p:cNvSpPr>
            <p:nvPr/>
          </p:nvSpPr>
          <p:spPr bwMode="auto">
            <a:xfrm flipH="1">
              <a:off x="1246188" y="2971800"/>
              <a:ext cx="49212" cy="540544"/>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 name="Line 13">
              <a:extLst>
                <a:ext uri="{FF2B5EF4-FFF2-40B4-BE49-F238E27FC236}">
                  <a16:creationId xmlns:a16="http://schemas.microsoft.com/office/drawing/2014/main" id="{8FE69E3D-C569-4028-B46B-A085667412B6}"/>
                </a:ext>
              </a:extLst>
            </p:cNvPr>
            <p:cNvSpPr>
              <a:spLocks noChangeShapeType="1"/>
            </p:cNvSpPr>
            <p:nvPr/>
          </p:nvSpPr>
          <p:spPr bwMode="auto">
            <a:xfrm>
              <a:off x="1600201" y="2914650"/>
              <a:ext cx="1300163" cy="635794"/>
            </a:xfrm>
            <a:prstGeom prst="line">
              <a:avLst/>
            </a:prstGeom>
            <a:noFill/>
            <a:ln w="571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 name="Oval 16">
              <a:extLst>
                <a:ext uri="{FF2B5EF4-FFF2-40B4-BE49-F238E27FC236}">
                  <a16:creationId xmlns:a16="http://schemas.microsoft.com/office/drawing/2014/main" id="{50CD4DA6-433B-4395-86A7-1A8FC321A084}"/>
                </a:ext>
              </a:extLst>
            </p:cNvPr>
            <p:cNvSpPr>
              <a:spLocks noChangeArrowheads="1"/>
            </p:cNvSpPr>
            <p:nvPr/>
          </p:nvSpPr>
          <p:spPr bwMode="auto">
            <a:xfrm>
              <a:off x="228600" y="2286000"/>
              <a:ext cx="1981200" cy="685800"/>
            </a:xfrm>
            <a:prstGeom prst="ellipse">
              <a:avLst/>
            </a:prstGeom>
            <a:solidFill>
              <a:srgbClr val="FFCCFF"/>
            </a:solid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i="1">
                  <a:latin typeface="Tahoma" pitchFamily="34" charset="0"/>
                </a:rPr>
                <a:t>Reviewer</a:t>
              </a:r>
            </a:p>
            <a:p>
              <a:pPr algn="ctr"/>
              <a:r>
                <a:rPr lang="en-US" altLang="en-US" sz="2400" i="1">
                  <a:latin typeface="Tahoma" pitchFamily="34" charset="0"/>
                </a:rPr>
                <a:t>Mood</a:t>
              </a:r>
            </a:p>
          </p:txBody>
        </p:sp>
      </p:grpSp>
      <p:grpSp>
        <p:nvGrpSpPr>
          <p:cNvPr id="23" name="Group 17">
            <a:extLst>
              <a:ext uri="{FF2B5EF4-FFF2-40B4-BE49-F238E27FC236}">
                <a16:creationId xmlns:a16="http://schemas.microsoft.com/office/drawing/2014/main" id="{59F09CFD-409A-4566-9AEA-2869C8155A7F}"/>
              </a:ext>
            </a:extLst>
          </p:cNvPr>
          <p:cNvGrpSpPr>
            <a:grpSpLocks/>
          </p:cNvGrpSpPr>
          <p:nvPr/>
        </p:nvGrpSpPr>
        <p:grpSpPr bwMode="auto">
          <a:xfrm>
            <a:off x="4847748" y="1480853"/>
            <a:ext cx="4006117" cy="2319338"/>
            <a:chOff x="3024" y="620"/>
            <a:chExt cx="2542" cy="2116"/>
          </a:xfrm>
        </p:grpSpPr>
        <p:sp>
          <p:nvSpPr>
            <p:cNvPr id="24" name="AutoShape 18">
              <a:extLst>
                <a:ext uri="{FF2B5EF4-FFF2-40B4-BE49-F238E27FC236}">
                  <a16:creationId xmlns:a16="http://schemas.microsoft.com/office/drawing/2014/main" id="{2D35AE1D-E9B9-4803-BCE3-A000BFDD19B9}"/>
                </a:ext>
              </a:extLst>
            </p:cNvPr>
            <p:cNvSpPr>
              <a:spLocks noChangeArrowheads="1"/>
            </p:cNvSpPr>
            <p:nvPr/>
          </p:nvSpPr>
          <p:spPr bwMode="auto">
            <a:xfrm>
              <a:off x="3072" y="912"/>
              <a:ext cx="2160" cy="1824"/>
            </a:xfrm>
            <a:prstGeom prst="wedgeRoundRectCallout">
              <a:avLst>
                <a:gd name="adj1" fmla="val -67407"/>
                <a:gd name="adj2" fmla="val 28894"/>
                <a:gd name="adj3" fmla="val 16667"/>
              </a:avLst>
            </a:prstGeom>
            <a:solidFill>
              <a:srgbClr val="CCECFF"/>
            </a:solidFill>
            <a:ln w="28575">
              <a:solidFill>
                <a:schemeClr val="tx1"/>
              </a:solidFill>
              <a:miter lim="800000"/>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endParaRPr lang="en-US" altLang="en-US" sz="2000" i="1">
                <a:solidFill>
                  <a:srgbClr val="FFFFCC"/>
                </a:solidFill>
                <a:latin typeface="Tahoma" pitchFamily="34" charset="0"/>
              </a:endParaRPr>
            </a:p>
          </p:txBody>
        </p:sp>
        <p:sp>
          <p:nvSpPr>
            <p:cNvPr id="25" name="Rectangle 19">
              <a:extLst>
                <a:ext uri="{FF2B5EF4-FFF2-40B4-BE49-F238E27FC236}">
                  <a16:creationId xmlns:a16="http://schemas.microsoft.com/office/drawing/2014/main" id="{1DB58BC6-85C1-4C73-B988-77248A05902A}"/>
                </a:ext>
              </a:extLst>
            </p:cNvPr>
            <p:cNvSpPr>
              <a:spLocks noChangeArrowheads="1"/>
            </p:cNvSpPr>
            <p:nvPr/>
          </p:nvSpPr>
          <p:spPr bwMode="auto">
            <a:xfrm>
              <a:off x="3264" y="1008"/>
              <a:ext cx="172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 name="Text Box 20">
              <a:extLst>
                <a:ext uri="{FF2B5EF4-FFF2-40B4-BE49-F238E27FC236}">
                  <a16:creationId xmlns:a16="http://schemas.microsoft.com/office/drawing/2014/main" id="{D599C184-D386-45E0-80AD-D51FDA59EB83}"/>
                </a:ext>
              </a:extLst>
            </p:cNvPr>
            <p:cNvSpPr txBox="1">
              <a:spLocks noChangeArrowheads="1"/>
            </p:cNvSpPr>
            <p:nvPr/>
          </p:nvSpPr>
          <p:spPr bwMode="auto">
            <a:xfrm>
              <a:off x="3934" y="1340"/>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dirty="0">
                  <a:latin typeface="Tahoma" pitchFamily="34" charset="0"/>
                </a:rPr>
                <a:t>0.6</a:t>
              </a:r>
            </a:p>
          </p:txBody>
        </p:sp>
        <p:sp>
          <p:nvSpPr>
            <p:cNvPr id="27" name="Text Box 21">
              <a:extLst>
                <a:ext uri="{FF2B5EF4-FFF2-40B4-BE49-F238E27FC236}">
                  <a16:creationId xmlns:a16="http://schemas.microsoft.com/office/drawing/2014/main" id="{D23200CD-0D6F-447D-BFCA-90ED97DAAF1E}"/>
                </a:ext>
              </a:extLst>
            </p:cNvPr>
            <p:cNvSpPr txBox="1">
              <a:spLocks noChangeArrowheads="1"/>
            </p:cNvSpPr>
            <p:nvPr/>
          </p:nvSpPr>
          <p:spPr bwMode="auto">
            <a:xfrm>
              <a:off x="4414" y="1344"/>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0.4</a:t>
              </a:r>
            </a:p>
          </p:txBody>
        </p:sp>
        <p:sp>
          <p:nvSpPr>
            <p:cNvPr id="28" name="Text Box 22">
              <a:extLst>
                <a:ext uri="{FF2B5EF4-FFF2-40B4-BE49-F238E27FC236}">
                  <a16:creationId xmlns:a16="http://schemas.microsoft.com/office/drawing/2014/main" id="{8CC76BA1-2444-46B6-BD7C-D1DA5219ABE0}"/>
                </a:ext>
              </a:extLst>
            </p:cNvPr>
            <p:cNvSpPr txBox="1">
              <a:spLocks noChangeArrowheads="1"/>
            </p:cNvSpPr>
            <p:nvPr/>
          </p:nvSpPr>
          <p:spPr bwMode="auto">
            <a:xfrm>
              <a:off x="3279" y="1676"/>
              <a:ext cx="28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w</a:t>
              </a:r>
            </a:p>
          </p:txBody>
        </p:sp>
        <p:sp>
          <p:nvSpPr>
            <p:cNvPr id="29" name="Text Box 23">
              <a:extLst>
                <a:ext uri="{FF2B5EF4-FFF2-40B4-BE49-F238E27FC236}">
                  <a16:creationId xmlns:a16="http://schemas.microsoft.com/office/drawing/2014/main" id="{661490EA-4D32-460D-84FD-37A287EB6516}"/>
                </a:ext>
              </a:extLst>
            </p:cNvPr>
            <p:cNvSpPr txBox="1">
              <a:spLocks noChangeArrowheads="1"/>
            </p:cNvSpPr>
            <p:nvPr/>
          </p:nvSpPr>
          <p:spPr bwMode="auto">
            <a:xfrm>
              <a:off x="3598" y="2348"/>
              <a:ext cx="21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s</a:t>
              </a:r>
              <a:endParaRPr lang="en-US" altLang="en-US" sz="2400" b="1">
                <a:latin typeface="Tahoma" pitchFamily="34" charset="0"/>
              </a:endParaRPr>
            </a:p>
          </p:txBody>
        </p:sp>
        <p:sp>
          <p:nvSpPr>
            <p:cNvPr id="30" name="Line 24">
              <a:extLst>
                <a:ext uri="{FF2B5EF4-FFF2-40B4-BE49-F238E27FC236}">
                  <a16:creationId xmlns:a16="http://schemas.microsoft.com/office/drawing/2014/main" id="{34CE3209-225F-4DCC-9A82-08DCF9F07E64}"/>
                </a:ext>
              </a:extLst>
            </p:cNvPr>
            <p:cNvSpPr>
              <a:spLocks noChangeShapeType="1"/>
            </p:cNvSpPr>
            <p:nvPr/>
          </p:nvSpPr>
          <p:spPr bwMode="auto">
            <a:xfrm>
              <a:off x="3670" y="2400"/>
              <a:ext cx="96"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31" name="Text Box 25">
              <a:extLst>
                <a:ext uri="{FF2B5EF4-FFF2-40B4-BE49-F238E27FC236}">
                  <a16:creationId xmlns:a16="http://schemas.microsoft.com/office/drawing/2014/main" id="{03871922-F52A-4F47-8236-5DF03A5D7F68}"/>
                </a:ext>
              </a:extLst>
            </p:cNvPr>
            <p:cNvSpPr txBox="1">
              <a:spLocks noChangeArrowheads="1"/>
            </p:cNvSpPr>
            <p:nvPr/>
          </p:nvSpPr>
          <p:spPr bwMode="auto">
            <a:xfrm>
              <a:off x="3312" y="2012"/>
              <a:ext cx="28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b="1" i="1">
                  <a:latin typeface="Tahoma" pitchFamily="34" charset="0"/>
                </a:rPr>
                <a:t>w</a:t>
              </a:r>
            </a:p>
          </p:txBody>
        </p:sp>
        <p:sp>
          <p:nvSpPr>
            <p:cNvPr id="32" name="Line 26">
              <a:extLst>
                <a:ext uri="{FF2B5EF4-FFF2-40B4-BE49-F238E27FC236}">
                  <a16:creationId xmlns:a16="http://schemas.microsoft.com/office/drawing/2014/main" id="{63D19314-96C4-4070-80A0-1AB6164B0D9B}"/>
                </a:ext>
              </a:extLst>
            </p:cNvPr>
            <p:cNvSpPr>
              <a:spLocks noChangeShapeType="1"/>
            </p:cNvSpPr>
            <p:nvPr/>
          </p:nvSpPr>
          <p:spPr bwMode="auto">
            <a:xfrm>
              <a:off x="3408" y="2065"/>
              <a:ext cx="96"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33" name="Text Box 27">
              <a:extLst>
                <a:ext uri="{FF2B5EF4-FFF2-40B4-BE49-F238E27FC236}">
                  <a16:creationId xmlns:a16="http://schemas.microsoft.com/office/drawing/2014/main" id="{2556520C-AE71-4AE9-8EE9-7786CBF8C892}"/>
                </a:ext>
              </a:extLst>
            </p:cNvPr>
            <p:cNvSpPr txBox="1">
              <a:spLocks noChangeArrowheads="1"/>
            </p:cNvSpPr>
            <p:nvPr/>
          </p:nvSpPr>
          <p:spPr bwMode="auto">
            <a:xfrm>
              <a:off x="3934" y="1676"/>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0.3</a:t>
              </a:r>
            </a:p>
          </p:txBody>
        </p:sp>
        <p:sp>
          <p:nvSpPr>
            <p:cNvPr id="34" name="Text Box 28">
              <a:extLst>
                <a:ext uri="{FF2B5EF4-FFF2-40B4-BE49-F238E27FC236}">
                  <a16:creationId xmlns:a16="http://schemas.microsoft.com/office/drawing/2014/main" id="{4440C222-9887-40BF-9ABB-B502490677AC}"/>
                </a:ext>
              </a:extLst>
            </p:cNvPr>
            <p:cNvSpPr txBox="1">
              <a:spLocks noChangeArrowheads="1"/>
            </p:cNvSpPr>
            <p:nvPr/>
          </p:nvSpPr>
          <p:spPr bwMode="auto">
            <a:xfrm>
              <a:off x="4414" y="1680"/>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0.7</a:t>
              </a:r>
            </a:p>
          </p:txBody>
        </p:sp>
        <p:sp>
          <p:nvSpPr>
            <p:cNvPr id="35" name="Text Box 29">
              <a:extLst>
                <a:ext uri="{FF2B5EF4-FFF2-40B4-BE49-F238E27FC236}">
                  <a16:creationId xmlns:a16="http://schemas.microsoft.com/office/drawing/2014/main" id="{37991DA2-161B-4DA7-B970-C443E10D82CE}"/>
                </a:ext>
              </a:extLst>
            </p:cNvPr>
            <p:cNvSpPr txBox="1">
              <a:spLocks noChangeArrowheads="1"/>
            </p:cNvSpPr>
            <p:nvPr/>
          </p:nvSpPr>
          <p:spPr bwMode="auto">
            <a:xfrm>
              <a:off x="3933" y="2300"/>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0.1</a:t>
              </a:r>
            </a:p>
          </p:txBody>
        </p:sp>
        <p:sp>
          <p:nvSpPr>
            <p:cNvPr id="36" name="Text Box 30">
              <a:extLst>
                <a:ext uri="{FF2B5EF4-FFF2-40B4-BE49-F238E27FC236}">
                  <a16:creationId xmlns:a16="http://schemas.microsoft.com/office/drawing/2014/main" id="{1332B7CA-D762-434B-88F8-A054D0A7CBBF}"/>
                </a:ext>
              </a:extLst>
            </p:cNvPr>
            <p:cNvSpPr txBox="1">
              <a:spLocks noChangeArrowheads="1"/>
            </p:cNvSpPr>
            <p:nvPr/>
          </p:nvSpPr>
          <p:spPr bwMode="auto">
            <a:xfrm>
              <a:off x="4413" y="2304"/>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0.9</a:t>
              </a:r>
            </a:p>
          </p:txBody>
        </p:sp>
        <p:sp>
          <p:nvSpPr>
            <p:cNvPr id="37" name="Text Box 31">
              <a:extLst>
                <a:ext uri="{FF2B5EF4-FFF2-40B4-BE49-F238E27FC236}">
                  <a16:creationId xmlns:a16="http://schemas.microsoft.com/office/drawing/2014/main" id="{853BFCCC-EF06-472E-B3DD-A1CA12839FCD}"/>
                </a:ext>
              </a:extLst>
            </p:cNvPr>
            <p:cNvSpPr txBox="1">
              <a:spLocks noChangeArrowheads="1"/>
            </p:cNvSpPr>
            <p:nvPr/>
          </p:nvSpPr>
          <p:spPr bwMode="auto">
            <a:xfrm>
              <a:off x="3934" y="2012"/>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0.4</a:t>
              </a:r>
            </a:p>
          </p:txBody>
        </p:sp>
        <p:sp>
          <p:nvSpPr>
            <p:cNvPr id="38" name="Text Box 32">
              <a:extLst>
                <a:ext uri="{FF2B5EF4-FFF2-40B4-BE49-F238E27FC236}">
                  <a16:creationId xmlns:a16="http://schemas.microsoft.com/office/drawing/2014/main" id="{93F05552-0573-4CCB-9019-66700DC8B2D0}"/>
                </a:ext>
              </a:extLst>
            </p:cNvPr>
            <p:cNvSpPr txBox="1">
              <a:spLocks noChangeArrowheads="1"/>
            </p:cNvSpPr>
            <p:nvPr/>
          </p:nvSpPr>
          <p:spPr bwMode="auto">
            <a:xfrm>
              <a:off x="4414" y="2016"/>
              <a:ext cx="4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a:latin typeface="Tahoma" pitchFamily="34" charset="0"/>
                </a:rPr>
                <a:t>0.6</a:t>
              </a:r>
            </a:p>
          </p:txBody>
        </p:sp>
        <p:sp>
          <p:nvSpPr>
            <p:cNvPr id="39" name="Text Box 33">
              <a:extLst>
                <a:ext uri="{FF2B5EF4-FFF2-40B4-BE49-F238E27FC236}">
                  <a16:creationId xmlns:a16="http://schemas.microsoft.com/office/drawing/2014/main" id="{5923A875-1C2F-456F-897C-EBA7012B784F}"/>
                </a:ext>
              </a:extLst>
            </p:cNvPr>
            <p:cNvSpPr txBox="1">
              <a:spLocks noChangeArrowheads="1"/>
            </p:cNvSpPr>
            <p:nvPr/>
          </p:nvSpPr>
          <p:spPr bwMode="auto">
            <a:xfrm>
              <a:off x="3598" y="1340"/>
              <a:ext cx="21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s</a:t>
              </a:r>
              <a:endParaRPr lang="en-US" altLang="en-US" sz="2400" b="1">
                <a:latin typeface="Tahoma" pitchFamily="34" charset="0"/>
              </a:endParaRPr>
            </a:p>
          </p:txBody>
        </p:sp>
        <p:sp>
          <p:nvSpPr>
            <p:cNvPr id="40" name="Text Box 34">
              <a:extLst>
                <a:ext uri="{FF2B5EF4-FFF2-40B4-BE49-F238E27FC236}">
                  <a16:creationId xmlns:a16="http://schemas.microsoft.com/office/drawing/2014/main" id="{80EA69B7-1B72-4FA0-B551-41B99D575B95}"/>
                </a:ext>
              </a:extLst>
            </p:cNvPr>
            <p:cNvSpPr txBox="1">
              <a:spLocks noChangeArrowheads="1"/>
            </p:cNvSpPr>
            <p:nvPr/>
          </p:nvSpPr>
          <p:spPr bwMode="auto">
            <a:xfrm>
              <a:off x="3274" y="1340"/>
              <a:ext cx="28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w</a:t>
              </a:r>
              <a:endParaRPr lang="en-US" altLang="en-US" sz="2400" b="1">
                <a:latin typeface="Tahoma" pitchFamily="34" charset="0"/>
              </a:endParaRPr>
            </a:p>
          </p:txBody>
        </p:sp>
        <p:sp>
          <p:nvSpPr>
            <p:cNvPr id="41" name="Text Box 35">
              <a:extLst>
                <a:ext uri="{FF2B5EF4-FFF2-40B4-BE49-F238E27FC236}">
                  <a16:creationId xmlns:a16="http://schemas.microsoft.com/office/drawing/2014/main" id="{DF8BC319-BC0A-4A6C-8C0C-14C9BB9DDDF3}"/>
                </a:ext>
              </a:extLst>
            </p:cNvPr>
            <p:cNvSpPr txBox="1">
              <a:spLocks noChangeArrowheads="1"/>
            </p:cNvSpPr>
            <p:nvPr/>
          </p:nvSpPr>
          <p:spPr bwMode="auto">
            <a:xfrm>
              <a:off x="3598" y="1676"/>
              <a:ext cx="21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s</a:t>
              </a:r>
              <a:endParaRPr lang="en-US" altLang="en-US" sz="2400" b="1">
                <a:latin typeface="Tahoma" pitchFamily="34" charset="0"/>
              </a:endParaRPr>
            </a:p>
          </p:txBody>
        </p:sp>
        <p:sp>
          <p:nvSpPr>
            <p:cNvPr id="42" name="Line 36">
              <a:extLst>
                <a:ext uri="{FF2B5EF4-FFF2-40B4-BE49-F238E27FC236}">
                  <a16:creationId xmlns:a16="http://schemas.microsoft.com/office/drawing/2014/main" id="{0180DFAA-E4CD-4CA2-813C-FC4E57D1CDEE}"/>
                </a:ext>
              </a:extLst>
            </p:cNvPr>
            <p:cNvSpPr>
              <a:spLocks noChangeShapeType="1"/>
            </p:cNvSpPr>
            <p:nvPr/>
          </p:nvSpPr>
          <p:spPr bwMode="auto">
            <a:xfrm>
              <a:off x="3670" y="1728"/>
              <a:ext cx="96"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3" name="Text Box 37">
              <a:extLst>
                <a:ext uri="{FF2B5EF4-FFF2-40B4-BE49-F238E27FC236}">
                  <a16:creationId xmlns:a16="http://schemas.microsoft.com/office/drawing/2014/main" id="{96335838-5B36-47C6-987C-DEFFFAC7135E}"/>
                </a:ext>
              </a:extLst>
            </p:cNvPr>
            <p:cNvSpPr txBox="1">
              <a:spLocks noChangeArrowheads="1"/>
            </p:cNvSpPr>
            <p:nvPr/>
          </p:nvSpPr>
          <p:spPr bwMode="auto">
            <a:xfrm>
              <a:off x="3598" y="2012"/>
              <a:ext cx="21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s</a:t>
              </a:r>
              <a:endParaRPr lang="en-US" altLang="en-US" sz="2400" b="1">
                <a:latin typeface="Tahoma" pitchFamily="34" charset="0"/>
              </a:endParaRPr>
            </a:p>
          </p:txBody>
        </p:sp>
        <p:sp>
          <p:nvSpPr>
            <p:cNvPr id="44" name="Text Box 38">
              <a:extLst>
                <a:ext uri="{FF2B5EF4-FFF2-40B4-BE49-F238E27FC236}">
                  <a16:creationId xmlns:a16="http://schemas.microsoft.com/office/drawing/2014/main" id="{9C592995-A4A5-4827-9ADB-D793C696BD16}"/>
                </a:ext>
              </a:extLst>
            </p:cNvPr>
            <p:cNvSpPr txBox="1">
              <a:spLocks noChangeArrowheads="1"/>
            </p:cNvSpPr>
            <p:nvPr/>
          </p:nvSpPr>
          <p:spPr bwMode="auto">
            <a:xfrm>
              <a:off x="3312" y="2348"/>
              <a:ext cx="28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b="1" i="1">
                  <a:latin typeface="Tahoma" pitchFamily="34" charset="0"/>
                </a:rPr>
                <a:t>w</a:t>
              </a:r>
            </a:p>
          </p:txBody>
        </p:sp>
        <p:sp>
          <p:nvSpPr>
            <p:cNvPr id="45" name="Line 39">
              <a:extLst>
                <a:ext uri="{FF2B5EF4-FFF2-40B4-BE49-F238E27FC236}">
                  <a16:creationId xmlns:a16="http://schemas.microsoft.com/office/drawing/2014/main" id="{29E01971-1A12-4064-A4B4-E7C63331BB6E}"/>
                </a:ext>
              </a:extLst>
            </p:cNvPr>
            <p:cNvSpPr>
              <a:spLocks noChangeShapeType="1"/>
            </p:cNvSpPr>
            <p:nvPr/>
          </p:nvSpPr>
          <p:spPr bwMode="auto">
            <a:xfrm>
              <a:off x="3408" y="2401"/>
              <a:ext cx="96"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46" name="Text Box 40">
              <a:extLst>
                <a:ext uri="{FF2B5EF4-FFF2-40B4-BE49-F238E27FC236}">
                  <a16:creationId xmlns:a16="http://schemas.microsoft.com/office/drawing/2014/main" id="{A2C2370C-509F-425E-9530-C3322E05303A}"/>
                </a:ext>
              </a:extLst>
            </p:cNvPr>
            <p:cNvSpPr txBox="1">
              <a:spLocks noChangeArrowheads="1"/>
            </p:cNvSpPr>
            <p:nvPr/>
          </p:nvSpPr>
          <p:spPr bwMode="auto">
            <a:xfrm>
              <a:off x="3586" y="1052"/>
              <a:ext cx="24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S</a:t>
              </a:r>
              <a:endParaRPr lang="en-US" altLang="en-US" sz="2400" b="1">
                <a:latin typeface="Tahoma" pitchFamily="34" charset="0"/>
              </a:endParaRPr>
            </a:p>
          </p:txBody>
        </p:sp>
        <p:sp>
          <p:nvSpPr>
            <p:cNvPr id="47" name="Text Box 41">
              <a:extLst>
                <a:ext uri="{FF2B5EF4-FFF2-40B4-BE49-F238E27FC236}">
                  <a16:creationId xmlns:a16="http://schemas.microsoft.com/office/drawing/2014/main" id="{5632FD32-D143-4AA2-87BA-EE524E924D75}"/>
                </a:ext>
              </a:extLst>
            </p:cNvPr>
            <p:cNvSpPr txBox="1">
              <a:spLocks noChangeArrowheads="1"/>
            </p:cNvSpPr>
            <p:nvPr/>
          </p:nvSpPr>
          <p:spPr bwMode="auto">
            <a:xfrm>
              <a:off x="3296" y="1056"/>
              <a:ext cx="3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W</a:t>
              </a:r>
              <a:endParaRPr lang="en-US" altLang="en-US" sz="2400" b="1">
                <a:latin typeface="Tahoma" pitchFamily="34" charset="0"/>
              </a:endParaRPr>
            </a:p>
          </p:txBody>
        </p:sp>
        <p:sp>
          <p:nvSpPr>
            <p:cNvPr id="48" name="Line 42">
              <a:extLst>
                <a:ext uri="{FF2B5EF4-FFF2-40B4-BE49-F238E27FC236}">
                  <a16:creationId xmlns:a16="http://schemas.microsoft.com/office/drawing/2014/main" id="{B634FFB5-5276-4E85-86B3-1DE0900F90FB}"/>
                </a:ext>
              </a:extLst>
            </p:cNvPr>
            <p:cNvSpPr>
              <a:spLocks noChangeShapeType="1"/>
            </p:cNvSpPr>
            <p:nvPr/>
          </p:nvSpPr>
          <p:spPr bwMode="auto">
            <a:xfrm>
              <a:off x="3264" y="1344"/>
              <a:ext cx="17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9" name="Line 43">
              <a:extLst>
                <a:ext uri="{FF2B5EF4-FFF2-40B4-BE49-F238E27FC236}">
                  <a16:creationId xmlns:a16="http://schemas.microsoft.com/office/drawing/2014/main" id="{A3A567F7-15B6-4131-B342-2C11F52F1BCC}"/>
                </a:ext>
              </a:extLst>
            </p:cNvPr>
            <p:cNvSpPr>
              <a:spLocks noChangeShapeType="1"/>
            </p:cNvSpPr>
            <p:nvPr/>
          </p:nvSpPr>
          <p:spPr bwMode="auto">
            <a:xfrm>
              <a:off x="3840" y="1008"/>
              <a:ext cx="0" cy="1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0" name="Text Box 44">
              <a:extLst>
                <a:ext uri="{FF2B5EF4-FFF2-40B4-BE49-F238E27FC236}">
                  <a16:creationId xmlns:a16="http://schemas.microsoft.com/office/drawing/2014/main" id="{B78F107A-5A86-4A07-AAC1-944E3F4CB8FC}"/>
                </a:ext>
              </a:extLst>
            </p:cNvPr>
            <p:cNvSpPr txBox="1">
              <a:spLocks noChangeArrowheads="1"/>
            </p:cNvSpPr>
            <p:nvPr/>
          </p:nvSpPr>
          <p:spPr bwMode="auto">
            <a:xfrm>
              <a:off x="3799" y="1052"/>
              <a:ext cx="118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b="1" i="1">
                  <a:latin typeface="Tahoma" pitchFamily="34" charset="0"/>
                </a:rPr>
                <a:t>P(Q| W, S)</a:t>
              </a:r>
              <a:endParaRPr lang="en-US" altLang="en-US" sz="2400" b="1">
                <a:latin typeface="Tahoma" pitchFamily="34" charset="0"/>
              </a:endParaRPr>
            </a:p>
          </p:txBody>
        </p:sp>
        <p:sp>
          <p:nvSpPr>
            <p:cNvPr id="51" name="Text Box 45">
              <a:extLst>
                <a:ext uri="{FF2B5EF4-FFF2-40B4-BE49-F238E27FC236}">
                  <a16:creationId xmlns:a16="http://schemas.microsoft.com/office/drawing/2014/main" id="{4557D000-1061-4910-AD29-F04CB52F4F9B}"/>
                </a:ext>
              </a:extLst>
            </p:cNvPr>
            <p:cNvSpPr txBox="1">
              <a:spLocks noChangeArrowheads="1"/>
            </p:cNvSpPr>
            <p:nvPr/>
          </p:nvSpPr>
          <p:spPr bwMode="auto">
            <a:xfrm>
              <a:off x="3024" y="620"/>
              <a:ext cx="254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eaLnBrk="1" hangingPunct="1"/>
              <a:r>
                <a:rPr lang="en-US" altLang="en-US" sz="2000">
                  <a:latin typeface="Arial "/>
                </a:rPr>
                <a:t>conditional probability table (CPT)</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BN Semantics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96F4416-9D02-4D9B-B9C8-7B072487D8C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146</a:t>
            </a:fld>
            <a:endParaRPr lang="en-IN"/>
          </a:p>
        </p:txBody>
      </p:sp>
      <p:sp>
        <p:nvSpPr>
          <p:cNvPr id="8" name="Rectangle 7">
            <a:extLst>
              <a:ext uri="{FF2B5EF4-FFF2-40B4-BE49-F238E27FC236}">
                <a16:creationId xmlns:a16="http://schemas.microsoft.com/office/drawing/2014/main" id="{EE14AB31-3F65-4F05-A746-9246F458CBDD}"/>
              </a:ext>
            </a:extLst>
          </p:cNvPr>
          <p:cNvSpPr/>
          <p:nvPr/>
        </p:nvSpPr>
        <p:spPr>
          <a:xfrm>
            <a:off x="2438400" y="1870869"/>
            <a:ext cx="6373586" cy="114300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Rectangle 3">
            <a:extLst>
              <a:ext uri="{FF2B5EF4-FFF2-40B4-BE49-F238E27FC236}">
                <a16:creationId xmlns:a16="http://schemas.microsoft.com/office/drawing/2014/main" id="{4FF52F70-65DC-482C-AD10-035894D3E749}"/>
              </a:ext>
            </a:extLst>
          </p:cNvPr>
          <p:cNvSpPr txBox="1">
            <a:spLocks noChangeArrowheads="1"/>
          </p:cNvSpPr>
          <p:nvPr/>
        </p:nvSpPr>
        <p:spPr>
          <a:xfrm>
            <a:off x="332014" y="4725485"/>
            <a:ext cx="8610600" cy="1314450"/>
          </a:xfrm>
          <a:prstGeom prst="rect">
            <a:avLst/>
          </a:prstGeom>
          <a:solidFill>
            <a:srgbClr val="FFCCFF"/>
          </a:solidFill>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400" dirty="0">
                <a:latin typeface="Arial" panose="020B0604020202020204" pitchFamily="34" charset="0"/>
                <a:cs typeface="Arial" panose="020B0604020202020204" pitchFamily="34" charset="0"/>
              </a:rPr>
              <a:t>Compact &amp; natural representation:</a:t>
            </a:r>
          </a:p>
          <a:p>
            <a:pPr lvl="1"/>
            <a:r>
              <a:rPr lang="en-US" altLang="en-US" dirty="0">
                <a:latin typeface="Arial" panose="020B0604020202020204" pitchFamily="34" charset="0"/>
                <a:cs typeface="Arial" panose="020B0604020202020204" pitchFamily="34" charset="0"/>
              </a:rPr>
              <a:t>nodes </a:t>
            </a:r>
            <a:r>
              <a:rPr lang="en-US" altLang="en-US" i="1" dirty="0">
                <a:latin typeface="Arial" panose="020B0604020202020204" pitchFamily="34" charset="0"/>
                <a:cs typeface="Arial" panose="020B0604020202020204" pitchFamily="34" charset="0"/>
                <a:sym typeface="Symbol" pitchFamily="18" charset="2"/>
              </a:rPr>
              <a:t> k</a:t>
            </a:r>
            <a:r>
              <a:rPr lang="en-US" altLang="en-US" dirty="0">
                <a:latin typeface="Arial" panose="020B0604020202020204" pitchFamily="34" charset="0"/>
                <a:cs typeface="Arial" panose="020B0604020202020204" pitchFamily="34" charset="0"/>
                <a:sym typeface="Symbol" pitchFamily="18" charset="2"/>
              </a:rPr>
              <a:t> parents  </a:t>
            </a:r>
            <a:r>
              <a:rPr lang="en-US" altLang="en-US" b="1" i="1" dirty="0">
                <a:latin typeface="Arial" panose="020B0604020202020204" pitchFamily="34" charset="0"/>
                <a:cs typeface="Arial" panose="020B0604020202020204" pitchFamily="34" charset="0"/>
                <a:sym typeface="Symbol" pitchFamily="18" charset="2"/>
              </a:rPr>
              <a:t>O(2</a:t>
            </a:r>
            <a:r>
              <a:rPr lang="en-US" altLang="en-US" b="1" i="1" baseline="30000" dirty="0">
                <a:latin typeface="Arial" panose="020B0604020202020204" pitchFamily="34" charset="0"/>
                <a:cs typeface="Arial" panose="020B0604020202020204" pitchFamily="34" charset="0"/>
                <a:sym typeface="Symbol" pitchFamily="18" charset="2"/>
              </a:rPr>
              <a:t>k </a:t>
            </a:r>
            <a:r>
              <a:rPr lang="en-US" altLang="en-US" b="1" i="1" dirty="0">
                <a:latin typeface="Arial" panose="020B0604020202020204" pitchFamily="34" charset="0"/>
                <a:cs typeface="Arial" panose="020B0604020202020204" pitchFamily="34" charset="0"/>
                <a:sym typeface="Symbol" pitchFamily="18" charset="2"/>
              </a:rPr>
              <a:t>n)</a:t>
            </a:r>
            <a:r>
              <a:rPr lang="en-US" altLang="en-US" dirty="0">
                <a:latin typeface="Arial" panose="020B0604020202020204" pitchFamily="34" charset="0"/>
                <a:cs typeface="Arial" panose="020B0604020202020204" pitchFamily="34" charset="0"/>
                <a:sym typeface="Symbol" pitchFamily="18" charset="2"/>
              </a:rPr>
              <a:t> vs. </a:t>
            </a:r>
            <a:r>
              <a:rPr lang="en-US" altLang="en-US" b="1" i="1" dirty="0">
                <a:latin typeface="Arial" panose="020B0604020202020204" pitchFamily="34" charset="0"/>
                <a:cs typeface="Arial" panose="020B0604020202020204" pitchFamily="34" charset="0"/>
                <a:sym typeface="Symbol" pitchFamily="18" charset="2"/>
              </a:rPr>
              <a:t>O(2</a:t>
            </a:r>
            <a:r>
              <a:rPr lang="en-US" altLang="en-US" b="1" i="1" baseline="30000" dirty="0">
                <a:latin typeface="Arial" panose="020B0604020202020204" pitchFamily="34" charset="0"/>
                <a:cs typeface="Arial" panose="020B0604020202020204" pitchFamily="34" charset="0"/>
                <a:sym typeface="Symbol" pitchFamily="18" charset="2"/>
              </a:rPr>
              <a:t>n</a:t>
            </a:r>
            <a:r>
              <a:rPr lang="en-US" altLang="en-US" b="1" i="1" dirty="0">
                <a:latin typeface="Arial" panose="020B0604020202020204" pitchFamily="34" charset="0"/>
                <a:cs typeface="Arial" panose="020B0604020202020204" pitchFamily="34" charset="0"/>
                <a:sym typeface="Symbol" pitchFamily="18" charset="2"/>
              </a:rPr>
              <a:t>)</a:t>
            </a:r>
            <a:r>
              <a:rPr lang="en-US" altLang="en-US" dirty="0">
                <a:latin typeface="Arial" panose="020B0604020202020204" pitchFamily="34" charset="0"/>
                <a:cs typeface="Arial" panose="020B0604020202020204" pitchFamily="34" charset="0"/>
                <a:sym typeface="Symbol" pitchFamily="18" charset="2"/>
              </a:rPr>
              <a:t> params</a:t>
            </a:r>
          </a:p>
          <a:p>
            <a:pPr lvl="1"/>
            <a:r>
              <a:rPr lang="en-US" altLang="en-US" dirty="0">
                <a:latin typeface="Arial" panose="020B0604020202020204" pitchFamily="34" charset="0"/>
                <a:cs typeface="Arial" panose="020B0604020202020204" pitchFamily="34" charset="0"/>
                <a:sym typeface="Symbol" pitchFamily="18" charset="2"/>
              </a:rPr>
              <a:t>natural parameters</a:t>
            </a:r>
          </a:p>
        </p:txBody>
      </p:sp>
      <p:sp>
        <p:nvSpPr>
          <p:cNvPr id="10" name="Rectangle 4">
            <a:extLst>
              <a:ext uri="{FF2B5EF4-FFF2-40B4-BE49-F238E27FC236}">
                <a16:creationId xmlns:a16="http://schemas.microsoft.com/office/drawing/2014/main" id="{2CBBD2CC-E66D-445A-8CB7-8B536DA8434D}"/>
              </a:ext>
            </a:extLst>
          </p:cNvPr>
          <p:cNvSpPr>
            <a:spLocks noChangeArrowheads="1"/>
          </p:cNvSpPr>
          <p:nvPr/>
        </p:nvSpPr>
        <p:spPr bwMode="auto">
          <a:xfrm>
            <a:off x="2552305" y="1953078"/>
            <a:ext cx="2438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dirty="0">
                <a:latin typeface="Arial "/>
              </a:rPr>
              <a:t>conditional</a:t>
            </a:r>
          </a:p>
          <a:p>
            <a:r>
              <a:rPr lang="en-US" altLang="en-US" sz="2400" dirty="0">
                <a:latin typeface="Arial "/>
              </a:rPr>
              <a:t>independencies</a:t>
            </a:r>
          </a:p>
          <a:p>
            <a:r>
              <a:rPr lang="en-US" altLang="en-US" sz="2400" dirty="0">
                <a:latin typeface="Arial "/>
              </a:rPr>
              <a:t>in BN structure</a:t>
            </a:r>
          </a:p>
        </p:txBody>
      </p:sp>
      <p:sp>
        <p:nvSpPr>
          <p:cNvPr id="11" name="Rectangle 6">
            <a:extLst>
              <a:ext uri="{FF2B5EF4-FFF2-40B4-BE49-F238E27FC236}">
                <a16:creationId xmlns:a16="http://schemas.microsoft.com/office/drawing/2014/main" id="{BAC90116-F80A-4EC6-8CAB-AD6F572E8164}"/>
              </a:ext>
            </a:extLst>
          </p:cNvPr>
          <p:cNvSpPr>
            <a:spLocks noChangeArrowheads="1"/>
          </p:cNvSpPr>
          <p:nvPr/>
        </p:nvSpPr>
        <p:spPr bwMode="auto">
          <a:xfrm>
            <a:off x="4914506" y="2010228"/>
            <a:ext cx="1852613" cy="8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lnSpc>
                <a:spcPct val="90000"/>
              </a:lnSpc>
            </a:pPr>
            <a:r>
              <a:rPr lang="en-US" altLang="en-US" sz="2400">
                <a:latin typeface="Arial "/>
              </a:rPr>
              <a:t>local</a:t>
            </a:r>
          </a:p>
          <a:p>
            <a:pPr algn="ctr">
              <a:lnSpc>
                <a:spcPct val="90000"/>
              </a:lnSpc>
            </a:pPr>
            <a:r>
              <a:rPr lang="en-US" altLang="en-US" sz="2400">
                <a:latin typeface="Arial "/>
              </a:rPr>
              <a:t>CPTs</a:t>
            </a:r>
          </a:p>
        </p:txBody>
      </p:sp>
      <p:sp>
        <p:nvSpPr>
          <p:cNvPr id="12" name="Rectangle 7">
            <a:extLst>
              <a:ext uri="{FF2B5EF4-FFF2-40B4-BE49-F238E27FC236}">
                <a16:creationId xmlns:a16="http://schemas.microsoft.com/office/drawing/2014/main" id="{42AC6BEA-5A86-4C71-8C8B-5A20684C121C}"/>
              </a:ext>
            </a:extLst>
          </p:cNvPr>
          <p:cNvSpPr>
            <a:spLocks noChangeArrowheads="1"/>
          </p:cNvSpPr>
          <p:nvPr/>
        </p:nvSpPr>
        <p:spPr bwMode="auto">
          <a:xfrm>
            <a:off x="6880754" y="1996719"/>
            <a:ext cx="1852613" cy="8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lnSpc>
                <a:spcPct val="90000"/>
              </a:lnSpc>
            </a:pPr>
            <a:r>
              <a:rPr lang="en-US" altLang="en-US" sz="2400" dirty="0">
                <a:latin typeface="Arial "/>
              </a:rPr>
              <a:t>full joint</a:t>
            </a:r>
          </a:p>
          <a:p>
            <a:pPr algn="ctr">
              <a:lnSpc>
                <a:spcPct val="90000"/>
              </a:lnSpc>
            </a:pPr>
            <a:r>
              <a:rPr lang="en-US" altLang="en-US" sz="2400" dirty="0">
                <a:latin typeface="Arial "/>
              </a:rPr>
              <a:t>distribution</a:t>
            </a:r>
          </a:p>
          <a:p>
            <a:pPr algn="ctr">
              <a:lnSpc>
                <a:spcPct val="90000"/>
              </a:lnSpc>
            </a:pPr>
            <a:r>
              <a:rPr lang="en-US" altLang="en-US" sz="2400" dirty="0">
                <a:latin typeface="Arial "/>
              </a:rPr>
              <a:t>over domain</a:t>
            </a:r>
          </a:p>
        </p:txBody>
      </p:sp>
      <p:grpSp>
        <p:nvGrpSpPr>
          <p:cNvPr id="13" name="Group 9">
            <a:extLst>
              <a:ext uri="{FF2B5EF4-FFF2-40B4-BE49-F238E27FC236}">
                <a16:creationId xmlns:a16="http://schemas.microsoft.com/office/drawing/2014/main" id="{3C9E82AD-9FE8-41C7-BD7E-94BEF899D6A7}"/>
              </a:ext>
            </a:extLst>
          </p:cNvPr>
          <p:cNvGrpSpPr>
            <a:grpSpLocks/>
          </p:cNvGrpSpPr>
          <p:nvPr/>
        </p:nvGrpSpPr>
        <p:grpSpPr bwMode="auto">
          <a:xfrm>
            <a:off x="332014" y="1417638"/>
            <a:ext cx="2106386" cy="1698996"/>
            <a:chOff x="3552" y="1968"/>
            <a:chExt cx="1512" cy="1308"/>
          </a:xfrm>
          <a:solidFill>
            <a:srgbClr val="FFCCFF"/>
          </a:solidFill>
        </p:grpSpPr>
        <p:sp>
          <p:nvSpPr>
            <p:cNvPr id="14" name="Oval 10">
              <a:extLst>
                <a:ext uri="{FF2B5EF4-FFF2-40B4-BE49-F238E27FC236}">
                  <a16:creationId xmlns:a16="http://schemas.microsoft.com/office/drawing/2014/main" id="{8AA8217B-C0B4-4F7E-9632-7907CC6E4621}"/>
                </a:ext>
              </a:extLst>
            </p:cNvPr>
            <p:cNvSpPr>
              <a:spLocks noChangeArrowheads="1"/>
            </p:cNvSpPr>
            <p:nvPr/>
          </p:nvSpPr>
          <p:spPr bwMode="auto">
            <a:xfrm>
              <a:off x="3735" y="1969"/>
              <a:ext cx="536" cy="239"/>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W</a:t>
              </a:r>
            </a:p>
          </p:txBody>
        </p:sp>
        <p:sp>
          <p:nvSpPr>
            <p:cNvPr id="15" name="Oval 11">
              <a:extLst>
                <a:ext uri="{FF2B5EF4-FFF2-40B4-BE49-F238E27FC236}">
                  <a16:creationId xmlns:a16="http://schemas.microsoft.com/office/drawing/2014/main" id="{F1876CF0-9B49-406E-A539-EB028D521309}"/>
                </a:ext>
              </a:extLst>
            </p:cNvPr>
            <p:cNvSpPr>
              <a:spLocks noChangeArrowheads="1"/>
            </p:cNvSpPr>
            <p:nvPr/>
          </p:nvSpPr>
          <p:spPr bwMode="auto">
            <a:xfrm>
              <a:off x="3552" y="2508"/>
              <a:ext cx="593"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M</a:t>
              </a:r>
            </a:p>
          </p:txBody>
        </p:sp>
        <p:sp>
          <p:nvSpPr>
            <p:cNvPr id="16" name="Oval 12">
              <a:extLst>
                <a:ext uri="{FF2B5EF4-FFF2-40B4-BE49-F238E27FC236}">
                  <a16:creationId xmlns:a16="http://schemas.microsoft.com/office/drawing/2014/main" id="{BFA4F9D7-D6A9-4FA0-9403-7C02B0D3B273}"/>
                </a:ext>
              </a:extLst>
            </p:cNvPr>
            <p:cNvSpPr>
              <a:spLocks noChangeArrowheads="1"/>
            </p:cNvSpPr>
            <p:nvPr/>
          </p:nvSpPr>
          <p:spPr bwMode="auto">
            <a:xfrm>
              <a:off x="4484" y="1968"/>
              <a:ext cx="580"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S</a:t>
              </a:r>
            </a:p>
          </p:txBody>
        </p:sp>
        <p:sp>
          <p:nvSpPr>
            <p:cNvPr id="17" name="Oval 13">
              <a:extLst>
                <a:ext uri="{FF2B5EF4-FFF2-40B4-BE49-F238E27FC236}">
                  <a16:creationId xmlns:a16="http://schemas.microsoft.com/office/drawing/2014/main" id="{A1979B64-1392-41CA-A9F3-F486A53E110C}"/>
                </a:ext>
              </a:extLst>
            </p:cNvPr>
            <p:cNvSpPr>
              <a:spLocks noChangeArrowheads="1"/>
            </p:cNvSpPr>
            <p:nvPr/>
          </p:nvSpPr>
          <p:spPr bwMode="auto">
            <a:xfrm>
              <a:off x="4351" y="2509"/>
              <a:ext cx="567" cy="239"/>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Q</a:t>
              </a:r>
            </a:p>
          </p:txBody>
        </p:sp>
        <p:sp>
          <p:nvSpPr>
            <p:cNvPr id="18" name="Oval 14">
              <a:extLst>
                <a:ext uri="{FF2B5EF4-FFF2-40B4-BE49-F238E27FC236}">
                  <a16:creationId xmlns:a16="http://schemas.microsoft.com/office/drawing/2014/main" id="{D2501F9A-09B8-435A-9FA2-FFE8A1609881}"/>
                </a:ext>
              </a:extLst>
            </p:cNvPr>
            <p:cNvSpPr>
              <a:spLocks noChangeArrowheads="1"/>
            </p:cNvSpPr>
            <p:nvPr/>
          </p:nvSpPr>
          <p:spPr bwMode="auto">
            <a:xfrm>
              <a:off x="4257" y="3036"/>
              <a:ext cx="536"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A</a:t>
              </a:r>
            </a:p>
          </p:txBody>
        </p:sp>
        <p:sp>
          <p:nvSpPr>
            <p:cNvPr id="19" name="Oval 15">
              <a:extLst>
                <a:ext uri="{FF2B5EF4-FFF2-40B4-BE49-F238E27FC236}">
                  <a16:creationId xmlns:a16="http://schemas.microsoft.com/office/drawing/2014/main" id="{01D4DB5A-238A-460F-B729-8FF6CC1CCCE0}"/>
                </a:ext>
              </a:extLst>
            </p:cNvPr>
            <p:cNvSpPr>
              <a:spLocks noChangeArrowheads="1"/>
            </p:cNvSpPr>
            <p:nvPr/>
          </p:nvSpPr>
          <p:spPr bwMode="auto">
            <a:xfrm>
              <a:off x="3592" y="3036"/>
              <a:ext cx="536"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L</a:t>
              </a:r>
            </a:p>
          </p:txBody>
        </p:sp>
        <p:sp>
          <p:nvSpPr>
            <p:cNvPr id="20" name="Line 16">
              <a:extLst>
                <a:ext uri="{FF2B5EF4-FFF2-40B4-BE49-F238E27FC236}">
                  <a16:creationId xmlns:a16="http://schemas.microsoft.com/office/drawing/2014/main" id="{478FC28E-4FC1-4BCB-B70B-49BA8A1B78A5}"/>
                </a:ext>
              </a:extLst>
            </p:cNvPr>
            <p:cNvSpPr>
              <a:spLocks noChangeShapeType="1"/>
            </p:cNvSpPr>
            <p:nvPr/>
          </p:nvSpPr>
          <p:spPr bwMode="auto">
            <a:xfrm flipH="1">
              <a:off x="3834" y="2204"/>
              <a:ext cx="156" cy="306"/>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1" name="Line 17">
              <a:extLst>
                <a:ext uri="{FF2B5EF4-FFF2-40B4-BE49-F238E27FC236}">
                  <a16:creationId xmlns:a16="http://schemas.microsoft.com/office/drawing/2014/main" id="{1E3778C0-7560-4D00-9F84-4D70AB3BAB77}"/>
                </a:ext>
              </a:extLst>
            </p:cNvPr>
            <p:cNvSpPr>
              <a:spLocks noChangeShapeType="1"/>
            </p:cNvSpPr>
            <p:nvPr/>
          </p:nvSpPr>
          <p:spPr bwMode="auto">
            <a:xfrm>
              <a:off x="4076" y="2202"/>
              <a:ext cx="492" cy="306"/>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2" name="Line 18">
              <a:extLst>
                <a:ext uri="{FF2B5EF4-FFF2-40B4-BE49-F238E27FC236}">
                  <a16:creationId xmlns:a16="http://schemas.microsoft.com/office/drawing/2014/main" id="{C8989D18-F487-421D-9A8E-8FC8FF3947ED}"/>
                </a:ext>
              </a:extLst>
            </p:cNvPr>
            <p:cNvSpPr>
              <a:spLocks noChangeShapeType="1"/>
            </p:cNvSpPr>
            <p:nvPr/>
          </p:nvSpPr>
          <p:spPr bwMode="auto">
            <a:xfrm flipH="1">
              <a:off x="4678" y="2211"/>
              <a:ext cx="100" cy="301"/>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3" name="Line 19">
              <a:extLst>
                <a:ext uri="{FF2B5EF4-FFF2-40B4-BE49-F238E27FC236}">
                  <a16:creationId xmlns:a16="http://schemas.microsoft.com/office/drawing/2014/main" id="{733C3195-DFB1-4EC8-B755-8C9EA2A98CC9}"/>
                </a:ext>
              </a:extLst>
            </p:cNvPr>
            <p:cNvSpPr>
              <a:spLocks noChangeShapeType="1"/>
            </p:cNvSpPr>
            <p:nvPr/>
          </p:nvSpPr>
          <p:spPr bwMode="auto">
            <a:xfrm flipH="1">
              <a:off x="4526" y="2748"/>
              <a:ext cx="94" cy="289"/>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4" name="Line 20">
              <a:extLst>
                <a:ext uri="{FF2B5EF4-FFF2-40B4-BE49-F238E27FC236}">
                  <a16:creationId xmlns:a16="http://schemas.microsoft.com/office/drawing/2014/main" id="{B04804E9-1396-4D98-A355-ABD68AB33214}"/>
                </a:ext>
              </a:extLst>
            </p:cNvPr>
            <p:cNvSpPr>
              <a:spLocks noChangeShapeType="1"/>
            </p:cNvSpPr>
            <p:nvPr/>
          </p:nvSpPr>
          <p:spPr bwMode="auto">
            <a:xfrm flipH="1">
              <a:off x="3844" y="2758"/>
              <a:ext cx="0" cy="264"/>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5" name="Line 21">
              <a:extLst>
                <a:ext uri="{FF2B5EF4-FFF2-40B4-BE49-F238E27FC236}">
                  <a16:creationId xmlns:a16="http://schemas.microsoft.com/office/drawing/2014/main" id="{90881436-5EBA-491F-837E-F3E552124D2A}"/>
                </a:ext>
              </a:extLst>
            </p:cNvPr>
            <p:cNvSpPr>
              <a:spLocks noChangeShapeType="1"/>
            </p:cNvSpPr>
            <p:nvPr/>
          </p:nvSpPr>
          <p:spPr bwMode="auto">
            <a:xfrm>
              <a:off x="3935" y="2750"/>
              <a:ext cx="487" cy="288"/>
            </a:xfrm>
            <a:prstGeom prst="line">
              <a:avLst/>
            </a:prstGeom>
            <a:grpFill/>
            <a:ln w="57150">
              <a:solidFill>
                <a:schemeClr val="tx1"/>
              </a:solidFill>
              <a:round/>
              <a:headEnd type="none" w="sm" len="sm"/>
              <a:tailEnd type="stealth" w="med" len="med"/>
            </a:ln>
          </p:spPr>
          <p:txBody>
            <a:bodyPr wrap="none" anchor="ctr"/>
            <a:lstStyle/>
            <a:p>
              <a:endParaRPr lang="en-IN"/>
            </a:p>
          </p:txBody>
        </p:sp>
      </p:grpSp>
      <p:graphicFrame>
        <p:nvGraphicFramePr>
          <p:cNvPr id="26" name="Object 22">
            <a:extLst>
              <a:ext uri="{FF2B5EF4-FFF2-40B4-BE49-F238E27FC236}">
                <a16:creationId xmlns:a16="http://schemas.microsoft.com/office/drawing/2014/main" id="{73B0EDB4-F5B0-43A5-9E35-67417AA217B6}"/>
              </a:ext>
            </a:extLst>
          </p:cNvPr>
          <p:cNvGraphicFramePr>
            <a:graphicFrameLocks noChangeAspect="1"/>
          </p:cNvGraphicFramePr>
          <p:nvPr>
            <p:extLst>
              <p:ext uri="{D42A27DB-BD31-4B8C-83A1-F6EECF244321}">
                <p14:modId xmlns:p14="http://schemas.microsoft.com/office/powerpoint/2010/main" val="963033499"/>
              </p:ext>
            </p:extLst>
          </p:nvPr>
        </p:nvGraphicFramePr>
        <p:xfrm>
          <a:off x="255814" y="3441885"/>
          <a:ext cx="8763000" cy="1113235"/>
        </p:xfrm>
        <a:graphic>
          <a:graphicData uri="http://schemas.openxmlformats.org/presentationml/2006/ole">
            <mc:AlternateContent xmlns:mc="http://schemas.openxmlformats.org/markup-compatibility/2006">
              <mc:Choice xmlns:v="urn:schemas-microsoft-com:vml" Requires="v">
                <p:oleObj spid="_x0000_s23567" name="Equation" r:id="rId3" imgW="3213000" imgH="482400" progId="Equation.3">
                  <p:embed/>
                </p:oleObj>
              </mc:Choice>
              <mc:Fallback>
                <p:oleObj name="Equation" r:id="rId3" imgW="3213000" imgH="482400" progId="Equation.3">
                  <p:embed/>
                  <p:pic>
                    <p:nvPicPr>
                      <p:cNvPr id="102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14" y="3441885"/>
                        <a:ext cx="8763000" cy="1113235"/>
                      </a:xfrm>
                      <a:prstGeom prst="rect">
                        <a:avLst/>
                      </a:prstGeom>
                      <a:noFill/>
                      <a:ln>
                        <a:solidFill>
                          <a:schemeClr val="tx2">
                            <a:lumMod val="60000"/>
                            <a:lumOff val="40000"/>
                          </a:schemeClr>
                        </a:solidFill>
                      </a:ln>
                      <a:effectLst/>
                    </p:spPr>
                  </p:pic>
                </p:oleObj>
              </mc:Fallback>
            </mc:AlternateContent>
          </a:graphicData>
        </a:graphic>
      </p:graphicFrame>
      <p:sp>
        <p:nvSpPr>
          <p:cNvPr id="27" name="Text Box 5">
            <a:extLst>
              <a:ext uri="{FF2B5EF4-FFF2-40B4-BE49-F238E27FC236}">
                <a16:creationId xmlns:a16="http://schemas.microsoft.com/office/drawing/2014/main" id="{6A7A0E4C-706E-4747-A862-F82E99E28809}"/>
              </a:ext>
            </a:extLst>
          </p:cNvPr>
          <p:cNvSpPr txBox="1">
            <a:spLocks noChangeArrowheads="1"/>
          </p:cNvSpPr>
          <p:nvPr/>
        </p:nvSpPr>
        <p:spPr bwMode="auto">
          <a:xfrm>
            <a:off x="4895258" y="2120942"/>
            <a:ext cx="4187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3200" b="1" dirty="0">
                <a:latin typeface="Times New Roman" pitchFamily="18" charset="0"/>
              </a:rPr>
              <a:t>+</a:t>
            </a:r>
          </a:p>
        </p:txBody>
      </p:sp>
      <p:sp>
        <p:nvSpPr>
          <p:cNvPr id="28" name="Text Box 8">
            <a:extLst>
              <a:ext uri="{FF2B5EF4-FFF2-40B4-BE49-F238E27FC236}">
                <a16:creationId xmlns:a16="http://schemas.microsoft.com/office/drawing/2014/main" id="{F8241703-E1C3-4860-91AD-DDE290DF5044}"/>
              </a:ext>
            </a:extLst>
          </p:cNvPr>
          <p:cNvSpPr txBox="1">
            <a:spLocks noChangeArrowheads="1"/>
          </p:cNvSpPr>
          <p:nvPr/>
        </p:nvSpPr>
        <p:spPr bwMode="auto">
          <a:xfrm>
            <a:off x="6294659" y="2136335"/>
            <a:ext cx="725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squar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3200" b="1" dirty="0">
                <a:latin typeface="Times New Roman" pitchFamily="18" charset="0"/>
              </a:rPr>
              <a:t>=</a:t>
            </a:r>
          </a:p>
        </p:txBody>
      </p:sp>
    </p:spTree>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Reasoning in BNs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5AEFA94-9CD8-41BD-9055-D5070AC5726F}" type="datetime1">
              <a:rPr lang="en-US" smtClean="0"/>
              <a:t>1/18/22</a:t>
            </a:fld>
            <a:endParaRPr lang="en-IN"/>
          </a:p>
        </p:txBody>
      </p:sp>
      <p:sp>
        <p:nvSpPr>
          <p:cNvPr id="4" name="Footer Placeholder 3"/>
          <p:cNvSpPr>
            <a:spLocks noGrp="1"/>
          </p:cNvSpPr>
          <p:nvPr>
            <p:ph type="ftr" sz="quarter" idx="11"/>
          </p:nvPr>
        </p:nvSpPr>
        <p:spPr>
          <a:xfrm>
            <a:off x="914400" y="6179021"/>
            <a:ext cx="3962400" cy="457200"/>
          </a:xfrm>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147</a:t>
            </a:fld>
            <a:endParaRPr lang="en-IN"/>
          </a:p>
        </p:txBody>
      </p:sp>
      <p:sp>
        <p:nvSpPr>
          <p:cNvPr id="8" name="Rectangle 7">
            <a:extLst>
              <a:ext uri="{FF2B5EF4-FFF2-40B4-BE49-F238E27FC236}">
                <a16:creationId xmlns:a16="http://schemas.microsoft.com/office/drawing/2014/main" id="{7D197481-7725-4AD6-8C64-D966936E50C5}"/>
              </a:ext>
            </a:extLst>
          </p:cNvPr>
          <p:cNvSpPr txBox="1">
            <a:spLocks noChangeArrowheads="1"/>
          </p:cNvSpPr>
          <p:nvPr/>
        </p:nvSpPr>
        <p:spPr>
          <a:xfrm>
            <a:off x="357367" y="1417638"/>
            <a:ext cx="8229600" cy="4459634"/>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Full joint distribution answers any query</a:t>
            </a:r>
          </a:p>
          <a:p>
            <a:pPr lvl="1"/>
            <a:r>
              <a:rPr lang="en-US" altLang="en-US" sz="2200" dirty="0">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P(event | evidence)</a:t>
            </a:r>
            <a:endParaRPr lang="en-US" altLang="en-US" sz="2200" dirty="0">
              <a:latin typeface="Times New Roman" panose="02020603050405020304" pitchFamily="18" charset="0"/>
              <a:cs typeface="Times New Roman" panose="02020603050405020304" pitchFamily="18" charset="0"/>
            </a:endParaRPr>
          </a:p>
          <a:p>
            <a:pPr marL="0" indent="0">
              <a:buFont typeface="Wingdings 2"/>
              <a:buNone/>
            </a:pPr>
            <a:endParaRPr lang="en-US" altLang="en-US" sz="2200" dirty="0">
              <a:latin typeface="Times New Roman" panose="02020603050405020304" pitchFamily="18" charset="0"/>
              <a:cs typeface="Times New Roman" panose="02020603050405020304" pitchFamily="18" charset="0"/>
            </a:endParaRPr>
          </a:p>
          <a:p>
            <a:pPr marL="0" indent="0">
              <a:buFont typeface="Wingdings 2"/>
              <a:buNone/>
            </a:pPr>
            <a:endParaRPr lang="en-US" altLang="en-US" sz="2200" dirty="0">
              <a:latin typeface="Times New Roman" panose="02020603050405020304" pitchFamily="18" charset="0"/>
              <a:cs typeface="Times New Roman" panose="02020603050405020304" pitchFamily="18" charset="0"/>
            </a:endParaRPr>
          </a:p>
          <a:p>
            <a:pPr marL="0" indent="0">
              <a:buFont typeface="Wingdings 2"/>
              <a:buNone/>
            </a:pPr>
            <a:endParaRPr lang="en-US" altLang="en-US" sz="2200" dirty="0">
              <a:latin typeface="Times New Roman" panose="02020603050405020304" pitchFamily="18" charset="0"/>
              <a:cs typeface="Times New Roman" panose="02020603050405020304" pitchFamily="18" charset="0"/>
            </a:endParaRPr>
          </a:p>
          <a:p>
            <a:pPr marL="0" indent="0">
              <a:buFont typeface="Wingdings 2"/>
              <a:buNone/>
            </a:pPr>
            <a:endParaRPr lang="en-US" altLang="en-US" sz="2200" dirty="0">
              <a:latin typeface="Times New Roman" panose="02020603050405020304" pitchFamily="18" charset="0"/>
              <a:cs typeface="Times New Roman" panose="02020603050405020304" pitchFamily="18" charset="0"/>
            </a:endParaRPr>
          </a:p>
          <a:p>
            <a:r>
              <a:rPr lang="en-US" altLang="en-US" sz="2200" dirty="0">
                <a:latin typeface="Times New Roman" panose="02020603050405020304" pitchFamily="18" charset="0"/>
                <a:cs typeface="Times New Roman" panose="02020603050405020304" pitchFamily="18" charset="0"/>
              </a:rPr>
              <a:t>Allows combination of different types of reasoning:</a:t>
            </a:r>
          </a:p>
          <a:p>
            <a:pPr lvl="1"/>
            <a:r>
              <a:rPr lang="en-US" altLang="en-US" sz="2200" dirty="0">
                <a:latin typeface="Times New Roman" panose="02020603050405020304" pitchFamily="18" charset="0"/>
                <a:cs typeface="Times New Roman" panose="02020603050405020304" pitchFamily="18" charset="0"/>
              </a:rPr>
              <a:t>Causal: </a:t>
            </a:r>
            <a:r>
              <a:rPr lang="en-US" altLang="en-US" sz="2200" i="1" dirty="0">
                <a:latin typeface="Times New Roman" panose="02020603050405020304" pitchFamily="18" charset="0"/>
                <a:cs typeface="Times New Roman" panose="02020603050405020304" pitchFamily="18" charset="0"/>
              </a:rPr>
              <a:t>P(Reviewer-Mood | Good-Writer)</a:t>
            </a:r>
            <a:endParaRPr lang="en-US" altLang="en-US" sz="2200" dirty="0">
              <a:latin typeface="Times New Roman" panose="02020603050405020304" pitchFamily="18" charset="0"/>
              <a:cs typeface="Times New Roman" panose="02020603050405020304" pitchFamily="18" charset="0"/>
            </a:endParaRPr>
          </a:p>
          <a:p>
            <a:pPr lvl="1"/>
            <a:r>
              <a:rPr lang="en-US" altLang="en-US" sz="2200" dirty="0">
                <a:latin typeface="Times New Roman" panose="02020603050405020304" pitchFamily="18" charset="0"/>
                <a:cs typeface="Times New Roman" panose="02020603050405020304" pitchFamily="18" charset="0"/>
              </a:rPr>
              <a:t>Evidential: </a:t>
            </a:r>
            <a:r>
              <a:rPr lang="en-US" altLang="en-US" sz="2200" i="1" dirty="0">
                <a:latin typeface="Times New Roman" panose="02020603050405020304" pitchFamily="18" charset="0"/>
                <a:cs typeface="Times New Roman" panose="02020603050405020304" pitchFamily="18" charset="0"/>
              </a:rPr>
              <a:t>P(Reviewer-Mood | not Accepted)</a:t>
            </a:r>
            <a:endParaRPr lang="en-US" altLang="en-US" sz="2200" dirty="0">
              <a:latin typeface="Times New Roman" panose="02020603050405020304" pitchFamily="18" charset="0"/>
              <a:cs typeface="Times New Roman" panose="02020603050405020304" pitchFamily="18" charset="0"/>
            </a:endParaRPr>
          </a:p>
          <a:p>
            <a:pPr lvl="1"/>
            <a:r>
              <a:rPr lang="en-US" altLang="en-US" sz="2200" dirty="0">
                <a:latin typeface="Times New Roman" panose="02020603050405020304" pitchFamily="18" charset="0"/>
                <a:cs typeface="Times New Roman" panose="02020603050405020304" pitchFamily="18" charset="0"/>
              </a:rPr>
              <a:t>Intercausal: </a:t>
            </a:r>
            <a:r>
              <a:rPr lang="en-US" altLang="en-US" sz="2200" i="1" dirty="0">
                <a:latin typeface="Times New Roman" panose="02020603050405020304" pitchFamily="18" charset="0"/>
                <a:cs typeface="Times New Roman" panose="02020603050405020304" pitchFamily="18" charset="0"/>
              </a:rPr>
              <a:t>P(Reviewer-Mood | not Accepted, Quality)</a:t>
            </a:r>
            <a:endParaRPr lang="en-US" altLang="en-US" sz="2200" dirty="0">
              <a:latin typeface="Times New Roman" panose="02020603050405020304" pitchFamily="18" charset="0"/>
              <a:cs typeface="Times New Roman" panose="02020603050405020304" pitchFamily="18" charset="0"/>
            </a:endParaRPr>
          </a:p>
          <a:p>
            <a:endParaRPr lang="en-US" altLang="en-US" sz="22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48BCF06B-6037-4E8B-8AC3-68A26A91A6B2}"/>
              </a:ext>
            </a:extLst>
          </p:cNvPr>
          <p:cNvGrpSpPr>
            <a:grpSpLocks/>
          </p:cNvGrpSpPr>
          <p:nvPr/>
        </p:nvGrpSpPr>
        <p:grpSpPr bwMode="auto">
          <a:xfrm>
            <a:off x="3707904" y="1985194"/>
            <a:ext cx="3600400" cy="1800200"/>
            <a:chOff x="3552" y="1968"/>
            <a:chExt cx="1512" cy="1308"/>
          </a:xfrm>
          <a:solidFill>
            <a:srgbClr val="FFCCFF"/>
          </a:solidFill>
        </p:grpSpPr>
        <p:sp>
          <p:nvSpPr>
            <p:cNvPr id="10" name="Oval 9">
              <a:extLst>
                <a:ext uri="{FF2B5EF4-FFF2-40B4-BE49-F238E27FC236}">
                  <a16:creationId xmlns:a16="http://schemas.microsoft.com/office/drawing/2014/main" id="{BE782787-B788-4ABD-A274-A6F33F4CE1EB}"/>
                </a:ext>
              </a:extLst>
            </p:cNvPr>
            <p:cNvSpPr>
              <a:spLocks noChangeArrowheads="1"/>
            </p:cNvSpPr>
            <p:nvPr/>
          </p:nvSpPr>
          <p:spPr bwMode="auto">
            <a:xfrm>
              <a:off x="3735" y="1969"/>
              <a:ext cx="536" cy="239"/>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dirty="0">
                  <a:latin typeface="Tahoma" pitchFamily="34" charset="0"/>
                </a:rPr>
                <a:t>W</a:t>
              </a:r>
            </a:p>
          </p:txBody>
        </p:sp>
        <p:sp>
          <p:nvSpPr>
            <p:cNvPr id="11" name="Oval 10">
              <a:extLst>
                <a:ext uri="{FF2B5EF4-FFF2-40B4-BE49-F238E27FC236}">
                  <a16:creationId xmlns:a16="http://schemas.microsoft.com/office/drawing/2014/main" id="{8EF081BC-F438-49D0-BDE3-3769199524AA}"/>
                </a:ext>
              </a:extLst>
            </p:cNvPr>
            <p:cNvSpPr>
              <a:spLocks noChangeArrowheads="1"/>
            </p:cNvSpPr>
            <p:nvPr/>
          </p:nvSpPr>
          <p:spPr bwMode="auto">
            <a:xfrm>
              <a:off x="3552" y="2508"/>
              <a:ext cx="593"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dirty="0">
                  <a:latin typeface="Tahoma" pitchFamily="34" charset="0"/>
                </a:rPr>
                <a:t>M</a:t>
              </a:r>
            </a:p>
          </p:txBody>
        </p:sp>
        <p:sp>
          <p:nvSpPr>
            <p:cNvPr id="12" name="Oval 11">
              <a:extLst>
                <a:ext uri="{FF2B5EF4-FFF2-40B4-BE49-F238E27FC236}">
                  <a16:creationId xmlns:a16="http://schemas.microsoft.com/office/drawing/2014/main" id="{3FFCD1BB-F515-443B-B4CF-D2C901C9D30F}"/>
                </a:ext>
              </a:extLst>
            </p:cNvPr>
            <p:cNvSpPr>
              <a:spLocks noChangeArrowheads="1"/>
            </p:cNvSpPr>
            <p:nvPr/>
          </p:nvSpPr>
          <p:spPr bwMode="auto">
            <a:xfrm>
              <a:off x="4484" y="1968"/>
              <a:ext cx="580"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S</a:t>
              </a:r>
            </a:p>
          </p:txBody>
        </p:sp>
        <p:sp>
          <p:nvSpPr>
            <p:cNvPr id="13" name="Oval 12">
              <a:extLst>
                <a:ext uri="{FF2B5EF4-FFF2-40B4-BE49-F238E27FC236}">
                  <a16:creationId xmlns:a16="http://schemas.microsoft.com/office/drawing/2014/main" id="{7D47E5E2-B098-4532-9461-846E13454F33}"/>
                </a:ext>
              </a:extLst>
            </p:cNvPr>
            <p:cNvSpPr>
              <a:spLocks noChangeArrowheads="1"/>
            </p:cNvSpPr>
            <p:nvPr/>
          </p:nvSpPr>
          <p:spPr bwMode="auto">
            <a:xfrm>
              <a:off x="4351" y="2509"/>
              <a:ext cx="567" cy="239"/>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Q</a:t>
              </a:r>
            </a:p>
          </p:txBody>
        </p:sp>
        <p:sp>
          <p:nvSpPr>
            <p:cNvPr id="14" name="Oval 13">
              <a:extLst>
                <a:ext uri="{FF2B5EF4-FFF2-40B4-BE49-F238E27FC236}">
                  <a16:creationId xmlns:a16="http://schemas.microsoft.com/office/drawing/2014/main" id="{886D0A4F-7F35-4618-B885-0856267ED263}"/>
                </a:ext>
              </a:extLst>
            </p:cNvPr>
            <p:cNvSpPr>
              <a:spLocks noChangeArrowheads="1"/>
            </p:cNvSpPr>
            <p:nvPr/>
          </p:nvSpPr>
          <p:spPr bwMode="auto">
            <a:xfrm>
              <a:off x="4257" y="3036"/>
              <a:ext cx="536"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A</a:t>
              </a:r>
            </a:p>
          </p:txBody>
        </p:sp>
        <p:sp>
          <p:nvSpPr>
            <p:cNvPr id="15" name="Oval 14">
              <a:extLst>
                <a:ext uri="{FF2B5EF4-FFF2-40B4-BE49-F238E27FC236}">
                  <a16:creationId xmlns:a16="http://schemas.microsoft.com/office/drawing/2014/main" id="{29667275-28E4-405F-ADC9-1BBF04A8DB04}"/>
                </a:ext>
              </a:extLst>
            </p:cNvPr>
            <p:cNvSpPr>
              <a:spLocks noChangeArrowheads="1"/>
            </p:cNvSpPr>
            <p:nvPr/>
          </p:nvSpPr>
          <p:spPr bwMode="auto">
            <a:xfrm>
              <a:off x="3592" y="3036"/>
              <a:ext cx="536" cy="240"/>
            </a:xfrm>
            <a:prstGeom prst="ellipse">
              <a:avLst/>
            </a:prstGeom>
            <a:grpFill/>
            <a:ln w="28575">
              <a:solidFill>
                <a:schemeClr val="tx1"/>
              </a:solidFill>
              <a:round/>
              <a:headEnd type="none" w="sm" len="sm"/>
              <a:tailEnd/>
            </a:ln>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b="1" i="1">
                  <a:latin typeface="Tahoma" pitchFamily="34" charset="0"/>
                </a:rPr>
                <a:t>L</a:t>
              </a:r>
            </a:p>
          </p:txBody>
        </p:sp>
        <p:sp>
          <p:nvSpPr>
            <p:cNvPr id="16" name="Line 15">
              <a:extLst>
                <a:ext uri="{FF2B5EF4-FFF2-40B4-BE49-F238E27FC236}">
                  <a16:creationId xmlns:a16="http://schemas.microsoft.com/office/drawing/2014/main" id="{31697D21-3290-4516-B6BE-92E32945905D}"/>
                </a:ext>
              </a:extLst>
            </p:cNvPr>
            <p:cNvSpPr>
              <a:spLocks noChangeShapeType="1"/>
            </p:cNvSpPr>
            <p:nvPr/>
          </p:nvSpPr>
          <p:spPr bwMode="auto">
            <a:xfrm flipH="1">
              <a:off x="3834" y="2204"/>
              <a:ext cx="156" cy="306"/>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17" name="Line 16">
              <a:extLst>
                <a:ext uri="{FF2B5EF4-FFF2-40B4-BE49-F238E27FC236}">
                  <a16:creationId xmlns:a16="http://schemas.microsoft.com/office/drawing/2014/main" id="{1F9F9166-1C66-4580-AD78-51E25CB9C54B}"/>
                </a:ext>
              </a:extLst>
            </p:cNvPr>
            <p:cNvSpPr>
              <a:spLocks noChangeShapeType="1"/>
            </p:cNvSpPr>
            <p:nvPr/>
          </p:nvSpPr>
          <p:spPr bwMode="auto">
            <a:xfrm>
              <a:off x="4076" y="2202"/>
              <a:ext cx="492" cy="306"/>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18" name="Line 17">
              <a:extLst>
                <a:ext uri="{FF2B5EF4-FFF2-40B4-BE49-F238E27FC236}">
                  <a16:creationId xmlns:a16="http://schemas.microsoft.com/office/drawing/2014/main" id="{2089F03C-1E30-477E-AC02-6D4F3BC80F4A}"/>
                </a:ext>
              </a:extLst>
            </p:cNvPr>
            <p:cNvSpPr>
              <a:spLocks noChangeShapeType="1"/>
            </p:cNvSpPr>
            <p:nvPr/>
          </p:nvSpPr>
          <p:spPr bwMode="auto">
            <a:xfrm flipH="1">
              <a:off x="4678" y="2211"/>
              <a:ext cx="100" cy="301"/>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19" name="Line 18">
              <a:extLst>
                <a:ext uri="{FF2B5EF4-FFF2-40B4-BE49-F238E27FC236}">
                  <a16:creationId xmlns:a16="http://schemas.microsoft.com/office/drawing/2014/main" id="{786B1E97-6BB3-4535-9E61-3FB431430BF4}"/>
                </a:ext>
              </a:extLst>
            </p:cNvPr>
            <p:cNvSpPr>
              <a:spLocks noChangeShapeType="1"/>
            </p:cNvSpPr>
            <p:nvPr/>
          </p:nvSpPr>
          <p:spPr bwMode="auto">
            <a:xfrm flipH="1">
              <a:off x="4526" y="2748"/>
              <a:ext cx="94" cy="289"/>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0" name="Line 19">
              <a:extLst>
                <a:ext uri="{FF2B5EF4-FFF2-40B4-BE49-F238E27FC236}">
                  <a16:creationId xmlns:a16="http://schemas.microsoft.com/office/drawing/2014/main" id="{EA6350A0-997B-4DF5-87C1-29EDE10F8065}"/>
                </a:ext>
              </a:extLst>
            </p:cNvPr>
            <p:cNvSpPr>
              <a:spLocks noChangeShapeType="1"/>
            </p:cNvSpPr>
            <p:nvPr/>
          </p:nvSpPr>
          <p:spPr bwMode="auto">
            <a:xfrm flipH="1">
              <a:off x="3844" y="2758"/>
              <a:ext cx="0" cy="264"/>
            </a:xfrm>
            <a:prstGeom prst="line">
              <a:avLst/>
            </a:prstGeom>
            <a:grpFill/>
            <a:ln w="57150">
              <a:solidFill>
                <a:schemeClr val="tx1"/>
              </a:solidFill>
              <a:round/>
              <a:headEnd type="none" w="sm" len="sm"/>
              <a:tailEnd type="stealth" w="med" len="med"/>
            </a:ln>
          </p:spPr>
          <p:txBody>
            <a:bodyPr wrap="none" anchor="ctr"/>
            <a:lstStyle/>
            <a:p>
              <a:endParaRPr lang="en-IN"/>
            </a:p>
          </p:txBody>
        </p:sp>
        <p:sp>
          <p:nvSpPr>
            <p:cNvPr id="21" name="Line 20">
              <a:extLst>
                <a:ext uri="{FF2B5EF4-FFF2-40B4-BE49-F238E27FC236}">
                  <a16:creationId xmlns:a16="http://schemas.microsoft.com/office/drawing/2014/main" id="{4C2C1B6F-D97E-4786-9F5C-01FE68CD6300}"/>
                </a:ext>
              </a:extLst>
            </p:cNvPr>
            <p:cNvSpPr>
              <a:spLocks noChangeShapeType="1"/>
            </p:cNvSpPr>
            <p:nvPr/>
          </p:nvSpPr>
          <p:spPr bwMode="auto">
            <a:xfrm>
              <a:off x="3935" y="2750"/>
              <a:ext cx="487" cy="288"/>
            </a:xfrm>
            <a:prstGeom prst="line">
              <a:avLst/>
            </a:prstGeom>
            <a:grpFill/>
            <a:ln w="57150">
              <a:solidFill>
                <a:schemeClr val="tx1"/>
              </a:solidFill>
              <a:round/>
              <a:headEnd type="none" w="sm" len="sm"/>
              <a:tailEnd type="stealth" w="med" len="med"/>
            </a:ln>
          </p:spPr>
          <p:txBody>
            <a:bodyPr wrap="none" anchor="ctr"/>
            <a:lstStyle/>
            <a:p>
              <a:endParaRPr lang="en-IN"/>
            </a:p>
          </p:txBody>
        </p:sp>
      </p:grpSp>
    </p:spTree>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Bayesian Belief Networks (BNs)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01D1DE9-E58A-465C-950D-7A026FB87A5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148</a:t>
            </a:fld>
            <a:endParaRPr lang="en-IN"/>
          </a:p>
        </p:txBody>
      </p:sp>
      <p:sp>
        <p:nvSpPr>
          <p:cNvPr id="6" name="Rectangle 3">
            <a:extLst>
              <a:ext uri="{FF2B5EF4-FFF2-40B4-BE49-F238E27FC236}">
                <a16:creationId xmlns:a16="http://schemas.microsoft.com/office/drawing/2014/main" id="{AD95D8BF-4694-46BE-9B4A-D35132D8A55F}"/>
              </a:ext>
            </a:extLst>
          </p:cNvPr>
          <p:cNvSpPr txBox="1">
            <a:spLocks noChangeArrowheads="1"/>
          </p:cNvSpPr>
          <p:nvPr/>
        </p:nvSpPr>
        <p:spPr>
          <a:xfrm>
            <a:off x="374904" y="1476289"/>
            <a:ext cx="4572000" cy="533400"/>
          </a:xfrm>
          <a:prstGeom prst="rect">
            <a:avLst/>
          </a:prstGeom>
          <a:noFill/>
        </p:spPr>
        <p:txBody>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 Bayesian network is made up of:</a:t>
            </a:r>
          </a:p>
        </p:txBody>
      </p:sp>
      <p:sp>
        <p:nvSpPr>
          <p:cNvPr id="7" name="Text Box 202">
            <a:extLst>
              <a:ext uri="{FF2B5EF4-FFF2-40B4-BE49-F238E27FC236}">
                <a16:creationId xmlns:a16="http://schemas.microsoft.com/office/drawing/2014/main" id="{91D21D78-1B7C-496A-817D-A40598A4FF4E}"/>
              </a:ext>
            </a:extLst>
          </p:cNvPr>
          <p:cNvSpPr txBox="1">
            <a:spLocks noChangeArrowheads="1"/>
          </p:cNvSpPr>
          <p:nvPr/>
        </p:nvSpPr>
        <p:spPr bwMode="auto">
          <a:xfrm>
            <a:off x="359150" y="2148642"/>
            <a:ext cx="3810000" cy="400110"/>
          </a:xfrm>
          <a:prstGeom prst="rect">
            <a:avLst/>
          </a:prstGeom>
          <a:solidFill>
            <a:schemeClr val="accent6">
              <a:lumMod val="40000"/>
              <a:lumOff val="60000"/>
            </a:schemeClr>
          </a:solidFill>
          <a:ln w="9525">
            <a:noFill/>
            <a:miter lim="800000"/>
            <a:headEnd/>
            <a:tailEnd/>
          </a:ln>
        </p:spPr>
        <p:txBody>
          <a:bodyPr>
            <a:spAutoFit/>
          </a:bodyPr>
          <a:lstStyle/>
          <a:p>
            <a:pPr>
              <a:spcBef>
                <a:spcPct val="50000"/>
              </a:spcBef>
            </a:pPr>
            <a:r>
              <a:rPr lang="en-US" sz="2000" dirty="0">
                <a:latin typeface="Arial" panose="020B0604020202020204" pitchFamily="34" charset="0"/>
                <a:cs typeface="Arial" panose="020B0604020202020204" pitchFamily="34" charset="0"/>
              </a:rPr>
              <a:t>1. A Directed Acyclic Graph</a:t>
            </a:r>
          </a:p>
        </p:txBody>
      </p:sp>
      <p:sp>
        <p:nvSpPr>
          <p:cNvPr id="8" name="Oval 7">
            <a:extLst>
              <a:ext uri="{FF2B5EF4-FFF2-40B4-BE49-F238E27FC236}">
                <a16:creationId xmlns:a16="http://schemas.microsoft.com/office/drawing/2014/main" id="{5F34E532-34BD-4F31-81A3-E9AF05422744}"/>
              </a:ext>
            </a:extLst>
          </p:cNvPr>
          <p:cNvSpPr/>
          <p:nvPr/>
        </p:nvSpPr>
        <p:spPr>
          <a:xfrm>
            <a:off x="4218732" y="2234481"/>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9" name="Oval 8">
            <a:extLst>
              <a:ext uri="{FF2B5EF4-FFF2-40B4-BE49-F238E27FC236}">
                <a16:creationId xmlns:a16="http://schemas.microsoft.com/office/drawing/2014/main" id="{9E2FA8D4-97A9-4D91-A5CF-6B7777FCB4B9}"/>
              </a:ext>
            </a:extLst>
          </p:cNvPr>
          <p:cNvSpPr/>
          <p:nvPr/>
        </p:nvSpPr>
        <p:spPr>
          <a:xfrm>
            <a:off x="4218731" y="2914228"/>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0" name="Oval 9">
            <a:extLst>
              <a:ext uri="{FF2B5EF4-FFF2-40B4-BE49-F238E27FC236}">
                <a16:creationId xmlns:a16="http://schemas.microsoft.com/office/drawing/2014/main" id="{BC962EB4-CD5E-4D9B-A1E7-7E8D8639D2B6}"/>
              </a:ext>
            </a:extLst>
          </p:cNvPr>
          <p:cNvSpPr/>
          <p:nvPr/>
        </p:nvSpPr>
        <p:spPr>
          <a:xfrm>
            <a:off x="3825324" y="3501750"/>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11" name="Oval 10">
            <a:extLst>
              <a:ext uri="{FF2B5EF4-FFF2-40B4-BE49-F238E27FC236}">
                <a16:creationId xmlns:a16="http://schemas.microsoft.com/office/drawing/2014/main" id="{3458444C-82F0-4D8E-849E-649A555D0809}"/>
              </a:ext>
            </a:extLst>
          </p:cNvPr>
          <p:cNvSpPr/>
          <p:nvPr/>
        </p:nvSpPr>
        <p:spPr>
          <a:xfrm>
            <a:off x="4805648" y="3501750"/>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12" name="Straight Arrow Connector 11">
            <a:extLst>
              <a:ext uri="{FF2B5EF4-FFF2-40B4-BE49-F238E27FC236}">
                <a16:creationId xmlns:a16="http://schemas.microsoft.com/office/drawing/2014/main" id="{FC39E735-6D79-46CB-9C3A-8076780A7196}"/>
              </a:ext>
            </a:extLst>
          </p:cNvPr>
          <p:cNvCxnSpPr/>
          <p:nvPr/>
        </p:nvCxnSpPr>
        <p:spPr>
          <a:xfrm rot="5400000">
            <a:off x="4062248" y="3288496"/>
            <a:ext cx="267597" cy="216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C3B731-6CE6-437D-B85F-22FD66658AC1}"/>
              </a:ext>
            </a:extLst>
          </p:cNvPr>
          <p:cNvCxnSpPr>
            <a:stCxn id="9" idx="5"/>
            <a:endCxn id="11" idx="1"/>
          </p:cNvCxnSpPr>
          <p:nvPr/>
        </p:nvCxnSpPr>
        <p:spPr>
          <a:xfrm rot="16200000" flipH="1">
            <a:off x="4527164" y="3220077"/>
            <a:ext cx="340775" cy="3247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 Box 203">
            <a:extLst>
              <a:ext uri="{FF2B5EF4-FFF2-40B4-BE49-F238E27FC236}">
                <a16:creationId xmlns:a16="http://schemas.microsoft.com/office/drawing/2014/main" id="{DDAC0AB1-2E3F-42CF-A829-79F748D5CD2F}"/>
              </a:ext>
            </a:extLst>
          </p:cNvPr>
          <p:cNvSpPr txBox="1">
            <a:spLocks noChangeArrowheads="1"/>
          </p:cNvSpPr>
          <p:nvPr/>
        </p:nvSpPr>
        <p:spPr bwMode="auto">
          <a:xfrm>
            <a:off x="5037267" y="2105751"/>
            <a:ext cx="3896095" cy="707886"/>
          </a:xfrm>
          <a:prstGeom prst="rect">
            <a:avLst/>
          </a:prstGeom>
          <a:solidFill>
            <a:schemeClr val="accent6">
              <a:lumMod val="40000"/>
              <a:lumOff val="60000"/>
            </a:schemeClr>
          </a:solidFill>
          <a:ln w="9525">
            <a:noFill/>
            <a:miter lim="800000"/>
            <a:headEnd/>
            <a:tailEnd/>
          </a:ln>
        </p:spPr>
        <p:txBody>
          <a:bodyPr wrap="square">
            <a:spAutoFit/>
          </a:bodyPr>
          <a:lstStyle/>
          <a:p>
            <a:pPr>
              <a:spcBef>
                <a:spcPct val="50000"/>
              </a:spcBef>
            </a:pPr>
            <a:r>
              <a:rPr lang="en-US" sz="2000" dirty="0">
                <a:latin typeface="Arial" panose="020B0604020202020204" pitchFamily="34" charset="0"/>
                <a:cs typeface="Arial" panose="020B0604020202020204" pitchFamily="34" charset="0"/>
              </a:rPr>
              <a:t>2. A set of tables for each node in the graph</a:t>
            </a:r>
          </a:p>
        </p:txBody>
      </p:sp>
      <p:graphicFrame>
        <p:nvGraphicFramePr>
          <p:cNvPr id="15" name="Group 9">
            <a:extLst>
              <a:ext uri="{FF2B5EF4-FFF2-40B4-BE49-F238E27FC236}">
                <a16:creationId xmlns:a16="http://schemas.microsoft.com/office/drawing/2014/main" id="{B7A6E38C-A2FB-4838-AD66-CF18D6D174B2}"/>
              </a:ext>
            </a:extLst>
          </p:cNvPr>
          <p:cNvGraphicFramePr>
            <a:graphicFrameLocks noGrp="1"/>
          </p:cNvGraphicFramePr>
          <p:nvPr>
            <p:extLst>
              <p:ext uri="{D42A27DB-BD31-4B8C-83A1-F6EECF244321}">
                <p14:modId xmlns:p14="http://schemas.microsoft.com/office/powerpoint/2010/main" val="3268305747"/>
              </p:ext>
            </p:extLst>
          </p:nvPr>
        </p:nvGraphicFramePr>
        <p:xfrm>
          <a:off x="386049" y="4002072"/>
          <a:ext cx="1295400" cy="1005840"/>
        </p:xfrm>
        <a:graphic>
          <a:graphicData uri="http://schemas.openxmlformats.org/drawingml/2006/table">
            <a:tbl>
              <a:tblPr/>
              <a:tblGrid>
                <a:gridCol w="609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6" name="Group 201">
            <a:extLst>
              <a:ext uri="{FF2B5EF4-FFF2-40B4-BE49-F238E27FC236}">
                <a16:creationId xmlns:a16="http://schemas.microsoft.com/office/drawing/2014/main" id="{06650C80-D31A-4F97-91C9-E40A4D55AC38}"/>
              </a:ext>
            </a:extLst>
          </p:cNvPr>
          <p:cNvGraphicFramePr>
            <a:graphicFrameLocks noGrp="1"/>
          </p:cNvGraphicFramePr>
          <p:nvPr>
            <p:extLst>
              <p:ext uri="{D42A27DB-BD31-4B8C-83A1-F6EECF244321}">
                <p14:modId xmlns:p14="http://schemas.microsoft.com/office/powerpoint/2010/main" val="2298438069"/>
              </p:ext>
            </p:extLst>
          </p:nvPr>
        </p:nvGraphicFramePr>
        <p:xfrm>
          <a:off x="1753923" y="3984625"/>
          <a:ext cx="3005440" cy="1676400"/>
        </p:xfrm>
        <a:graphic>
          <a:graphicData uri="http://schemas.openxmlformats.org/drawingml/2006/table">
            <a:tbl>
              <a:tblPr/>
              <a:tblGrid>
                <a:gridCol w="858697">
                  <a:extLst>
                    <a:ext uri="{9D8B030D-6E8A-4147-A177-3AD203B41FA5}">
                      <a16:colId xmlns:a16="http://schemas.microsoft.com/office/drawing/2014/main" val="20000"/>
                    </a:ext>
                  </a:extLst>
                </a:gridCol>
                <a:gridCol w="966034">
                  <a:extLst>
                    <a:ext uri="{9D8B030D-6E8A-4147-A177-3AD203B41FA5}">
                      <a16:colId xmlns:a16="http://schemas.microsoft.com/office/drawing/2014/main" val="20001"/>
                    </a:ext>
                  </a:extLst>
                </a:gridCol>
                <a:gridCol w="1180709">
                  <a:extLst>
                    <a:ext uri="{9D8B030D-6E8A-4147-A177-3AD203B41FA5}">
                      <a16:colId xmlns:a16="http://schemas.microsoft.com/office/drawing/2014/main" val="20002"/>
                    </a:ext>
                  </a:extLst>
                </a:gridCol>
              </a:tblGrid>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0"/>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1"/>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2"/>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3"/>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7" name="Group 169">
            <a:extLst>
              <a:ext uri="{FF2B5EF4-FFF2-40B4-BE49-F238E27FC236}">
                <a16:creationId xmlns:a16="http://schemas.microsoft.com/office/drawing/2014/main" id="{F280ADBF-64D2-4221-A805-7B47FF40376F}"/>
              </a:ext>
            </a:extLst>
          </p:cNvPr>
          <p:cNvGraphicFramePr>
            <a:graphicFrameLocks noGrp="1"/>
          </p:cNvGraphicFramePr>
          <p:nvPr>
            <p:extLst>
              <p:ext uri="{D42A27DB-BD31-4B8C-83A1-F6EECF244321}">
                <p14:modId xmlns:p14="http://schemas.microsoft.com/office/powerpoint/2010/main" val="2237107331"/>
              </p:ext>
            </p:extLst>
          </p:nvPr>
        </p:nvGraphicFramePr>
        <p:xfrm>
          <a:off x="4851714" y="4002072"/>
          <a:ext cx="2133600" cy="1676400"/>
        </p:xfrm>
        <a:graphic>
          <a:graphicData uri="http://schemas.openxmlformats.org/drawingml/2006/table">
            <a:tbl>
              <a:tblPr/>
              <a:tblGrid>
                <a:gridCol w="609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P(D|B)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1"/>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2"/>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3"/>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8" name="Group 168">
            <a:extLst>
              <a:ext uri="{FF2B5EF4-FFF2-40B4-BE49-F238E27FC236}">
                <a16:creationId xmlns:a16="http://schemas.microsoft.com/office/drawing/2014/main" id="{13B30D8C-CCF4-4EAD-9190-AC007CBDB022}"/>
              </a:ext>
            </a:extLst>
          </p:cNvPr>
          <p:cNvGraphicFramePr>
            <a:graphicFrameLocks noGrp="1"/>
          </p:cNvGraphicFramePr>
          <p:nvPr>
            <p:extLst>
              <p:ext uri="{D42A27DB-BD31-4B8C-83A1-F6EECF244321}">
                <p14:modId xmlns:p14="http://schemas.microsoft.com/office/powerpoint/2010/main" val="4110427185"/>
              </p:ext>
            </p:extLst>
          </p:nvPr>
        </p:nvGraphicFramePr>
        <p:xfrm>
          <a:off x="6985315" y="4002072"/>
          <a:ext cx="2051181" cy="1676400"/>
        </p:xfrm>
        <a:graphic>
          <a:graphicData uri="http://schemas.openxmlformats.org/drawingml/2006/table">
            <a:tbl>
              <a:tblPr/>
              <a:tblGrid>
                <a:gridCol w="586052">
                  <a:extLst>
                    <a:ext uri="{9D8B030D-6E8A-4147-A177-3AD203B41FA5}">
                      <a16:colId xmlns:a16="http://schemas.microsoft.com/office/drawing/2014/main" val="20000"/>
                    </a:ext>
                  </a:extLst>
                </a:gridCol>
                <a:gridCol w="659308">
                  <a:extLst>
                    <a:ext uri="{9D8B030D-6E8A-4147-A177-3AD203B41FA5}">
                      <a16:colId xmlns:a16="http://schemas.microsoft.com/office/drawing/2014/main" val="20001"/>
                    </a:ext>
                  </a:extLst>
                </a:gridCol>
                <a:gridCol w="805821">
                  <a:extLst>
                    <a:ext uri="{9D8B030D-6E8A-4147-A177-3AD203B41FA5}">
                      <a16:colId xmlns:a16="http://schemas.microsoft.com/office/drawing/2014/main" val="20002"/>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P(C|B)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2"/>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cxnSp>
        <p:nvCxnSpPr>
          <p:cNvPr id="19" name="Straight Arrow Connector 18">
            <a:extLst>
              <a:ext uri="{FF2B5EF4-FFF2-40B4-BE49-F238E27FC236}">
                <a16:creationId xmlns:a16="http://schemas.microsoft.com/office/drawing/2014/main" id="{87534060-5A17-47BD-9D30-EF7FC8335BDB}"/>
              </a:ext>
            </a:extLst>
          </p:cNvPr>
          <p:cNvCxnSpPr>
            <a:cxnSpLocks/>
          </p:cNvCxnSpPr>
          <p:nvPr/>
        </p:nvCxnSpPr>
        <p:spPr>
          <a:xfrm rot="16200000" flipH="1">
            <a:off x="4238694" y="2763873"/>
            <a:ext cx="3307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 Directed Acyclic Graph</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1EC09EA-A46A-4134-AB17-D6B6B2A28FA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149</a:t>
            </a:fld>
            <a:endParaRPr lang="en-IN"/>
          </a:p>
        </p:txBody>
      </p:sp>
      <p:sp>
        <p:nvSpPr>
          <p:cNvPr id="8" name="Oval 7">
            <a:extLst>
              <a:ext uri="{FF2B5EF4-FFF2-40B4-BE49-F238E27FC236}">
                <a16:creationId xmlns:a16="http://schemas.microsoft.com/office/drawing/2014/main" id="{B2F6E67E-339C-4E3D-BB15-B0290355521A}"/>
              </a:ext>
            </a:extLst>
          </p:cNvPr>
          <p:cNvSpPr/>
          <p:nvPr/>
        </p:nvSpPr>
        <p:spPr>
          <a:xfrm>
            <a:off x="4268181" y="2153311"/>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9" name="Oval 8">
            <a:extLst>
              <a:ext uri="{FF2B5EF4-FFF2-40B4-BE49-F238E27FC236}">
                <a16:creationId xmlns:a16="http://schemas.microsoft.com/office/drawing/2014/main" id="{4297C78D-7565-4C34-9F96-616EA10AA2BE}"/>
              </a:ext>
            </a:extLst>
          </p:cNvPr>
          <p:cNvSpPr/>
          <p:nvPr/>
        </p:nvSpPr>
        <p:spPr>
          <a:xfrm>
            <a:off x="3874773" y="3420580"/>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10" name="Oval 9">
            <a:extLst>
              <a:ext uri="{FF2B5EF4-FFF2-40B4-BE49-F238E27FC236}">
                <a16:creationId xmlns:a16="http://schemas.microsoft.com/office/drawing/2014/main" id="{129BB88F-DA91-4E86-8DD0-35531FE624DB}"/>
              </a:ext>
            </a:extLst>
          </p:cNvPr>
          <p:cNvSpPr/>
          <p:nvPr/>
        </p:nvSpPr>
        <p:spPr>
          <a:xfrm>
            <a:off x="4855097" y="3420580"/>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Arrow Connector 10">
            <a:extLst>
              <a:ext uri="{FF2B5EF4-FFF2-40B4-BE49-F238E27FC236}">
                <a16:creationId xmlns:a16="http://schemas.microsoft.com/office/drawing/2014/main" id="{A55FEB77-C830-4442-9082-09D3C01D45FC}"/>
              </a:ext>
            </a:extLst>
          </p:cNvPr>
          <p:cNvCxnSpPr/>
          <p:nvPr/>
        </p:nvCxnSpPr>
        <p:spPr>
          <a:xfrm rot="5400000">
            <a:off x="4111697" y="3207326"/>
            <a:ext cx="267597" cy="216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BB5DB75-21AF-4D35-AAFB-3EF951EA986C}"/>
              </a:ext>
            </a:extLst>
          </p:cNvPr>
          <p:cNvCxnSpPr>
            <a:endCxn id="10" idx="1"/>
          </p:cNvCxnSpPr>
          <p:nvPr/>
        </p:nvCxnSpPr>
        <p:spPr>
          <a:xfrm rot="16200000" flipH="1">
            <a:off x="4576613" y="3138907"/>
            <a:ext cx="340775" cy="3247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 Box 16">
            <a:extLst>
              <a:ext uri="{FF2B5EF4-FFF2-40B4-BE49-F238E27FC236}">
                <a16:creationId xmlns:a16="http://schemas.microsoft.com/office/drawing/2014/main" id="{389A3F14-EB40-4D2E-9A12-23E4EC2FC0F3}"/>
              </a:ext>
            </a:extLst>
          </p:cNvPr>
          <p:cNvSpPr txBox="1">
            <a:spLocks noChangeArrowheads="1"/>
          </p:cNvSpPr>
          <p:nvPr/>
        </p:nvSpPr>
        <p:spPr bwMode="auto">
          <a:xfrm>
            <a:off x="435496" y="1756880"/>
            <a:ext cx="3581400" cy="707886"/>
          </a:xfrm>
          <a:prstGeom prst="rect">
            <a:avLst/>
          </a:prstGeom>
          <a:solidFill>
            <a:schemeClr val="accent1">
              <a:lumMod val="20000"/>
              <a:lumOff val="80000"/>
            </a:schemeClr>
          </a:solidFill>
          <a:ln w="9525">
            <a:solidFill>
              <a:schemeClr val="tx1"/>
            </a:solidFill>
            <a:miter lim="800000"/>
            <a:headEnd/>
            <a:tailEnd/>
          </a:ln>
        </p:spPr>
        <p:txBody>
          <a:bodyPr>
            <a:spAutoFit/>
          </a:bodyPr>
          <a:lstStyle/>
          <a:p>
            <a:pPr>
              <a:spcBef>
                <a:spcPct val="50000"/>
              </a:spcBef>
            </a:pPr>
            <a:r>
              <a:rPr lang="en-US" sz="2000" dirty="0">
                <a:latin typeface="Arial" panose="020B0604020202020204" pitchFamily="34" charset="0"/>
                <a:cs typeface="Arial" panose="020B0604020202020204" pitchFamily="34" charset="0"/>
              </a:rPr>
              <a:t>Each node in the graph is a random variable</a:t>
            </a:r>
          </a:p>
        </p:txBody>
      </p:sp>
      <p:sp>
        <p:nvSpPr>
          <p:cNvPr id="14" name="Text Box 17">
            <a:extLst>
              <a:ext uri="{FF2B5EF4-FFF2-40B4-BE49-F238E27FC236}">
                <a16:creationId xmlns:a16="http://schemas.microsoft.com/office/drawing/2014/main" id="{40D05DAB-F3BD-4FC0-8B2C-BD06BBCC7412}"/>
              </a:ext>
            </a:extLst>
          </p:cNvPr>
          <p:cNvSpPr txBox="1">
            <a:spLocks noChangeArrowheads="1"/>
          </p:cNvSpPr>
          <p:nvPr/>
        </p:nvSpPr>
        <p:spPr bwMode="auto">
          <a:xfrm>
            <a:off x="5225820" y="1861508"/>
            <a:ext cx="3810000" cy="1323439"/>
          </a:xfrm>
          <a:prstGeom prst="rect">
            <a:avLst/>
          </a:prstGeom>
          <a:solidFill>
            <a:schemeClr val="accent2">
              <a:lumMod val="20000"/>
              <a:lumOff val="80000"/>
            </a:schemeClr>
          </a:solidFill>
          <a:ln w="9525">
            <a:solidFill>
              <a:schemeClr val="tx1"/>
            </a:solidFill>
            <a:miter lim="800000"/>
            <a:headEnd/>
            <a:tailEnd/>
          </a:ln>
        </p:spPr>
        <p:txBody>
          <a:bodyPr>
            <a:spAutoFit/>
          </a:bodyPr>
          <a:lstStyle/>
          <a:p>
            <a:pPr>
              <a:spcBef>
                <a:spcPct val="50000"/>
              </a:spcBef>
            </a:pPr>
            <a:r>
              <a:rPr lang="en-US" sz="2000" dirty="0">
                <a:latin typeface="Arial" panose="020B0604020202020204" pitchFamily="34" charset="0"/>
                <a:cs typeface="Arial" panose="020B0604020202020204" pitchFamily="34" charset="0"/>
              </a:rPr>
              <a:t>A node </a:t>
            </a:r>
            <a:r>
              <a:rPr lang="en-US" sz="2000" i="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is a parent of another node </a:t>
            </a:r>
            <a:r>
              <a:rPr lang="en-US" sz="2000" i="1" dirty="0">
                <a:latin typeface="Arial" panose="020B0604020202020204" pitchFamily="34" charset="0"/>
                <a:cs typeface="Arial" panose="020B0604020202020204" pitchFamily="34" charset="0"/>
              </a:rPr>
              <a:t>Y</a:t>
            </a:r>
            <a:r>
              <a:rPr lang="en-US" sz="2000" dirty="0">
                <a:latin typeface="Arial" panose="020B0604020202020204" pitchFamily="34" charset="0"/>
                <a:cs typeface="Arial" panose="020B0604020202020204" pitchFamily="34" charset="0"/>
              </a:rPr>
              <a:t> if there is an arrow from node </a:t>
            </a:r>
            <a:r>
              <a:rPr lang="en-US" sz="2000" i="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to node </a:t>
            </a:r>
            <a:r>
              <a:rPr lang="en-US" sz="2000" i="1" dirty="0">
                <a:latin typeface="Arial" panose="020B0604020202020204" pitchFamily="34" charset="0"/>
                <a:cs typeface="Arial" panose="020B0604020202020204" pitchFamily="34" charset="0"/>
              </a:rPr>
              <a:t>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is a parent of </a:t>
            </a:r>
            <a:r>
              <a:rPr lang="en-US" sz="2000" i="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a:t>
            </a:r>
          </a:p>
        </p:txBody>
      </p:sp>
      <p:sp>
        <p:nvSpPr>
          <p:cNvPr id="15" name="Text Box 18">
            <a:extLst>
              <a:ext uri="{FF2B5EF4-FFF2-40B4-BE49-F238E27FC236}">
                <a16:creationId xmlns:a16="http://schemas.microsoft.com/office/drawing/2014/main" id="{1C0B1DB9-1ED4-4160-9E37-02D7DEB51FE6}"/>
              </a:ext>
            </a:extLst>
          </p:cNvPr>
          <p:cNvSpPr txBox="1">
            <a:spLocks noChangeArrowheads="1"/>
          </p:cNvSpPr>
          <p:nvPr/>
        </p:nvSpPr>
        <p:spPr bwMode="auto">
          <a:xfrm>
            <a:off x="555611" y="4128458"/>
            <a:ext cx="3581400" cy="1015663"/>
          </a:xfrm>
          <a:prstGeom prst="rect">
            <a:avLst/>
          </a:prstGeom>
          <a:solidFill>
            <a:schemeClr val="accent6">
              <a:lumMod val="40000"/>
              <a:lumOff val="60000"/>
            </a:schemeClr>
          </a:solidFill>
          <a:ln w="9525">
            <a:solidFill>
              <a:schemeClr val="tx1"/>
            </a:solidFill>
            <a:miter lim="800000"/>
            <a:headEnd/>
            <a:tailEnd/>
          </a:ln>
        </p:spPr>
        <p:txBody>
          <a:bodyPr>
            <a:spAutoFit/>
          </a:bodyPr>
          <a:lstStyle/>
          <a:p>
            <a:pPr>
              <a:spcBef>
                <a:spcPct val="20000"/>
              </a:spcBef>
            </a:pPr>
            <a:r>
              <a:rPr lang="en-US" sz="2000" dirty="0">
                <a:latin typeface="Arial" panose="020B0604020202020204" pitchFamily="34" charset="0"/>
                <a:cs typeface="Arial" panose="020B0604020202020204" pitchFamily="34" charset="0"/>
              </a:rPr>
              <a:t>Informally, an arrow from node </a:t>
            </a:r>
            <a:r>
              <a:rPr lang="en-US" sz="2000" i="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to node </a:t>
            </a:r>
            <a:r>
              <a:rPr lang="en-US" sz="2000" i="1" dirty="0">
                <a:latin typeface="Arial" panose="020B0604020202020204" pitchFamily="34" charset="0"/>
                <a:cs typeface="Arial" panose="020B0604020202020204" pitchFamily="34" charset="0"/>
              </a:rPr>
              <a:t>Y</a:t>
            </a:r>
            <a:r>
              <a:rPr lang="en-US" sz="2000" dirty="0">
                <a:latin typeface="Arial" panose="020B0604020202020204" pitchFamily="34" charset="0"/>
                <a:cs typeface="Arial" panose="020B0604020202020204" pitchFamily="34" charset="0"/>
              </a:rPr>
              <a:t> means </a:t>
            </a:r>
            <a:r>
              <a:rPr lang="en-US" sz="2000" i="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has a direct influence on </a:t>
            </a:r>
            <a:r>
              <a:rPr lang="en-US" sz="2000" i="1" dirty="0">
                <a:latin typeface="Arial" panose="020B0604020202020204" pitchFamily="34" charset="0"/>
                <a:cs typeface="Arial" panose="020B0604020202020204" pitchFamily="34" charset="0"/>
              </a:rPr>
              <a:t>Y</a:t>
            </a:r>
          </a:p>
        </p:txBody>
      </p:sp>
      <p:sp>
        <p:nvSpPr>
          <p:cNvPr id="16" name="Line 22">
            <a:extLst>
              <a:ext uri="{FF2B5EF4-FFF2-40B4-BE49-F238E27FC236}">
                <a16:creationId xmlns:a16="http://schemas.microsoft.com/office/drawing/2014/main" id="{991E1374-B983-4743-BA15-21DF11598716}"/>
              </a:ext>
            </a:extLst>
          </p:cNvPr>
          <p:cNvSpPr>
            <a:spLocks noChangeShapeType="1"/>
          </p:cNvSpPr>
          <p:nvPr/>
        </p:nvSpPr>
        <p:spPr bwMode="auto">
          <a:xfrm flipV="1">
            <a:off x="2330220" y="3595057"/>
            <a:ext cx="1447800" cy="526449"/>
          </a:xfrm>
          <a:prstGeom prst="line">
            <a:avLst/>
          </a:prstGeom>
          <a:noFill/>
          <a:ln w="38100">
            <a:solidFill>
              <a:schemeClr val="tx1"/>
            </a:solidFill>
            <a:prstDash val="sysDot"/>
            <a:round/>
            <a:headEnd/>
            <a:tailEnd type="triangle" w="med" len="med"/>
          </a:ln>
        </p:spPr>
        <p:txBody>
          <a:bodyPr/>
          <a:lstStyle/>
          <a:p>
            <a:endParaRPr lang="en-US"/>
          </a:p>
        </p:txBody>
      </p:sp>
      <p:sp>
        <p:nvSpPr>
          <p:cNvPr id="17" name="Line 20">
            <a:extLst>
              <a:ext uri="{FF2B5EF4-FFF2-40B4-BE49-F238E27FC236}">
                <a16:creationId xmlns:a16="http://schemas.microsoft.com/office/drawing/2014/main" id="{40E70526-FB77-42AE-BE64-57AFF0CA3432}"/>
              </a:ext>
            </a:extLst>
          </p:cNvPr>
          <p:cNvSpPr>
            <a:spLocks noChangeShapeType="1"/>
          </p:cNvSpPr>
          <p:nvPr/>
        </p:nvSpPr>
        <p:spPr bwMode="auto">
          <a:xfrm>
            <a:off x="3473219" y="2642558"/>
            <a:ext cx="663791" cy="190500"/>
          </a:xfrm>
          <a:prstGeom prst="line">
            <a:avLst/>
          </a:prstGeom>
          <a:noFill/>
          <a:ln w="38100">
            <a:solidFill>
              <a:schemeClr val="tx1"/>
            </a:solidFill>
            <a:prstDash val="sysDot"/>
            <a:round/>
            <a:headEnd/>
            <a:tailEnd type="triangle" w="med" len="med"/>
          </a:ln>
        </p:spPr>
        <p:txBody>
          <a:bodyPr/>
          <a:lstStyle/>
          <a:p>
            <a:endParaRPr lang="en-US"/>
          </a:p>
        </p:txBody>
      </p:sp>
      <p:sp>
        <p:nvSpPr>
          <p:cNvPr id="18" name="Line 21">
            <a:extLst>
              <a:ext uri="{FF2B5EF4-FFF2-40B4-BE49-F238E27FC236}">
                <a16:creationId xmlns:a16="http://schemas.microsoft.com/office/drawing/2014/main" id="{48A89841-A919-480D-A7C4-2A5FB31CA56D}"/>
              </a:ext>
            </a:extLst>
          </p:cNvPr>
          <p:cNvSpPr>
            <a:spLocks noChangeShapeType="1"/>
          </p:cNvSpPr>
          <p:nvPr/>
        </p:nvSpPr>
        <p:spPr bwMode="auto">
          <a:xfrm flipH="1">
            <a:off x="4626497" y="2413958"/>
            <a:ext cx="457200" cy="228600"/>
          </a:xfrm>
          <a:prstGeom prst="line">
            <a:avLst/>
          </a:prstGeom>
          <a:noFill/>
          <a:ln w="38100">
            <a:solidFill>
              <a:schemeClr val="tx1"/>
            </a:solidFill>
            <a:prstDash val="sysDot"/>
            <a:round/>
            <a:headEnd/>
            <a:tailEnd type="triangle" w="med" len="med"/>
          </a:ln>
        </p:spPr>
        <p:txBody>
          <a:bodyPr/>
          <a:lstStyle/>
          <a:p>
            <a:endParaRPr lang="en-US"/>
          </a:p>
        </p:txBody>
      </p:sp>
      <p:sp>
        <p:nvSpPr>
          <p:cNvPr id="19" name="Oval 18">
            <a:extLst>
              <a:ext uri="{FF2B5EF4-FFF2-40B4-BE49-F238E27FC236}">
                <a16:creationId xmlns:a16="http://schemas.microsoft.com/office/drawing/2014/main" id="{FB500CE6-B764-4893-B449-ADD00A9BB3DE}"/>
              </a:ext>
            </a:extLst>
          </p:cNvPr>
          <p:cNvSpPr/>
          <p:nvPr/>
        </p:nvSpPr>
        <p:spPr>
          <a:xfrm>
            <a:off x="4257126" y="2792279"/>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cxnSp>
        <p:nvCxnSpPr>
          <p:cNvPr id="20" name="Straight Arrow Connector 19">
            <a:extLst>
              <a:ext uri="{FF2B5EF4-FFF2-40B4-BE49-F238E27FC236}">
                <a16:creationId xmlns:a16="http://schemas.microsoft.com/office/drawing/2014/main" id="{87F12B9E-5871-40E3-A10D-2B410854CD05}"/>
              </a:ext>
            </a:extLst>
          </p:cNvPr>
          <p:cNvCxnSpPr/>
          <p:nvPr/>
        </p:nvCxnSpPr>
        <p:spPr>
          <a:xfrm rot="16200000" flipH="1">
            <a:off x="4277092" y="2626881"/>
            <a:ext cx="3307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EFDEEBE-20A2-40AC-9458-45068E7F853F}"/>
              </a:ext>
            </a:extLst>
          </p:cNvPr>
          <p:cNvSpPr>
            <a:spLocks noGrp="1"/>
          </p:cNvSpPr>
          <p:nvPr>
            <p:ph type="dt" sz="half" idx="10"/>
          </p:nvPr>
        </p:nvSpPr>
        <p:spPr/>
        <p:txBody>
          <a:bodyPr/>
          <a:lstStyle/>
          <a:p>
            <a:fld id="{5D975E76-FFB4-45DC-9C21-276169AE4745}" type="datetime1">
              <a:rPr lang="en-US" smtClean="0"/>
              <a:t>1/18/22</a:t>
            </a:fld>
            <a:endParaRPr lang="en-IN"/>
          </a:p>
        </p:txBody>
      </p:sp>
      <p:sp>
        <p:nvSpPr>
          <p:cNvPr id="4" name="Footer Placeholder 3">
            <a:extLst>
              <a:ext uri="{FF2B5EF4-FFF2-40B4-BE49-F238E27FC236}">
                <a16:creationId xmlns:a16="http://schemas.microsoft.com/office/drawing/2014/main" id="{4F860CC7-E62E-4B7E-9B4A-DDF4788D8C77}"/>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4194B123-67A3-4AB7-B54C-8D8FC0A2BF8E}"/>
              </a:ext>
            </a:extLst>
          </p:cNvPr>
          <p:cNvSpPr>
            <a:spLocks noGrp="1"/>
          </p:cNvSpPr>
          <p:nvPr>
            <p:ph type="sldNum" sz="quarter" idx="12"/>
          </p:nvPr>
        </p:nvSpPr>
        <p:spPr/>
        <p:txBody>
          <a:bodyPr/>
          <a:lstStyle/>
          <a:p>
            <a:fld id="{0E2B90DE-CA9C-452B-80F9-35262CC2B070}" type="slidenum">
              <a:rPr lang="en-IN" smtClean="0"/>
              <a:pPr/>
              <a:t>15</a:t>
            </a:fld>
            <a:endParaRPr lang="en-IN"/>
          </a:p>
        </p:txBody>
      </p:sp>
      <p:pic>
        <p:nvPicPr>
          <p:cNvPr id="8" name="Content Placeholder 7">
            <a:extLst>
              <a:ext uri="{FF2B5EF4-FFF2-40B4-BE49-F238E27FC236}">
                <a16:creationId xmlns:a16="http://schemas.microsoft.com/office/drawing/2014/main" id="{50DE699D-EF87-462E-922A-9C38EA035CC6}"/>
              </a:ext>
            </a:extLst>
          </p:cNvPr>
          <p:cNvPicPr>
            <a:picLocks noGrp="1" noChangeAspect="1"/>
          </p:cNvPicPr>
          <p:nvPr>
            <p:ph sz="quarter" idx="1"/>
          </p:nvPr>
        </p:nvPicPr>
        <p:blipFill>
          <a:blip r:embed="rId2"/>
          <a:stretch>
            <a:fillRect/>
          </a:stretch>
        </p:blipFill>
        <p:spPr>
          <a:xfrm>
            <a:off x="914400" y="1196752"/>
            <a:ext cx="7546032" cy="4752528"/>
          </a:xfrm>
          <a:prstGeom prst="rect">
            <a:avLst/>
          </a:prstGeom>
        </p:spPr>
      </p:pic>
    </p:spTree>
    <p:extLst>
      <p:ext uri="{BB962C8B-B14F-4D97-AF65-F5344CB8AC3E}">
        <p14:creationId xmlns:p14="http://schemas.microsoft.com/office/powerpoint/2010/main" val="73955910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4009"/>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 Set of Tables for Each Node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C0CF373-70DB-4EDC-B28C-3677422B879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150</a:t>
            </a:fld>
            <a:endParaRPr lang="en-IN"/>
          </a:p>
        </p:txBody>
      </p:sp>
      <p:sp>
        <p:nvSpPr>
          <p:cNvPr id="8" name="Oval 7">
            <a:extLst>
              <a:ext uri="{FF2B5EF4-FFF2-40B4-BE49-F238E27FC236}">
                <a16:creationId xmlns:a16="http://schemas.microsoft.com/office/drawing/2014/main" id="{A62F209E-4048-4FE3-A2FA-79EAA0FB51D9}"/>
              </a:ext>
            </a:extLst>
          </p:cNvPr>
          <p:cNvSpPr/>
          <p:nvPr/>
        </p:nvSpPr>
        <p:spPr>
          <a:xfrm>
            <a:off x="2847677" y="1767058"/>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9" name="Oval 8">
            <a:extLst>
              <a:ext uri="{FF2B5EF4-FFF2-40B4-BE49-F238E27FC236}">
                <a16:creationId xmlns:a16="http://schemas.microsoft.com/office/drawing/2014/main" id="{DDC428AD-EE8D-4592-B6FE-0A1A29348018}"/>
              </a:ext>
            </a:extLst>
          </p:cNvPr>
          <p:cNvSpPr/>
          <p:nvPr/>
        </p:nvSpPr>
        <p:spPr>
          <a:xfrm>
            <a:off x="2847678" y="2446805"/>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0" name="Oval 9">
            <a:extLst>
              <a:ext uri="{FF2B5EF4-FFF2-40B4-BE49-F238E27FC236}">
                <a16:creationId xmlns:a16="http://schemas.microsoft.com/office/drawing/2014/main" id="{4A177351-024B-403B-B206-ABFECDE40FE9}"/>
              </a:ext>
            </a:extLst>
          </p:cNvPr>
          <p:cNvSpPr/>
          <p:nvPr/>
        </p:nvSpPr>
        <p:spPr>
          <a:xfrm>
            <a:off x="2476955" y="3063354"/>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11" name="Oval 10">
            <a:extLst>
              <a:ext uri="{FF2B5EF4-FFF2-40B4-BE49-F238E27FC236}">
                <a16:creationId xmlns:a16="http://schemas.microsoft.com/office/drawing/2014/main" id="{112DC433-54BA-41AE-A64D-A09F954C7FDB}"/>
              </a:ext>
            </a:extLst>
          </p:cNvPr>
          <p:cNvSpPr/>
          <p:nvPr/>
        </p:nvSpPr>
        <p:spPr>
          <a:xfrm>
            <a:off x="3395138" y="3063354"/>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12" name="Straight Arrow Connector 11">
            <a:extLst>
              <a:ext uri="{FF2B5EF4-FFF2-40B4-BE49-F238E27FC236}">
                <a16:creationId xmlns:a16="http://schemas.microsoft.com/office/drawing/2014/main" id="{24318037-08C1-48B8-BA48-2E58F15D2714}"/>
              </a:ext>
            </a:extLst>
          </p:cNvPr>
          <p:cNvCxnSpPr>
            <a:stCxn id="8" idx="4"/>
          </p:cNvCxnSpPr>
          <p:nvPr/>
        </p:nvCxnSpPr>
        <p:spPr>
          <a:xfrm rot="16200000" flipH="1">
            <a:off x="2867642" y="2281407"/>
            <a:ext cx="3307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355C68B-8CC3-4DB7-958D-D98BF95E09ED}"/>
              </a:ext>
            </a:extLst>
          </p:cNvPr>
          <p:cNvCxnSpPr/>
          <p:nvPr/>
        </p:nvCxnSpPr>
        <p:spPr>
          <a:xfrm rot="5400000">
            <a:off x="2701569" y="2821071"/>
            <a:ext cx="267597" cy="216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0288FFB-0DDE-4F40-8D66-55E24594D1DC}"/>
              </a:ext>
            </a:extLst>
          </p:cNvPr>
          <p:cNvCxnSpPr>
            <a:stCxn id="9" idx="5"/>
          </p:cNvCxnSpPr>
          <p:nvPr/>
        </p:nvCxnSpPr>
        <p:spPr>
          <a:xfrm rot="16200000" flipH="1">
            <a:off x="3172286" y="2736478"/>
            <a:ext cx="318700" cy="33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5" name="Group 9">
            <a:extLst>
              <a:ext uri="{FF2B5EF4-FFF2-40B4-BE49-F238E27FC236}">
                <a16:creationId xmlns:a16="http://schemas.microsoft.com/office/drawing/2014/main" id="{47A991D5-246C-4AA7-A2C4-BCC2F907F48A}"/>
              </a:ext>
            </a:extLst>
          </p:cNvPr>
          <p:cNvGraphicFramePr>
            <a:graphicFrameLocks noGrp="1"/>
          </p:cNvGraphicFramePr>
          <p:nvPr>
            <p:extLst>
              <p:ext uri="{D42A27DB-BD31-4B8C-83A1-F6EECF244321}">
                <p14:modId xmlns:p14="http://schemas.microsoft.com/office/powerpoint/2010/main" val="2485698409"/>
              </p:ext>
            </p:extLst>
          </p:nvPr>
        </p:nvGraphicFramePr>
        <p:xfrm>
          <a:off x="402784" y="1901775"/>
          <a:ext cx="1295400" cy="1005840"/>
        </p:xfrm>
        <a:graphic>
          <a:graphicData uri="http://schemas.openxmlformats.org/drawingml/2006/table">
            <a:tbl>
              <a:tblPr/>
              <a:tblGrid>
                <a:gridCol w="609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6" name="Group 201">
            <a:extLst>
              <a:ext uri="{FF2B5EF4-FFF2-40B4-BE49-F238E27FC236}">
                <a16:creationId xmlns:a16="http://schemas.microsoft.com/office/drawing/2014/main" id="{F3B5C9A8-F010-4BC5-B950-C524B45C0678}"/>
              </a:ext>
            </a:extLst>
          </p:cNvPr>
          <p:cNvGraphicFramePr>
            <a:graphicFrameLocks noGrp="1"/>
          </p:cNvGraphicFramePr>
          <p:nvPr>
            <p:extLst>
              <p:ext uri="{D42A27DB-BD31-4B8C-83A1-F6EECF244321}">
                <p14:modId xmlns:p14="http://schemas.microsoft.com/office/powerpoint/2010/main" val="717419250"/>
              </p:ext>
            </p:extLst>
          </p:nvPr>
        </p:nvGraphicFramePr>
        <p:xfrm>
          <a:off x="3848166" y="1389960"/>
          <a:ext cx="1970924" cy="1920240"/>
        </p:xfrm>
        <a:graphic>
          <a:graphicData uri="http://schemas.openxmlformats.org/drawingml/2006/table">
            <a:tbl>
              <a:tblPr/>
              <a:tblGrid>
                <a:gridCol w="65182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71026">
                  <a:extLst>
                    <a:ext uri="{9D8B030D-6E8A-4147-A177-3AD203B41FA5}">
                      <a16:colId xmlns:a16="http://schemas.microsoft.com/office/drawing/2014/main" val="20002"/>
                    </a:ext>
                  </a:extLst>
                </a:gridCol>
              </a:tblGrid>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47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7" name="Group 169">
            <a:extLst>
              <a:ext uri="{FF2B5EF4-FFF2-40B4-BE49-F238E27FC236}">
                <a16:creationId xmlns:a16="http://schemas.microsoft.com/office/drawing/2014/main" id="{7C8DCD8B-229D-4E83-B24A-C21C830C49DC}"/>
              </a:ext>
            </a:extLst>
          </p:cNvPr>
          <p:cNvGraphicFramePr>
            <a:graphicFrameLocks noGrp="1"/>
          </p:cNvGraphicFramePr>
          <p:nvPr>
            <p:extLst>
              <p:ext uri="{D42A27DB-BD31-4B8C-83A1-F6EECF244321}">
                <p14:modId xmlns:p14="http://schemas.microsoft.com/office/powerpoint/2010/main" val="2300492284"/>
              </p:ext>
            </p:extLst>
          </p:nvPr>
        </p:nvGraphicFramePr>
        <p:xfrm>
          <a:off x="3395138" y="3832078"/>
          <a:ext cx="2133600" cy="1676400"/>
        </p:xfrm>
        <a:graphic>
          <a:graphicData uri="http://schemas.openxmlformats.org/drawingml/2006/table">
            <a:tbl>
              <a:tblPr/>
              <a:tblGrid>
                <a:gridCol w="609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P(D|B)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8" name="Group 168">
            <a:extLst>
              <a:ext uri="{FF2B5EF4-FFF2-40B4-BE49-F238E27FC236}">
                <a16:creationId xmlns:a16="http://schemas.microsoft.com/office/drawing/2014/main" id="{CB99ADD6-6CC1-45A8-BD47-3DFE52A26CAD}"/>
              </a:ext>
            </a:extLst>
          </p:cNvPr>
          <p:cNvGraphicFramePr>
            <a:graphicFrameLocks noGrp="1"/>
          </p:cNvGraphicFramePr>
          <p:nvPr>
            <p:extLst>
              <p:ext uri="{D42A27DB-BD31-4B8C-83A1-F6EECF244321}">
                <p14:modId xmlns:p14="http://schemas.microsoft.com/office/powerpoint/2010/main" val="1439191714"/>
              </p:ext>
            </p:extLst>
          </p:nvPr>
        </p:nvGraphicFramePr>
        <p:xfrm>
          <a:off x="222561" y="3190431"/>
          <a:ext cx="1970923" cy="1676400"/>
        </p:xfrm>
        <a:graphic>
          <a:graphicData uri="http://schemas.openxmlformats.org/drawingml/2006/table">
            <a:tbl>
              <a:tblPr/>
              <a:tblGrid>
                <a:gridCol w="599323">
                  <a:extLst>
                    <a:ext uri="{9D8B030D-6E8A-4147-A177-3AD203B41FA5}">
                      <a16:colId xmlns:a16="http://schemas.microsoft.com/office/drawing/2014/main" val="20000"/>
                    </a:ext>
                  </a:extLst>
                </a:gridCol>
                <a:gridCol w="597309">
                  <a:extLst>
                    <a:ext uri="{9D8B030D-6E8A-4147-A177-3AD203B41FA5}">
                      <a16:colId xmlns:a16="http://schemas.microsoft.com/office/drawing/2014/main" val="20001"/>
                    </a:ext>
                  </a:extLst>
                </a:gridCol>
                <a:gridCol w="774291">
                  <a:extLst>
                    <a:ext uri="{9D8B030D-6E8A-4147-A177-3AD203B41FA5}">
                      <a16:colId xmlns:a16="http://schemas.microsoft.com/office/drawing/2014/main" val="20002"/>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P(C|B)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 name="Line 214">
            <a:extLst>
              <a:ext uri="{FF2B5EF4-FFF2-40B4-BE49-F238E27FC236}">
                <a16:creationId xmlns:a16="http://schemas.microsoft.com/office/drawing/2014/main" id="{2AB631F6-0BEB-416D-9F48-29B1F8C26665}"/>
              </a:ext>
            </a:extLst>
          </p:cNvPr>
          <p:cNvSpPr>
            <a:spLocks noChangeShapeType="1"/>
          </p:cNvSpPr>
          <p:nvPr/>
        </p:nvSpPr>
        <p:spPr bwMode="auto">
          <a:xfrm flipV="1">
            <a:off x="1812484" y="2116011"/>
            <a:ext cx="914400" cy="45719"/>
          </a:xfrm>
          <a:prstGeom prst="line">
            <a:avLst/>
          </a:prstGeom>
          <a:noFill/>
          <a:ln w="28575">
            <a:solidFill>
              <a:schemeClr val="tx1"/>
            </a:solidFill>
            <a:prstDash val="sysDot"/>
            <a:round/>
            <a:headEnd/>
            <a:tailEnd type="triangle" w="med" len="med"/>
          </a:ln>
        </p:spPr>
        <p:txBody>
          <a:bodyPr/>
          <a:lstStyle/>
          <a:p>
            <a:endParaRPr lang="en-US"/>
          </a:p>
        </p:txBody>
      </p:sp>
      <p:sp>
        <p:nvSpPr>
          <p:cNvPr id="20" name="Line 214">
            <a:extLst>
              <a:ext uri="{FF2B5EF4-FFF2-40B4-BE49-F238E27FC236}">
                <a16:creationId xmlns:a16="http://schemas.microsoft.com/office/drawing/2014/main" id="{D36305E6-502D-4038-B7B2-901FDC6E83E1}"/>
              </a:ext>
            </a:extLst>
          </p:cNvPr>
          <p:cNvSpPr>
            <a:spLocks noChangeShapeType="1"/>
          </p:cNvSpPr>
          <p:nvPr/>
        </p:nvSpPr>
        <p:spPr bwMode="auto">
          <a:xfrm flipV="1">
            <a:off x="2255236" y="3537531"/>
            <a:ext cx="443437" cy="480844"/>
          </a:xfrm>
          <a:prstGeom prst="line">
            <a:avLst/>
          </a:prstGeom>
          <a:noFill/>
          <a:ln w="28575">
            <a:solidFill>
              <a:schemeClr val="tx1"/>
            </a:solidFill>
            <a:prstDash val="sysDot"/>
            <a:round/>
            <a:headEnd/>
            <a:tailEnd type="triangle" w="med" len="med"/>
          </a:ln>
        </p:spPr>
        <p:txBody>
          <a:bodyPr/>
          <a:lstStyle/>
          <a:p>
            <a:endParaRPr lang="en-US"/>
          </a:p>
        </p:txBody>
      </p:sp>
      <p:sp>
        <p:nvSpPr>
          <p:cNvPr id="21" name="Line 214">
            <a:extLst>
              <a:ext uri="{FF2B5EF4-FFF2-40B4-BE49-F238E27FC236}">
                <a16:creationId xmlns:a16="http://schemas.microsoft.com/office/drawing/2014/main" id="{09D93863-2480-43C9-9D4C-D5F19FC90577}"/>
              </a:ext>
            </a:extLst>
          </p:cNvPr>
          <p:cNvSpPr>
            <a:spLocks noChangeShapeType="1"/>
          </p:cNvSpPr>
          <p:nvPr/>
        </p:nvSpPr>
        <p:spPr bwMode="auto">
          <a:xfrm flipH="1">
            <a:off x="3584704" y="2446805"/>
            <a:ext cx="285180" cy="543940"/>
          </a:xfrm>
          <a:prstGeom prst="line">
            <a:avLst/>
          </a:prstGeom>
          <a:noFill/>
          <a:ln w="28575">
            <a:solidFill>
              <a:schemeClr val="tx1"/>
            </a:solidFill>
            <a:prstDash val="sysDot"/>
            <a:round/>
            <a:headEnd/>
            <a:tailEnd type="triangle" w="med" len="med"/>
          </a:ln>
        </p:spPr>
        <p:txBody>
          <a:bodyPr/>
          <a:lstStyle/>
          <a:p>
            <a:endParaRPr lang="en-US"/>
          </a:p>
        </p:txBody>
      </p:sp>
      <p:sp>
        <p:nvSpPr>
          <p:cNvPr id="22" name="Line 214">
            <a:extLst>
              <a:ext uri="{FF2B5EF4-FFF2-40B4-BE49-F238E27FC236}">
                <a16:creationId xmlns:a16="http://schemas.microsoft.com/office/drawing/2014/main" id="{C0F986F6-6841-4369-BB67-4416B4B6E185}"/>
              </a:ext>
            </a:extLst>
          </p:cNvPr>
          <p:cNvSpPr>
            <a:spLocks noChangeShapeType="1"/>
          </p:cNvSpPr>
          <p:nvPr/>
        </p:nvSpPr>
        <p:spPr bwMode="auto">
          <a:xfrm flipH="1" flipV="1">
            <a:off x="3557814" y="3429000"/>
            <a:ext cx="208046" cy="242936"/>
          </a:xfrm>
          <a:prstGeom prst="line">
            <a:avLst/>
          </a:prstGeom>
          <a:noFill/>
          <a:ln w="28575">
            <a:solidFill>
              <a:schemeClr val="tx1"/>
            </a:solidFill>
            <a:prstDash val="sysDot"/>
            <a:round/>
            <a:headEnd/>
            <a:tailEnd type="triangle" w="med" len="med"/>
          </a:ln>
        </p:spPr>
        <p:txBody>
          <a:bodyPr/>
          <a:lstStyle/>
          <a:p>
            <a:endParaRPr lang="en-US"/>
          </a:p>
        </p:txBody>
      </p:sp>
      <p:sp>
        <p:nvSpPr>
          <p:cNvPr id="23" name="Text Box 88">
            <a:extLst>
              <a:ext uri="{FF2B5EF4-FFF2-40B4-BE49-F238E27FC236}">
                <a16:creationId xmlns:a16="http://schemas.microsoft.com/office/drawing/2014/main" id="{8B9EA0BC-6015-45A9-90AB-B87F7E86E67C}"/>
              </a:ext>
            </a:extLst>
          </p:cNvPr>
          <p:cNvSpPr txBox="1">
            <a:spLocks noChangeArrowheads="1"/>
          </p:cNvSpPr>
          <p:nvPr/>
        </p:nvSpPr>
        <p:spPr bwMode="auto">
          <a:xfrm>
            <a:off x="5883715" y="1802249"/>
            <a:ext cx="3152781" cy="3631763"/>
          </a:xfrm>
          <a:prstGeom prst="rect">
            <a:avLst/>
          </a:prstGeom>
          <a:solidFill>
            <a:srgbClr val="FFFFCC"/>
          </a:solidFill>
          <a:ln w="9525">
            <a:noFill/>
            <a:miter lim="800000"/>
            <a:headEnd/>
            <a:tailEnd/>
          </a:ln>
        </p:spPr>
        <p:txBody>
          <a:bodyPr wrap="square">
            <a:spAutoFit/>
          </a:bodyPr>
          <a:lstStyle/>
          <a:p>
            <a:pPr>
              <a:spcBef>
                <a:spcPct val="50000"/>
              </a:spcBef>
            </a:pPr>
            <a:r>
              <a:rPr lang="en-US" sz="2000" dirty="0">
                <a:solidFill>
                  <a:srgbClr val="C00000"/>
                </a:solidFill>
                <a:latin typeface="Arial" panose="020B0604020202020204" pitchFamily="34" charset="0"/>
                <a:cs typeface="Arial" panose="020B0604020202020204" pitchFamily="34" charset="0"/>
              </a:rPr>
              <a:t>Each node </a:t>
            </a:r>
            <a:r>
              <a:rPr lang="en-US" sz="2000" i="1" dirty="0">
                <a:solidFill>
                  <a:srgbClr val="C00000"/>
                </a:solidFill>
                <a:latin typeface="Arial" panose="020B0604020202020204" pitchFamily="34" charset="0"/>
                <a:cs typeface="Arial" panose="020B0604020202020204" pitchFamily="34" charset="0"/>
              </a:rPr>
              <a:t>X</a:t>
            </a:r>
            <a:r>
              <a:rPr lang="en-US" sz="2000" i="1" baseline="-25000" dirty="0">
                <a:solidFill>
                  <a:srgbClr val="C00000"/>
                </a:solidFill>
                <a:latin typeface="Arial" panose="020B0604020202020204" pitchFamily="34" charset="0"/>
                <a:cs typeface="Arial" panose="020B0604020202020204" pitchFamily="34" charset="0"/>
              </a:rPr>
              <a:t>i</a:t>
            </a:r>
            <a:r>
              <a:rPr lang="en-US" sz="2000" dirty="0">
                <a:solidFill>
                  <a:srgbClr val="C00000"/>
                </a:solidFill>
                <a:latin typeface="Arial" panose="020B0604020202020204" pitchFamily="34" charset="0"/>
                <a:cs typeface="Arial" panose="020B0604020202020204" pitchFamily="34" charset="0"/>
              </a:rPr>
              <a:t> has a conditional probability distribution </a:t>
            </a:r>
          </a:p>
          <a:p>
            <a:pPr>
              <a:spcBef>
                <a:spcPct val="50000"/>
              </a:spcBef>
            </a:pPr>
            <a:r>
              <a:rPr lang="en-US" sz="2000" dirty="0">
                <a:solidFill>
                  <a:srgbClr val="C00000"/>
                </a:solidFill>
                <a:latin typeface="Arial" panose="020B0604020202020204" pitchFamily="34" charset="0"/>
                <a:cs typeface="Arial" panose="020B0604020202020204" pitchFamily="34" charset="0"/>
              </a:rPr>
              <a:t>P(</a:t>
            </a:r>
            <a:r>
              <a:rPr lang="en-US" sz="2000" i="1" dirty="0">
                <a:solidFill>
                  <a:srgbClr val="C00000"/>
                </a:solidFill>
                <a:latin typeface="Arial" panose="020B0604020202020204" pitchFamily="34" charset="0"/>
                <a:cs typeface="Arial" panose="020B0604020202020204" pitchFamily="34" charset="0"/>
              </a:rPr>
              <a:t>X</a:t>
            </a:r>
            <a:r>
              <a:rPr lang="en-US" sz="2000" i="1" baseline="-25000" dirty="0">
                <a:solidFill>
                  <a:srgbClr val="C00000"/>
                </a:solidFill>
                <a:latin typeface="Arial" panose="020B0604020202020204" pitchFamily="34" charset="0"/>
                <a:cs typeface="Arial" panose="020B0604020202020204" pitchFamily="34" charset="0"/>
              </a:rPr>
              <a:t>i</a:t>
            </a:r>
            <a:r>
              <a:rPr lang="en-US" sz="2000" dirty="0">
                <a:solidFill>
                  <a:srgbClr val="C00000"/>
                </a:solidFill>
                <a:latin typeface="Arial" panose="020B0604020202020204" pitchFamily="34" charset="0"/>
                <a:cs typeface="Arial" panose="020B0604020202020204" pitchFamily="34" charset="0"/>
              </a:rPr>
              <a:t> | Parents(</a:t>
            </a:r>
            <a:r>
              <a:rPr lang="en-US" sz="2000" i="1" dirty="0">
                <a:solidFill>
                  <a:srgbClr val="C00000"/>
                </a:solidFill>
                <a:latin typeface="Arial" panose="020B0604020202020204" pitchFamily="34" charset="0"/>
                <a:cs typeface="Arial" panose="020B0604020202020204" pitchFamily="34" charset="0"/>
              </a:rPr>
              <a:t>X</a:t>
            </a:r>
            <a:r>
              <a:rPr lang="en-US" sz="2000" i="1" baseline="-25000" dirty="0">
                <a:solidFill>
                  <a:srgbClr val="C00000"/>
                </a:solidFill>
                <a:latin typeface="Arial" panose="020B0604020202020204" pitchFamily="34" charset="0"/>
                <a:cs typeface="Arial" panose="020B0604020202020204" pitchFamily="34" charset="0"/>
              </a:rPr>
              <a:t>i</a:t>
            </a:r>
            <a:r>
              <a:rPr lang="en-US" sz="2000" dirty="0">
                <a:solidFill>
                  <a:srgbClr val="C00000"/>
                </a:solidFill>
                <a:latin typeface="Arial" panose="020B0604020202020204" pitchFamily="34" charset="0"/>
                <a:cs typeface="Arial" panose="020B0604020202020204" pitchFamily="34" charset="0"/>
              </a:rPr>
              <a:t>)) </a:t>
            </a:r>
          </a:p>
          <a:p>
            <a:pPr>
              <a:spcBef>
                <a:spcPct val="50000"/>
              </a:spcBef>
            </a:pPr>
            <a:r>
              <a:rPr lang="en-US" sz="2000" dirty="0">
                <a:solidFill>
                  <a:srgbClr val="C00000"/>
                </a:solidFill>
                <a:latin typeface="Arial" panose="020B0604020202020204" pitchFamily="34" charset="0"/>
                <a:cs typeface="Arial" panose="020B0604020202020204" pitchFamily="34" charset="0"/>
              </a:rPr>
              <a:t>that quantifies the effect of the parents on the node</a:t>
            </a:r>
          </a:p>
          <a:p>
            <a:pPr>
              <a:spcBef>
                <a:spcPct val="50000"/>
              </a:spcBef>
            </a:pPr>
            <a:r>
              <a:rPr lang="en-US" sz="2000" dirty="0">
                <a:solidFill>
                  <a:srgbClr val="C00000"/>
                </a:solidFill>
                <a:latin typeface="Arial" panose="020B0604020202020204" pitchFamily="34" charset="0"/>
                <a:cs typeface="Arial" panose="020B0604020202020204" pitchFamily="34" charset="0"/>
              </a:rPr>
              <a:t>The parameters are the probabilities in these conditional probability tables (CPTs)</a:t>
            </a:r>
          </a:p>
        </p:txBody>
      </p:sp>
    </p:spTree>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 Set of Tables for Each Node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17D04F9-9353-4F00-B791-63F43E384D3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151</a:t>
            </a:fld>
            <a:endParaRPr lang="en-IN"/>
          </a:p>
        </p:txBody>
      </p:sp>
      <p:graphicFrame>
        <p:nvGraphicFramePr>
          <p:cNvPr id="8" name="Group 168">
            <a:extLst>
              <a:ext uri="{FF2B5EF4-FFF2-40B4-BE49-F238E27FC236}">
                <a16:creationId xmlns:a16="http://schemas.microsoft.com/office/drawing/2014/main" id="{47B2DC31-DF24-4561-8DB5-80A375F327D0}"/>
              </a:ext>
            </a:extLst>
          </p:cNvPr>
          <p:cNvGraphicFramePr>
            <a:graphicFrameLocks noGrp="1"/>
          </p:cNvGraphicFramePr>
          <p:nvPr>
            <p:extLst>
              <p:ext uri="{D42A27DB-BD31-4B8C-83A1-F6EECF244321}">
                <p14:modId xmlns:p14="http://schemas.microsoft.com/office/powerpoint/2010/main" val="2758684085"/>
              </p:ext>
            </p:extLst>
          </p:nvPr>
        </p:nvGraphicFramePr>
        <p:xfrm>
          <a:off x="554021" y="2466460"/>
          <a:ext cx="2145773" cy="2044400"/>
        </p:xfrm>
        <a:graphic>
          <a:graphicData uri="http://schemas.openxmlformats.org/drawingml/2006/table">
            <a:tbl>
              <a:tblPr/>
              <a:tblGrid>
                <a:gridCol w="652492">
                  <a:extLst>
                    <a:ext uri="{9D8B030D-6E8A-4147-A177-3AD203B41FA5}">
                      <a16:colId xmlns:a16="http://schemas.microsoft.com/office/drawing/2014/main" val="20000"/>
                    </a:ext>
                  </a:extLst>
                </a:gridCol>
                <a:gridCol w="650299">
                  <a:extLst>
                    <a:ext uri="{9D8B030D-6E8A-4147-A177-3AD203B41FA5}">
                      <a16:colId xmlns:a16="http://schemas.microsoft.com/office/drawing/2014/main" val="20001"/>
                    </a:ext>
                  </a:extLst>
                </a:gridCol>
                <a:gridCol w="842982">
                  <a:extLst>
                    <a:ext uri="{9D8B030D-6E8A-4147-A177-3AD203B41FA5}">
                      <a16:colId xmlns:a16="http://schemas.microsoft.com/office/drawing/2014/main" val="20002"/>
                    </a:ext>
                  </a:extLst>
                </a:gridCol>
              </a:tblGrid>
              <a:tr h="408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rPr>
                        <a:t>P(C|B)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8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8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8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false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88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true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Text Box 55">
            <a:extLst>
              <a:ext uri="{FF2B5EF4-FFF2-40B4-BE49-F238E27FC236}">
                <a16:creationId xmlns:a16="http://schemas.microsoft.com/office/drawing/2014/main" id="{4440B0E8-048B-4BE7-B3C8-F2613D92BAD0}"/>
              </a:ext>
            </a:extLst>
          </p:cNvPr>
          <p:cNvSpPr txBox="1">
            <a:spLocks noChangeArrowheads="1"/>
          </p:cNvSpPr>
          <p:nvPr/>
        </p:nvSpPr>
        <p:spPr bwMode="auto">
          <a:xfrm>
            <a:off x="467544" y="1700808"/>
            <a:ext cx="2895600" cy="646331"/>
          </a:xfrm>
          <a:prstGeom prst="rect">
            <a:avLst/>
          </a:prstGeom>
          <a:solidFill>
            <a:schemeClr val="accent6">
              <a:lumMod val="40000"/>
              <a:lumOff val="60000"/>
            </a:schemeClr>
          </a:solidFill>
          <a:ln w="9525">
            <a:noFill/>
            <a:miter lim="800000"/>
            <a:headEnd/>
            <a:tailEnd/>
          </a:ln>
        </p:spPr>
        <p:txBody>
          <a:bodyPr wrap="square">
            <a:spAutoFit/>
          </a:bodyPr>
          <a:lstStyle/>
          <a:p>
            <a:pPr>
              <a:spcBef>
                <a:spcPct val="50000"/>
              </a:spcBef>
            </a:pPr>
            <a:r>
              <a:rPr lang="en-US" dirty="0"/>
              <a:t>Conditional Probability Distribution for C given B</a:t>
            </a:r>
          </a:p>
        </p:txBody>
      </p:sp>
      <p:sp>
        <p:nvSpPr>
          <p:cNvPr id="10" name="AutoShape 56">
            <a:extLst>
              <a:ext uri="{FF2B5EF4-FFF2-40B4-BE49-F238E27FC236}">
                <a16:creationId xmlns:a16="http://schemas.microsoft.com/office/drawing/2014/main" id="{C4BF4BD1-2825-405C-97C9-C9153B24CF27}"/>
              </a:ext>
            </a:extLst>
          </p:cNvPr>
          <p:cNvSpPr>
            <a:spLocks/>
          </p:cNvSpPr>
          <p:nvPr/>
        </p:nvSpPr>
        <p:spPr bwMode="auto">
          <a:xfrm>
            <a:off x="2753544" y="2615685"/>
            <a:ext cx="228600" cy="609600"/>
          </a:xfrm>
          <a:prstGeom prst="rightBrace">
            <a:avLst>
              <a:gd name="adj1" fmla="val 22222"/>
              <a:gd name="adj2" fmla="val 50000"/>
            </a:avLst>
          </a:prstGeom>
          <a:noFill/>
          <a:ln w="9525">
            <a:solidFill>
              <a:srgbClr val="FF0000"/>
            </a:solidFill>
            <a:round/>
            <a:headEnd/>
            <a:tailEnd/>
          </a:ln>
        </p:spPr>
        <p:txBody>
          <a:bodyPr wrap="none" anchor="ctr"/>
          <a:lstStyle/>
          <a:p>
            <a:endParaRPr lang="en-US"/>
          </a:p>
        </p:txBody>
      </p:sp>
      <p:sp>
        <p:nvSpPr>
          <p:cNvPr id="11" name="Line 88">
            <a:extLst>
              <a:ext uri="{FF2B5EF4-FFF2-40B4-BE49-F238E27FC236}">
                <a16:creationId xmlns:a16="http://schemas.microsoft.com/office/drawing/2014/main" id="{00F76DAB-46B1-4AB0-B988-2AD547DA34A5}"/>
              </a:ext>
            </a:extLst>
          </p:cNvPr>
          <p:cNvSpPr>
            <a:spLocks noChangeShapeType="1"/>
          </p:cNvSpPr>
          <p:nvPr/>
        </p:nvSpPr>
        <p:spPr bwMode="auto">
          <a:xfrm flipH="1" flipV="1">
            <a:off x="2982144" y="2939535"/>
            <a:ext cx="381000" cy="533400"/>
          </a:xfrm>
          <a:prstGeom prst="line">
            <a:avLst/>
          </a:prstGeom>
          <a:noFill/>
          <a:ln w="19050">
            <a:solidFill>
              <a:srgbClr val="FF0000"/>
            </a:solidFill>
            <a:round/>
            <a:headEnd/>
            <a:tailEnd type="triangle" w="med" len="med"/>
          </a:ln>
        </p:spPr>
        <p:txBody>
          <a:bodyPr/>
          <a:lstStyle/>
          <a:p>
            <a:endParaRPr lang="en-US"/>
          </a:p>
        </p:txBody>
      </p:sp>
      <p:sp>
        <p:nvSpPr>
          <p:cNvPr id="12" name="Text Box 86">
            <a:extLst>
              <a:ext uri="{FF2B5EF4-FFF2-40B4-BE49-F238E27FC236}">
                <a16:creationId xmlns:a16="http://schemas.microsoft.com/office/drawing/2014/main" id="{E46EE1B4-0582-41DB-8371-468D7B75FBFB}"/>
              </a:ext>
            </a:extLst>
          </p:cNvPr>
          <p:cNvSpPr txBox="1">
            <a:spLocks noChangeArrowheads="1"/>
          </p:cNvSpPr>
          <p:nvPr/>
        </p:nvSpPr>
        <p:spPr bwMode="auto">
          <a:xfrm>
            <a:off x="3363144" y="3225285"/>
            <a:ext cx="5486400" cy="1320800"/>
          </a:xfrm>
          <a:prstGeom prst="rect">
            <a:avLst/>
          </a:prstGeom>
          <a:solidFill>
            <a:srgbClr val="FFFFCC"/>
          </a:solidFill>
          <a:ln w="9525">
            <a:solidFill>
              <a:srgbClr val="FF0000"/>
            </a:solidFill>
            <a:miter lim="800000"/>
            <a:headEnd/>
            <a:tailEnd/>
          </a:ln>
        </p:spPr>
        <p:txBody>
          <a:bodyPr>
            <a:spAutoFit/>
          </a:bodyPr>
          <a:lstStyle/>
          <a:p>
            <a:r>
              <a:rPr lang="en-US" sz="2000" dirty="0">
                <a:solidFill>
                  <a:srgbClr val="C00000"/>
                </a:solidFill>
              </a:rPr>
              <a:t>For a given combination of values of the parents (B in this example), the entries for P(C=true | B) and P(C=false | B) must add up to 1 </a:t>
            </a:r>
          </a:p>
          <a:p>
            <a:r>
              <a:rPr lang="en-US" sz="2000" dirty="0" err="1">
                <a:solidFill>
                  <a:srgbClr val="C00000"/>
                </a:solidFill>
              </a:rPr>
              <a:t>eg</a:t>
            </a:r>
            <a:r>
              <a:rPr lang="en-US" sz="2000" dirty="0">
                <a:solidFill>
                  <a:srgbClr val="C00000"/>
                </a:solidFill>
              </a:rPr>
              <a:t>. P(C=true | B=false) + P(C=false |B=false )=1</a:t>
            </a:r>
          </a:p>
        </p:txBody>
      </p:sp>
      <p:sp>
        <p:nvSpPr>
          <p:cNvPr id="13" name="Text Box 59">
            <a:extLst>
              <a:ext uri="{FF2B5EF4-FFF2-40B4-BE49-F238E27FC236}">
                <a16:creationId xmlns:a16="http://schemas.microsoft.com/office/drawing/2014/main" id="{D5C07D8C-008E-4C1A-A462-2019F86C3DE0}"/>
              </a:ext>
            </a:extLst>
          </p:cNvPr>
          <p:cNvSpPr txBox="1">
            <a:spLocks noChangeArrowheads="1"/>
          </p:cNvSpPr>
          <p:nvPr/>
        </p:nvSpPr>
        <p:spPr bwMode="auto">
          <a:xfrm>
            <a:off x="603504" y="4865236"/>
            <a:ext cx="8229600" cy="707886"/>
          </a:xfrm>
          <a:prstGeom prst="rect">
            <a:avLst/>
          </a:prstGeom>
          <a:solidFill>
            <a:schemeClr val="accent1">
              <a:lumMod val="20000"/>
              <a:lumOff val="80000"/>
            </a:schemeClr>
          </a:solidFill>
          <a:ln w="9525">
            <a:noFill/>
            <a:miter lim="800000"/>
            <a:headEnd/>
            <a:tailEnd/>
          </a:ln>
        </p:spPr>
        <p:txBody>
          <a:bodyPr wrap="square">
            <a:spAutoFit/>
          </a:bodyPr>
          <a:lstStyle/>
          <a:p>
            <a:pPr>
              <a:spcBef>
                <a:spcPct val="50000"/>
              </a:spcBef>
            </a:pPr>
            <a:r>
              <a:rPr lang="en-US" sz="2000" dirty="0">
                <a:latin typeface="Arial" panose="020B0604020202020204" pitchFamily="34" charset="0"/>
                <a:cs typeface="Arial" panose="020B0604020202020204" pitchFamily="34" charset="0"/>
              </a:rPr>
              <a:t>If you have a Boolean variable with k Boolean parents, this table has 2</a:t>
            </a:r>
            <a:r>
              <a:rPr lang="en-US" sz="2000" baseline="30000" dirty="0">
                <a:latin typeface="Arial" panose="020B0604020202020204" pitchFamily="34" charset="0"/>
                <a:cs typeface="Arial" panose="020B0604020202020204" pitchFamily="34" charset="0"/>
              </a:rPr>
              <a:t>k+1</a:t>
            </a:r>
            <a:r>
              <a:rPr lang="en-US" sz="2000" dirty="0">
                <a:latin typeface="Arial" panose="020B0604020202020204" pitchFamily="34" charset="0"/>
                <a:cs typeface="Arial" panose="020B0604020202020204" pitchFamily="34" charset="0"/>
              </a:rPr>
              <a:t> probabilities (but only 2</a:t>
            </a:r>
            <a:r>
              <a:rPr lang="en-US" sz="2000" baseline="30000" dirty="0">
                <a:latin typeface="Arial" panose="020B0604020202020204" pitchFamily="34" charset="0"/>
                <a:cs typeface="Arial" panose="020B0604020202020204" pitchFamily="34" charset="0"/>
              </a:rPr>
              <a:t>k</a:t>
            </a:r>
            <a:r>
              <a:rPr lang="en-US" sz="2000" dirty="0">
                <a:latin typeface="Arial" panose="020B0604020202020204" pitchFamily="34" charset="0"/>
                <a:cs typeface="Arial" panose="020B0604020202020204" pitchFamily="34" charset="0"/>
              </a:rPr>
              <a:t> need to be stored)</a:t>
            </a:r>
          </a:p>
        </p:txBody>
      </p:sp>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Using a Bayesian Network Example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854CA2A-F33B-47EA-B50C-E2FAEB53072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152</a:t>
            </a:fld>
            <a:endParaRPr lang="en-IN"/>
          </a:p>
        </p:txBody>
      </p:sp>
      <p:grpSp>
        <p:nvGrpSpPr>
          <p:cNvPr id="8" name="Group 7">
            <a:extLst>
              <a:ext uri="{FF2B5EF4-FFF2-40B4-BE49-F238E27FC236}">
                <a16:creationId xmlns:a16="http://schemas.microsoft.com/office/drawing/2014/main" id="{8CE5315E-5C31-4BFD-835E-97C104129C98}"/>
              </a:ext>
            </a:extLst>
          </p:cNvPr>
          <p:cNvGrpSpPr/>
          <p:nvPr/>
        </p:nvGrpSpPr>
        <p:grpSpPr>
          <a:xfrm>
            <a:off x="7775252" y="2067832"/>
            <a:ext cx="1165686" cy="1405408"/>
            <a:chOff x="3754353" y="1663403"/>
            <a:chExt cx="1351047" cy="1616222"/>
          </a:xfrm>
        </p:grpSpPr>
        <p:sp>
          <p:nvSpPr>
            <p:cNvPr id="9" name="Oval 8">
              <a:extLst>
                <a:ext uri="{FF2B5EF4-FFF2-40B4-BE49-F238E27FC236}">
                  <a16:creationId xmlns:a16="http://schemas.microsoft.com/office/drawing/2014/main" id="{7D5085D2-801F-482B-9FA2-56609022EEE9}"/>
                </a:ext>
              </a:extLst>
            </p:cNvPr>
            <p:cNvSpPr/>
            <p:nvPr/>
          </p:nvSpPr>
          <p:spPr>
            <a:xfrm>
              <a:off x="4147761" y="1663403"/>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0" name="Oval 9">
              <a:extLst>
                <a:ext uri="{FF2B5EF4-FFF2-40B4-BE49-F238E27FC236}">
                  <a16:creationId xmlns:a16="http://schemas.microsoft.com/office/drawing/2014/main" id="{09A5B055-41EF-4B50-88A8-9869A41B7688}"/>
                </a:ext>
              </a:extLst>
            </p:cNvPr>
            <p:cNvSpPr/>
            <p:nvPr/>
          </p:nvSpPr>
          <p:spPr>
            <a:xfrm>
              <a:off x="4147760" y="2343150"/>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11" name="Oval 10">
              <a:extLst>
                <a:ext uri="{FF2B5EF4-FFF2-40B4-BE49-F238E27FC236}">
                  <a16:creationId xmlns:a16="http://schemas.microsoft.com/office/drawing/2014/main" id="{49D84778-3E91-4848-AA53-C129A6A873EA}"/>
                </a:ext>
              </a:extLst>
            </p:cNvPr>
            <p:cNvSpPr/>
            <p:nvPr/>
          </p:nvSpPr>
          <p:spPr>
            <a:xfrm>
              <a:off x="3754353" y="2930672"/>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12" name="Oval 11">
              <a:extLst>
                <a:ext uri="{FF2B5EF4-FFF2-40B4-BE49-F238E27FC236}">
                  <a16:creationId xmlns:a16="http://schemas.microsoft.com/office/drawing/2014/main" id="{6BD006BB-EFC3-4B9D-B078-DC1DC5E2F774}"/>
                </a:ext>
              </a:extLst>
            </p:cNvPr>
            <p:cNvSpPr/>
            <p:nvPr/>
          </p:nvSpPr>
          <p:spPr>
            <a:xfrm>
              <a:off x="4734677" y="2930672"/>
              <a:ext cx="370723" cy="34895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cxnSp>
          <p:nvCxnSpPr>
            <p:cNvPr id="13" name="Straight Arrow Connector 12">
              <a:extLst>
                <a:ext uri="{FF2B5EF4-FFF2-40B4-BE49-F238E27FC236}">
                  <a16:creationId xmlns:a16="http://schemas.microsoft.com/office/drawing/2014/main" id="{87B2D270-315D-4B05-AB75-2AC87AB41F4F}"/>
                </a:ext>
              </a:extLst>
            </p:cNvPr>
            <p:cNvCxnSpPr>
              <a:stCxn id="9" idx="4"/>
            </p:cNvCxnSpPr>
            <p:nvPr/>
          </p:nvCxnSpPr>
          <p:spPr>
            <a:xfrm rot="16200000" flipH="1">
              <a:off x="4167726" y="2177752"/>
              <a:ext cx="3307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4517672-FFA5-4857-BE82-12E6C9A8C89A}"/>
                </a:ext>
              </a:extLst>
            </p:cNvPr>
            <p:cNvCxnSpPr/>
            <p:nvPr/>
          </p:nvCxnSpPr>
          <p:spPr>
            <a:xfrm rot="5400000">
              <a:off x="3991277" y="2717418"/>
              <a:ext cx="267597" cy="216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5A29C24-827A-41C5-AE60-C16B810D25EF}"/>
                </a:ext>
              </a:extLst>
            </p:cNvPr>
            <p:cNvCxnSpPr>
              <a:stCxn id="10" idx="5"/>
              <a:endCxn id="12" idx="1"/>
            </p:cNvCxnSpPr>
            <p:nvPr/>
          </p:nvCxnSpPr>
          <p:spPr>
            <a:xfrm rot="16200000" flipH="1">
              <a:off x="4456193" y="2648999"/>
              <a:ext cx="340775" cy="3247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Rectangle 3">
            <a:extLst>
              <a:ext uri="{FF2B5EF4-FFF2-40B4-BE49-F238E27FC236}">
                <a16:creationId xmlns:a16="http://schemas.microsoft.com/office/drawing/2014/main" id="{5F49B5A0-A019-4459-A044-81BB6A88698B}"/>
              </a:ext>
            </a:extLst>
          </p:cNvPr>
          <p:cNvSpPr txBox="1">
            <a:spLocks noChangeArrowheads="1"/>
          </p:cNvSpPr>
          <p:nvPr/>
        </p:nvSpPr>
        <p:spPr>
          <a:xfrm>
            <a:off x="374904" y="1990952"/>
            <a:ext cx="5403392" cy="2590800"/>
          </a:xfrm>
          <a:prstGeom prst="rect">
            <a:avLst/>
          </a:prstGeom>
        </p:spPr>
        <p:txBody>
          <a:bodyPr vert="horz" lIns="91440" tIns="45720" rIns="91440" bIns="45720" rtlCol="0">
            <a:normAutofit/>
          </a:bodyPr>
          <a:lstStyle/>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Using the network in the example, suppose you want to calculate:</a:t>
            </a:r>
          </a:p>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P(A = true, B = true, C = true, D = true)</a:t>
            </a:r>
          </a:p>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P(A = true) * P(B = true | A = true) * </a:t>
            </a:r>
          </a:p>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P(C = true | B = true) P( D = true | B = true) </a:t>
            </a:r>
          </a:p>
          <a:p>
            <a:pPr marL="0" marR="0" lvl="0" indent="0" algn="just"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(0.4)*(0.3)*(0.1)*(0.95)</a:t>
            </a:r>
          </a:p>
        </p:txBody>
      </p:sp>
      <p:sp>
        <p:nvSpPr>
          <p:cNvPr id="17" name="Text Box 12">
            <a:extLst>
              <a:ext uri="{FF2B5EF4-FFF2-40B4-BE49-F238E27FC236}">
                <a16:creationId xmlns:a16="http://schemas.microsoft.com/office/drawing/2014/main" id="{6CADB7EA-7107-4E57-A213-5051F55565D5}"/>
              </a:ext>
            </a:extLst>
          </p:cNvPr>
          <p:cNvSpPr txBox="1">
            <a:spLocks noChangeArrowheads="1"/>
          </p:cNvSpPr>
          <p:nvPr/>
        </p:nvSpPr>
        <p:spPr bwMode="auto">
          <a:xfrm>
            <a:off x="6013703" y="2544478"/>
            <a:ext cx="2133600" cy="707886"/>
          </a:xfrm>
          <a:prstGeom prst="rect">
            <a:avLst/>
          </a:prstGeom>
          <a:noFill/>
          <a:ln w="9525">
            <a:noFill/>
            <a:miter lim="800000"/>
            <a:headEnd/>
            <a:tailEnd/>
          </a:ln>
        </p:spPr>
        <p:txBody>
          <a:bodyPr>
            <a:spAutoFit/>
          </a:bodyPr>
          <a:lstStyle/>
          <a:p>
            <a:pPr>
              <a:spcBef>
                <a:spcPct val="50000"/>
              </a:spcBef>
            </a:pPr>
            <a:r>
              <a:rPr lang="en-US" sz="2000" dirty="0">
                <a:solidFill>
                  <a:srgbClr val="C00000"/>
                </a:solidFill>
              </a:rPr>
              <a:t>This is from the graph structure</a:t>
            </a:r>
          </a:p>
        </p:txBody>
      </p:sp>
      <p:sp>
        <p:nvSpPr>
          <p:cNvPr id="18" name="AutoShape 11">
            <a:extLst>
              <a:ext uri="{FF2B5EF4-FFF2-40B4-BE49-F238E27FC236}">
                <a16:creationId xmlns:a16="http://schemas.microsoft.com/office/drawing/2014/main" id="{A0D27679-3A60-494E-920F-3D0C24523D27}"/>
              </a:ext>
            </a:extLst>
          </p:cNvPr>
          <p:cNvSpPr>
            <a:spLocks/>
          </p:cNvSpPr>
          <p:nvPr/>
        </p:nvSpPr>
        <p:spPr bwMode="auto">
          <a:xfrm>
            <a:off x="5548871" y="3064345"/>
            <a:ext cx="304800" cy="685800"/>
          </a:xfrm>
          <a:prstGeom prst="rightBrace">
            <a:avLst>
              <a:gd name="adj1" fmla="val 18750"/>
              <a:gd name="adj2" fmla="val 50000"/>
            </a:avLst>
          </a:prstGeom>
          <a:noFill/>
          <a:ln w="9525">
            <a:solidFill>
              <a:srgbClr val="C00000"/>
            </a:solidFill>
            <a:round/>
            <a:headEnd/>
            <a:tailEnd/>
          </a:ln>
        </p:spPr>
        <p:txBody>
          <a:bodyPr wrap="none" anchor="ctr"/>
          <a:lstStyle/>
          <a:p>
            <a:endParaRPr lang="en-US">
              <a:solidFill>
                <a:srgbClr val="C00000"/>
              </a:solidFill>
            </a:endParaRPr>
          </a:p>
        </p:txBody>
      </p:sp>
      <p:sp>
        <p:nvSpPr>
          <p:cNvPr id="19" name="Line 13">
            <a:extLst>
              <a:ext uri="{FF2B5EF4-FFF2-40B4-BE49-F238E27FC236}">
                <a16:creationId xmlns:a16="http://schemas.microsoft.com/office/drawing/2014/main" id="{5930E920-1CC9-43A9-A016-8FD830D4D8E5}"/>
              </a:ext>
            </a:extLst>
          </p:cNvPr>
          <p:cNvSpPr>
            <a:spLocks noChangeShapeType="1"/>
          </p:cNvSpPr>
          <p:nvPr/>
        </p:nvSpPr>
        <p:spPr bwMode="auto">
          <a:xfrm flipH="1">
            <a:off x="5853671" y="3216745"/>
            <a:ext cx="304800" cy="190500"/>
          </a:xfrm>
          <a:prstGeom prst="line">
            <a:avLst/>
          </a:prstGeom>
          <a:noFill/>
          <a:ln w="19050">
            <a:solidFill>
              <a:srgbClr val="C00000"/>
            </a:solidFill>
            <a:round/>
            <a:headEnd/>
            <a:tailEnd type="triangle" w="med" len="med"/>
          </a:ln>
        </p:spPr>
        <p:txBody>
          <a:bodyPr/>
          <a:lstStyle/>
          <a:p>
            <a:endParaRPr lang="en-US"/>
          </a:p>
        </p:txBody>
      </p:sp>
      <p:sp>
        <p:nvSpPr>
          <p:cNvPr id="20" name="Text Box 15">
            <a:extLst>
              <a:ext uri="{FF2B5EF4-FFF2-40B4-BE49-F238E27FC236}">
                <a16:creationId xmlns:a16="http://schemas.microsoft.com/office/drawing/2014/main" id="{19451FB9-7954-4D25-832A-A4F82AC867FC}"/>
              </a:ext>
            </a:extLst>
          </p:cNvPr>
          <p:cNvSpPr txBox="1">
            <a:spLocks noChangeArrowheads="1"/>
          </p:cNvSpPr>
          <p:nvPr/>
        </p:nvSpPr>
        <p:spPr bwMode="auto">
          <a:xfrm>
            <a:off x="505070" y="4934573"/>
            <a:ext cx="3886200" cy="707886"/>
          </a:xfrm>
          <a:prstGeom prst="rect">
            <a:avLst/>
          </a:prstGeom>
          <a:noFill/>
          <a:ln w="9525">
            <a:noFill/>
            <a:miter lim="800000"/>
            <a:headEnd/>
            <a:tailEnd/>
          </a:ln>
        </p:spPr>
        <p:txBody>
          <a:bodyPr>
            <a:spAutoFit/>
          </a:bodyPr>
          <a:lstStyle/>
          <a:p>
            <a:pPr>
              <a:spcBef>
                <a:spcPct val="50000"/>
              </a:spcBef>
            </a:pPr>
            <a:r>
              <a:rPr lang="en-US" sz="2000" dirty="0">
                <a:solidFill>
                  <a:srgbClr val="C00000"/>
                </a:solidFill>
              </a:rPr>
              <a:t>These numbers are from the conditional probability tables</a:t>
            </a:r>
          </a:p>
        </p:txBody>
      </p:sp>
      <p:sp>
        <p:nvSpPr>
          <p:cNvPr id="21" name="Rectangle 20">
            <a:extLst>
              <a:ext uri="{FF2B5EF4-FFF2-40B4-BE49-F238E27FC236}">
                <a16:creationId xmlns:a16="http://schemas.microsoft.com/office/drawing/2014/main" id="{DB4CF267-C411-4025-AE94-552AD699BEB9}"/>
              </a:ext>
            </a:extLst>
          </p:cNvPr>
          <p:cNvSpPr/>
          <p:nvPr/>
        </p:nvSpPr>
        <p:spPr>
          <a:xfrm>
            <a:off x="4521435" y="4095412"/>
            <a:ext cx="4419504" cy="1200329"/>
          </a:xfrm>
          <a:prstGeom prst="rect">
            <a:avLst/>
          </a:prstGeom>
        </p:spPr>
        <p:txBody>
          <a:bodyPr wrap="square">
            <a:spAutoFit/>
          </a:bodyPr>
          <a:lstStyle/>
          <a:p>
            <a:r>
              <a:rPr lang="en-US" dirty="0"/>
              <a:t>Using a Bayesian network to compute probabilities is called inference</a:t>
            </a:r>
          </a:p>
          <a:p>
            <a:pPr marL="350838" indent="-350838"/>
            <a:r>
              <a:rPr lang="en-US" dirty="0"/>
              <a:t>In general, inference involves queries of the form:</a:t>
            </a:r>
          </a:p>
          <a:p>
            <a:pPr marL="350838" indent="-350838"/>
            <a:r>
              <a:rPr lang="en-US" dirty="0"/>
              <a:t>	P( X | E )</a:t>
            </a:r>
          </a:p>
        </p:txBody>
      </p:sp>
      <p:sp>
        <p:nvSpPr>
          <p:cNvPr id="22" name="Rectangle 21">
            <a:extLst>
              <a:ext uri="{FF2B5EF4-FFF2-40B4-BE49-F238E27FC236}">
                <a16:creationId xmlns:a16="http://schemas.microsoft.com/office/drawing/2014/main" id="{7EE1C658-1D6A-4A66-80A0-43B1E66698F7}"/>
              </a:ext>
            </a:extLst>
          </p:cNvPr>
          <p:cNvSpPr/>
          <p:nvPr/>
        </p:nvSpPr>
        <p:spPr>
          <a:xfrm>
            <a:off x="5664762" y="5564352"/>
            <a:ext cx="2831481" cy="369332"/>
          </a:xfrm>
          <a:prstGeom prst="rect">
            <a:avLst/>
          </a:prstGeom>
        </p:spPr>
        <p:txBody>
          <a:bodyPr wrap="none">
            <a:spAutoFit/>
          </a:bodyPr>
          <a:lstStyle/>
          <a:p>
            <a:pPr>
              <a:spcBef>
                <a:spcPct val="50000"/>
              </a:spcBef>
            </a:pPr>
            <a:r>
              <a:rPr lang="en-US" b="1" dirty="0">
                <a:solidFill>
                  <a:srgbClr val="C00000"/>
                </a:solidFill>
              </a:rPr>
              <a:t>E = The evidence variable(s)</a:t>
            </a:r>
          </a:p>
        </p:txBody>
      </p:sp>
      <p:sp>
        <p:nvSpPr>
          <p:cNvPr id="23" name="Rectangle 22">
            <a:extLst>
              <a:ext uri="{FF2B5EF4-FFF2-40B4-BE49-F238E27FC236}">
                <a16:creationId xmlns:a16="http://schemas.microsoft.com/office/drawing/2014/main" id="{F0AA1C7D-E37D-4F16-9795-69D412A99DE8}"/>
              </a:ext>
            </a:extLst>
          </p:cNvPr>
          <p:cNvSpPr/>
          <p:nvPr/>
        </p:nvSpPr>
        <p:spPr>
          <a:xfrm>
            <a:off x="2771030" y="5614576"/>
            <a:ext cx="2546723" cy="369332"/>
          </a:xfrm>
          <a:prstGeom prst="rect">
            <a:avLst/>
          </a:prstGeom>
        </p:spPr>
        <p:txBody>
          <a:bodyPr wrap="none">
            <a:spAutoFit/>
          </a:bodyPr>
          <a:lstStyle/>
          <a:p>
            <a:pPr>
              <a:spcBef>
                <a:spcPct val="50000"/>
              </a:spcBef>
            </a:pPr>
            <a:r>
              <a:rPr lang="en-US" b="1" dirty="0">
                <a:solidFill>
                  <a:srgbClr val="0070C0"/>
                </a:solidFill>
              </a:rPr>
              <a:t>X = The query variable(s)</a:t>
            </a:r>
          </a:p>
        </p:txBody>
      </p:sp>
      <p:sp>
        <p:nvSpPr>
          <p:cNvPr id="24" name="Line 13">
            <a:extLst>
              <a:ext uri="{FF2B5EF4-FFF2-40B4-BE49-F238E27FC236}">
                <a16:creationId xmlns:a16="http://schemas.microsoft.com/office/drawing/2014/main" id="{3859DBE3-56AD-4439-8E6A-217C3066A1B3}"/>
              </a:ext>
            </a:extLst>
          </p:cNvPr>
          <p:cNvSpPr>
            <a:spLocks noChangeShapeType="1"/>
          </p:cNvSpPr>
          <p:nvPr/>
        </p:nvSpPr>
        <p:spPr bwMode="auto">
          <a:xfrm flipH="1" flipV="1">
            <a:off x="5606709" y="5197206"/>
            <a:ext cx="246962" cy="352045"/>
          </a:xfrm>
          <a:prstGeom prst="line">
            <a:avLst/>
          </a:prstGeom>
          <a:noFill/>
          <a:ln w="19050">
            <a:solidFill>
              <a:srgbClr val="C00000"/>
            </a:solidFill>
            <a:round/>
            <a:headEnd/>
            <a:tailEnd type="triangle" w="med" len="med"/>
          </a:ln>
        </p:spPr>
        <p:txBody>
          <a:bodyPr/>
          <a:lstStyle/>
          <a:p>
            <a:endParaRPr lang="en-US"/>
          </a:p>
        </p:txBody>
      </p:sp>
      <p:sp>
        <p:nvSpPr>
          <p:cNvPr id="25" name="Line 13">
            <a:extLst>
              <a:ext uri="{FF2B5EF4-FFF2-40B4-BE49-F238E27FC236}">
                <a16:creationId xmlns:a16="http://schemas.microsoft.com/office/drawing/2014/main" id="{E65D9ACA-56C9-4175-B6E3-4EF2B8F6D49B}"/>
              </a:ext>
            </a:extLst>
          </p:cNvPr>
          <p:cNvSpPr>
            <a:spLocks noChangeShapeType="1"/>
          </p:cNvSpPr>
          <p:nvPr/>
        </p:nvSpPr>
        <p:spPr bwMode="auto">
          <a:xfrm flipV="1">
            <a:off x="4978689" y="5229364"/>
            <a:ext cx="246963" cy="369332"/>
          </a:xfrm>
          <a:prstGeom prst="line">
            <a:avLst/>
          </a:prstGeom>
          <a:noFill/>
          <a:ln w="19050">
            <a:solidFill>
              <a:srgbClr val="C00000"/>
            </a:solidFill>
            <a:round/>
            <a:headEnd/>
            <a:tailEnd type="triangle" w="med" len="med"/>
          </a:ln>
        </p:spPr>
        <p:txBody>
          <a:bodyPr/>
          <a:lstStyle/>
          <a:p>
            <a:endParaRPr lang="en-US"/>
          </a:p>
        </p:txBody>
      </p:sp>
      <p:sp>
        <p:nvSpPr>
          <p:cNvPr id="26" name="AutoShape 14">
            <a:extLst>
              <a:ext uri="{FF2B5EF4-FFF2-40B4-BE49-F238E27FC236}">
                <a16:creationId xmlns:a16="http://schemas.microsoft.com/office/drawing/2014/main" id="{4FD23CAA-8D86-43C0-B6A0-5FD01E96CCFD}"/>
              </a:ext>
            </a:extLst>
          </p:cNvPr>
          <p:cNvSpPr>
            <a:spLocks/>
          </p:cNvSpPr>
          <p:nvPr/>
        </p:nvSpPr>
        <p:spPr bwMode="auto">
          <a:xfrm rot="5400000">
            <a:off x="1782397" y="3022662"/>
            <a:ext cx="381000" cy="2738786"/>
          </a:xfrm>
          <a:prstGeom prst="rightBrace">
            <a:avLst>
              <a:gd name="adj1" fmla="val 108185"/>
              <a:gd name="adj2" fmla="val 50000"/>
            </a:avLst>
          </a:prstGeom>
          <a:noFill/>
          <a:ln w="28575">
            <a:solidFill>
              <a:srgbClr val="C00000"/>
            </a:solidFill>
            <a:round/>
            <a:headEnd/>
            <a:tailEnd/>
          </a:ln>
        </p:spPr>
        <p:txBody>
          <a:bodyPr wrap="none" anchor="ctr"/>
          <a:lstStyle/>
          <a:p>
            <a:endParaRPr lang="en-US"/>
          </a:p>
        </p:txBody>
      </p:sp>
      <p:sp>
        <p:nvSpPr>
          <p:cNvPr id="27" name="Line 16">
            <a:extLst>
              <a:ext uri="{FF2B5EF4-FFF2-40B4-BE49-F238E27FC236}">
                <a16:creationId xmlns:a16="http://schemas.microsoft.com/office/drawing/2014/main" id="{8C45D0AB-3A0A-4D07-9991-422139B32018}"/>
              </a:ext>
            </a:extLst>
          </p:cNvPr>
          <p:cNvSpPr>
            <a:spLocks noChangeShapeType="1"/>
          </p:cNvSpPr>
          <p:nvPr/>
        </p:nvSpPr>
        <p:spPr bwMode="auto">
          <a:xfrm flipH="1" flipV="1">
            <a:off x="2174394" y="4555510"/>
            <a:ext cx="93350" cy="378260"/>
          </a:xfrm>
          <a:prstGeom prst="line">
            <a:avLst/>
          </a:prstGeom>
          <a:noFill/>
          <a:ln w="19050">
            <a:solidFill>
              <a:srgbClr val="C00000"/>
            </a:solidFill>
            <a:round/>
            <a:headEnd/>
            <a:tailEnd type="triangle" w="med" len="med"/>
          </a:ln>
        </p:spPr>
        <p:txBody>
          <a:bodyPr/>
          <a:lstStyle/>
          <a:p>
            <a:endParaRPr lang="en-US"/>
          </a:p>
        </p:txBody>
      </p:sp>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D0B1019-2DC4-4916-B098-751A701DB95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153</a:t>
            </a:fld>
            <a:endParaRPr lang="en-IN"/>
          </a:p>
        </p:txBody>
      </p:sp>
      <p:sp>
        <p:nvSpPr>
          <p:cNvPr id="8" name="Rectangle 3">
            <a:extLst>
              <a:ext uri="{FF2B5EF4-FFF2-40B4-BE49-F238E27FC236}">
                <a16:creationId xmlns:a16="http://schemas.microsoft.com/office/drawing/2014/main" id="{345594A0-BF93-4919-B176-FD8FDE280E61}"/>
              </a:ext>
            </a:extLst>
          </p:cNvPr>
          <p:cNvSpPr txBox="1">
            <a:spLocks noChangeArrowheads="1"/>
          </p:cNvSpPr>
          <p:nvPr/>
        </p:nvSpPr>
        <p:spPr>
          <a:xfrm>
            <a:off x="636431" y="1600200"/>
            <a:ext cx="7987252" cy="4781128"/>
          </a:xfrm>
          <a:prstGeom prst="rect">
            <a:avLst/>
          </a:prstGeom>
        </p:spPr>
        <p:txBody>
          <a:bodyPr/>
          <a:lstStyle/>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Topology of network encodes conditional independence assertions:</a:t>
            </a:r>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lang="en-US" sz="2400" dirty="0"/>
          </a:p>
          <a:p>
            <a:pPr marL="342900" marR="0" lvl="0" indent="-342900" algn="l" defTabSz="4572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endParaRPr kumimoji="0" lang="en-US" sz="2400" b="0" i="1"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sz="20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Weather</a:t>
            </a:r>
            <a:r>
              <a:rPr kumimoji="0" lang="en-U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is independent of the other variables</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sz="20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Toothache</a:t>
            </a:r>
            <a:r>
              <a:rPr kumimoji="0" lang="en-U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and </a:t>
            </a:r>
            <a:r>
              <a:rPr kumimoji="0" lang="en-US" sz="20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Catch</a:t>
            </a:r>
            <a:r>
              <a:rPr kumimoji="0" lang="en-U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are conditionally independent given </a:t>
            </a:r>
            <a:r>
              <a:rPr kumimoji="0" lang="en-US" sz="20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Cavity</a:t>
            </a:r>
            <a:endParaRPr kumimoji="0" lang="en-U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9" name="Picture 4" descr="dentist-network">
            <a:extLst>
              <a:ext uri="{FF2B5EF4-FFF2-40B4-BE49-F238E27FC236}">
                <a16:creationId xmlns:a16="http://schemas.microsoft.com/office/drawing/2014/main" id="{F938179E-5E22-49FE-9472-74DCE82D0D35}"/>
              </a:ext>
            </a:extLst>
          </p:cNvPr>
          <p:cNvPicPr>
            <a:picLocks noChangeAspect="1" noChangeArrowheads="1"/>
          </p:cNvPicPr>
          <p:nvPr/>
        </p:nvPicPr>
        <p:blipFill>
          <a:blip r:embed="rId2"/>
          <a:srcRect/>
          <a:stretch>
            <a:fillRect/>
          </a:stretch>
        </p:blipFill>
        <p:spPr bwMode="auto">
          <a:xfrm>
            <a:off x="2051720" y="2492896"/>
            <a:ext cx="4464496" cy="2054071"/>
          </a:xfrm>
          <a:prstGeom prst="rect">
            <a:avLst/>
          </a:prstGeom>
          <a:solidFill>
            <a:schemeClr val="accent1">
              <a:lumMod val="20000"/>
              <a:lumOff val="80000"/>
            </a:schemeClr>
          </a:solidFill>
          <a:ln>
            <a:solidFill>
              <a:schemeClr val="accent1"/>
            </a:solidFill>
          </a:ln>
        </p:spPr>
      </p:pic>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Independence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790C088-3F7A-46A9-A451-C363976A8A7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154</a:t>
            </a:fld>
            <a:endParaRPr lang="en-IN"/>
          </a:p>
        </p:txBody>
      </p:sp>
      <p:sp>
        <p:nvSpPr>
          <p:cNvPr id="10" name="Rectangle 9">
            <a:extLst>
              <a:ext uri="{FF2B5EF4-FFF2-40B4-BE49-F238E27FC236}">
                <a16:creationId xmlns:a16="http://schemas.microsoft.com/office/drawing/2014/main" id="{0D4228B7-57D6-41A0-945E-D2045B0E8C5B}"/>
              </a:ext>
            </a:extLst>
          </p:cNvPr>
          <p:cNvSpPr/>
          <p:nvPr/>
        </p:nvSpPr>
        <p:spPr>
          <a:xfrm>
            <a:off x="220624" y="1766620"/>
            <a:ext cx="3276600" cy="5773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Oval 12">
            <a:extLst>
              <a:ext uri="{FF2B5EF4-FFF2-40B4-BE49-F238E27FC236}">
                <a16:creationId xmlns:a16="http://schemas.microsoft.com/office/drawing/2014/main" id="{754B0019-5E49-4DA6-9C88-5B18A98D9AB5}"/>
              </a:ext>
            </a:extLst>
          </p:cNvPr>
          <p:cNvSpPr>
            <a:spLocks noChangeArrowheads="1"/>
          </p:cNvSpPr>
          <p:nvPr/>
        </p:nvSpPr>
        <p:spPr bwMode="auto">
          <a:xfrm>
            <a:off x="2589603" y="1951325"/>
            <a:ext cx="847969" cy="364065"/>
          </a:xfrm>
          <a:prstGeom prst="ellipse">
            <a:avLst/>
          </a:prstGeom>
          <a:solidFill>
            <a:schemeClr val="accent3">
              <a:lumMod val="40000"/>
              <a:lumOff val="60000"/>
            </a:schemeClr>
          </a:solidFill>
          <a:ln w="28575">
            <a:solidFill>
              <a:schemeClr val="tx1"/>
            </a:solidFill>
            <a:round/>
            <a:headEnd/>
            <a:tailEnd/>
          </a:ln>
        </p:spPr>
        <p:txBody>
          <a:bodyPr wrap="none" anchor="ctr"/>
          <a:lstStyle/>
          <a:p>
            <a:pPr algn="ctr"/>
            <a:r>
              <a:rPr lang="en-US" sz="2000" dirty="0"/>
              <a:t>Gender</a:t>
            </a:r>
          </a:p>
        </p:txBody>
      </p:sp>
      <p:sp>
        <p:nvSpPr>
          <p:cNvPr id="12" name="Oval 13">
            <a:extLst>
              <a:ext uri="{FF2B5EF4-FFF2-40B4-BE49-F238E27FC236}">
                <a16:creationId xmlns:a16="http://schemas.microsoft.com/office/drawing/2014/main" id="{9BBCF5F5-1A43-4CBE-A7EC-90869BF8C40B}"/>
              </a:ext>
            </a:extLst>
          </p:cNvPr>
          <p:cNvSpPr>
            <a:spLocks noChangeArrowheads="1"/>
          </p:cNvSpPr>
          <p:nvPr/>
        </p:nvSpPr>
        <p:spPr bwMode="auto">
          <a:xfrm>
            <a:off x="989403" y="1938292"/>
            <a:ext cx="925513" cy="353346"/>
          </a:xfrm>
          <a:prstGeom prst="ellipse">
            <a:avLst/>
          </a:prstGeom>
          <a:solidFill>
            <a:schemeClr val="accent3">
              <a:lumMod val="40000"/>
              <a:lumOff val="60000"/>
            </a:schemeClr>
          </a:solidFill>
          <a:ln w="28575">
            <a:solidFill>
              <a:schemeClr val="tx1"/>
            </a:solidFill>
            <a:round/>
            <a:headEnd/>
            <a:tailEnd/>
          </a:ln>
        </p:spPr>
        <p:txBody>
          <a:bodyPr wrap="none" anchor="ctr"/>
          <a:lstStyle/>
          <a:p>
            <a:pPr algn="ctr"/>
            <a:r>
              <a:rPr lang="en-US" sz="2000" dirty="0"/>
              <a:t>Age</a:t>
            </a:r>
          </a:p>
        </p:txBody>
      </p:sp>
      <p:sp>
        <p:nvSpPr>
          <p:cNvPr id="13" name="Text Box 16">
            <a:extLst>
              <a:ext uri="{FF2B5EF4-FFF2-40B4-BE49-F238E27FC236}">
                <a16:creationId xmlns:a16="http://schemas.microsoft.com/office/drawing/2014/main" id="{F1B4D6B9-4B6C-4C3B-99CC-5056F1205661}"/>
              </a:ext>
            </a:extLst>
          </p:cNvPr>
          <p:cNvSpPr txBox="1">
            <a:spLocks noChangeArrowheads="1"/>
          </p:cNvSpPr>
          <p:nvPr/>
        </p:nvSpPr>
        <p:spPr bwMode="auto">
          <a:xfrm>
            <a:off x="3643697" y="2204805"/>
            <a:ext cx="3990195" cy="707886"/>
          </a:xfrm>
          <a:prstGeom prst="rect">
            <a:avLst/>
          </a:prstGeom>
          <a:solidFill>
            <a:schemeClr val="accent1">
              <a:lumMod val="20000"/>
              <a:lumOff val="80000"/>
            </a:schemeClr>
          </a:solidFill>
          <a:ln>
            <a:noFill/>
          </a:ln>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000" dirty="0">
                <a:latin typeface="Arial" panose="020B0604020202020204" pitchFamily="34" charset="0"/>
                <a:cs typeface="Arial" panose="020B0604020202020204" pitchFamily="34" charset="0"/>
              </a:rPr>
              <a:t>P(A,G) = P(G|A) P(A) = P(G)P(A)</a:t>
            </a:r>
          </a:p>
          <a:p>
            <a:r>
              <a:rPr lang="en-US" sz="2000" dirty="0">
                <a:latin typeface="Arial" panose="020B0604020202020204" pitchFamily="34" charset="0"/>
                <a:cs typeface="Arial" panose="020B0604020202020204" pitchFamily="34" charset="0"/>
              </a:rPr>
              <a:t>P(A,G) = P(A|G) P(G) = P(A)P(G)</a:t>
            </a:r>
          </a:p>
        </p:txBody>
      </p:sp>
      <p:sp>
        <p:nvSpPr>
          <p:cNvPr id="14" name="Text Box 17">
            <a:extLst>
              <a:ext uri="{FF2B5EF4-FFF2-40B4-BE49-F238E27FC236}">
                <a16:creationId xmlns:a16="http://schemas.microsoft.com/office/drawing/2014/main" id="{8F2F326A-1C93-40C9-94C5-3EB005EA03B6}"/>
              </a:ext>
            </a:extLst>
          </p:cNvPr>
          <p:cNvSpPr txBox="1">
            <a:spLocks noChangeArrowheads="1"/>
          </p:cNvSpPr>
          <p:nvPr/>
        </p:nvSpPr>
        <p:spPr bwMode="auto">
          <a:xfrm>
            <a:off x="3608538" y="1647221"/>
            <a:ext cx="2310248" cy="400110"/>
          </a:xfrm>
          <a:prstGeom prst="rect">
            <a:avLst/>
          </a:prstGeom>
          <a:solidFill>
            <a:schemeClr val="tx2">
              <a:lumMod val="20000"/>
              <a:lumOff val="80000"/>
            </a:schemeClr>
          </a:solidFill>
          <a:ln>
            <a:noFill/>
          </a:ln>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000" dirty="0">
                <a:latin typeface="Arial" panose="020B0604020202020204" pitchFamily="34" charset="0"/>
                <a:cs typeface="Arial" panose="020B0604020202020204" pitchFamily="34" charset="0"/>
              </a:rPr>
              <a:t>P(A,G) = P(G)P(A)</a:t>
            </a:r>
          </a:p>
        </p:txBody>
      </p:sp>
      <p:sp>
        <p:nvSpPr>
          <p:cNvPr id="15" name="TextBox 14">
            <a:extLst>
              <a:ext uri="{FF2B5EF4-FFF2-40B4-BE49-F238E27FC236}">
                <a16:creationId xmlns:a16="http://schemas.microsoft.com/office/drawing/2014/main" id="{61404FC2-2EA9-4EB0-B964-0DC09AAB66CF}"/>
              </a:ext>
            </a:extLst>
          </p:cNvPr>
          <p:cNvSpPr txBox="1"/>
          <p:nvPr/>
        </p:nvSpPr>
        <p:spPr>
          <a:xfrm>
            <a:off x="166245" y="2373431"/>
            <a:ext cx="3330979" cy="369332"/>
          </a:xfrm>
          <a:prstGeom prst="rect">
            <a:avLst/>
          </a:prstGeom>
          <a:solidFill>
            <a:schemeClr val="accent6">
              <a:lumMod val="40000"/>
              <a:lumOff val="60000"/>
            </a:schemeClr>
          </a:solidFill>
        </p:spPr>
        <p:txBody>
          <a:bodyPr wrap="square" rtlCol="0">
            <a:spAutoFit/>
          </a:bodyPr>
          <a:lstStyle/>
          <a:p>
            <a:r>
              <a:rPr lang="en-IN" dirty="0">
                <a:latin typeface="Arial" panose="020B0604020202020204" pitchFamily="34" charset="0"/>
                <a:cs typeface="Arial" panose="020B0604020202020204" pitchFamily="34" charset="0"/>
              </a:rPr>
              <a:t>Age and Gender Independent</a:t>
            </a:r>
          </a:p>
        </p:txBody>
      </p:sp>
      <p:grpSp>
        <p:nvGrpSpPr>
          <p:cNvPr id="16" name="Group 15">
            <a:extLst>
              <a:ext uri="{FF2B5EF4-FFF2-40B4-BE49-F238E27FC236}">
                <a16:creationId xmlns:a16="http://schemas.microsoft.com/office/drawing/2014/main" id="{ED999686-8F07-4EBB-9578-66E95747C8E3}"/>
              </a:ext>
            </a:extLst>
          </p:cNvPr>
          <p:cNvGrpSpPr/>
          <p:nvPr/>
        </p:nvGrpSpPr>
        <p:grpSpPr>
          <a:xfrm>
            <a:off x="863991" y="2907358"/>
            <a:ext cx="2149596" cy="1733550"/>
            <a:chOff x="852488" y="1699022"/>
            <a:chExt cx="3098800" cy="2824163"/>
          </a:xfrm>
          <a:solidFill>
            <a:schemeClr val="accent3">
              <a:lumMod val="40000"/>
              <a:lumOff val="60000"/>
            </a:schemeClr>
          </a:solidFill>
        </p:grpSpPr>
        <p:sp>
          <p:nvSpPr>
            <p:cNvPr id="17" name="Oval 1027">
              <a:extLst>
                <a:ext uri="{FF2B5EF4-FFF2-40B4-BE49-F238E27FC236}">
                  <a16:creationId xmlns:a16="http://schemas.microsoft.com/office/drawing/2014/main" id="{5A9216C1-0ECA-4ED3-9422-EA522CE0A959}"/>
                </a:ext>
              </a:extLst>
            </p:cNvPr>
            <p:cNvSpPr>
              <a:spLocks noChangeArrowheads="1"/>
            </p:cNvSpPr>
            <p:nvPr/>
          </p:nvSpPr>
          <p:spPr bwMode="auto">
            <a:xfrm>
              <a:off x="1684338" y="2880122"/>
              <a:ext cx="1270000" cy="542925"/>
            </a:xfrm>
            <a:prstGeom prst="ellipse">
              <a:avLst/>
            </a:prstGeom>
            <a:grpFill/>
            <a:ln w="28575">
              <a:solidFill>
                <a:schemeClr val="accent1"/>
              </a:solidFill>
              <a:round/>
              <a:headEnd/>
              <a:tailEnd/>
            </a:ln>
          </p:spPr>
          <p:txBody>
            <a:bodyPr wrap="none" anchor="ctr"/>
            <a:lstStyle/>
            <a:p>
              <a:pPr algn="ctr"/>
              <a:r>
                <a:rPr lang="en-US" dirty="0"/>
                <a:t>Smoking</a:t>
              </a:r>
            </a:p>
          </p:txBody>
        </p:sp>
        <p:sp>
          <p:nvSpPr>
            <p:cNvPr id="18" name="Oval 1028">
              <a:extLst>
                <a:ext uri="{FF2B5EF4-FFF2-40B4-BE49-F238E27FC236}">
                  <a16:creationId xmlns:a16="http://schemas.microsoft.com/office/drawing/2014/main" id="{E4D6498E-3B46-4B19-BDBB-AF097DD23041}"/>
                </a:ext>
              </a:extLst>
            </p:cNvPr>
            <p:cNvSpPr>
              <a:spLocks noChangeArrowheads="1"/>
            </p:cNvSpPr>
            <p:nvPr/>
          </p:nvSpPr>
          <p:spPr bwMode="auto">
            <a:xfrm>
              <a:off x="2681288" y="1699022"/>
              <a:ext cx="1270000" cy="542925"/>
            </a:xfrm>
            <a:prstGeom prst="ellipse">
              <a:avLst/>
            </a:prstGeom>
            <a:grpFill/>
            <a:ln w="28575">
              <a:solidFill>
                <a:schemeClr val="accent1"/>
              </a:solidFill>
              <a:round/>
              <a:headEnd/>
              <a:tailEnd/>
            </a:ln>
          </p:spPr>
          <p:txBody>
            <a:bodyPr wrap="none" anchor="ctr"/>
            <a:lstStyle/>
            <a:p>
              <a:pPr algn="ctr"/>
              <a:r>
                <a:rPr lang="en-US"/>
                <a:t>Gender</a:t>
              </a:r>
            </a:p>
          </p:txBody>
        </p:sp>
        <p:sp>
          <p:nvSpPr>
            <p:cNvPr id="19" name="Oval 1029">
              <a:extLst>
                <a:ext uri="{FF2B5EF4-FFF2-40B4-BE49-F238E27FC236}">
                  <a16:creationId xmlns:a16="http://schemas.microsoft.com/office/drawing/2014/main" id="{A0C3A88A-D338-446D-BAB8-F1DB2A6EE089}"/>
                </a:ext>
              </a:extLst>
            </p:cNvPr>
            <p:cNvSpPr>
              <a:spLocks noChangeArrowheads="1"/>
            </p:cNvSpPr>
            <p:nvPr/>
          </p:nvSpPr>
          <p:spPr bwMode="auto">
            <a:xfrm>
              <a:off x="852488" y="1699022"/>
              <a:ext cx="1270000" cy="542925"/>
            </a:xfrm>
            <a:prstGeom prst="ellipse">
              <a:avLst/>
            </a:prstGeom>
            <a:grpFill/>
            <a:ln w="28575">
              <a:solidFill>
                <a:schemeClr val="accent1"/>
              </a:solidFill>
              <a:round/>
              <a:headEnd/>
              <a:tailEnd/>
            </a:ln>
          </p:spPr>
          <p:txBody>
            <a:bodyPr wrap="none" anchor="ctr"/>
            <a:lstStyle/>
            <a:p>
              <a:pPr algn="ctr"/>
              <a:r>
                <a:rPr lang="en-US"/>
                <a:t>Age</a:t>
              </a:r>
            </a:p>
          </p:txBody>
        </p:sp>
        <p:sp>
          <p:nvSpPr>
            <p:cNvPr id="20" name="Line 1030">
              <a:extLst>
                <a:ext uri="{FF2B5EF4-FFF2-40B4-BE49-F238E27FC236}">
                  <a16:creationId xmlns:a16="http://schemas.microsoft.com/office/drawing/2014/main" id="{4617A24D-B5F5-4650-BD3A-F7C62906CF09}"/>
                </a:ext>
              </a:extLst>
            </p:cNvPr>
            <p:cNvSpPr>
              <a:spLocks noChangeShapeType="1"/>
            </p:cNvSpPr>
            <p:nvPr/>
          </p:nvSpPr>
          <p:spPr bwMode="auto">
            <a:xfrm flipH="1">
              <a:off x="2492376" y="2235994"/>
              <a:ext cx="798513" cy="654844"/>
            </a:xfrm>
            <a:prstGeom prst="line">
              <a:avLst/>
            </a:prstGeom>
            <a:grpFill/>
            <a:ln w="38100">
              <a:solidFill>
                <a:schemeClr val="accent1"/>
              </a:solidFill>
              <a:round/>
              <a:headEnd/>
              <a:tailEnd type="stealth" w="med" len="med"/>
            </a:ln>
          </p:spPr>
          <p:txBody>
            <a:bodyPr wrap="none" anchor="ctr"/>
            <a:lstStyle/>
            <a:p>
              <a:endParaRPr lang="en-IN" sz="1400"/>
            </a:p>
          </p:txBody>
        </p:sp>
        <p:sp>
          <p:nvSpPr>
            <p:cNvPr id="21" name="Line 1031">
              <a:extLst>
                <a:ext uri="{FF2B5EF4-FFF2-40B4-BE49-F238E27FC236}">
                  <a16:creationId xmlns:a16="http://schemas.microsoft.com/office/drawing/2014/main" id="{3D33EC2B-9860-4C3E-959B-1BAD58B6E2EC}"/>
                </a:ext>
              </a:extLst>
            </p:cNvPr>
            <p:cNvSpPr>
              <a:spLocks noChangeShapeType="1"/>
            </p:cNvSpPr>
            <p:nvPr/>
          </p:nvSpPr>
          <p:spPr bwMode="auto">
            <a:xfrm>
              <a:off x="1450976" y="2246710"/>
              <a:ext cx="746125" cy="642938"/>
            </a:xfrm>
            <a:prstGeom prst="line">
              <a:avLst/>
            </a:prstGeom>
            <a:grpFill/>
            <a:ln w="38100">
              <a:solidFill>
                <a:schemeClr val="accent1"/>
              </a:solidFill>
              <a:round/>
              <a:headEnd/>
              <a:tailEnd type="stealth" w="med" len="med"/>
            </a:ln>
          </p:spPr>
          <p:txBody>
            <a:bodyPr wrap="none" anchor="ctr"/>
            <a:lstStyle/>
            <a:p>
              <a:endParaRPr lang="en-IN" sz="1400"/>
            </a:p>
          </p:txBody>
        </p:sp>
        <p:sp>
          <p:nvSpPr>
            <p:cNvPr id="22" name="Oval 1032">
              <a:extLst>
                <a:ext uri="{FF2B5EF4-FFF2-40B4-BE49-F238E27FC236}">
                  <a16:creationId xmlns:a16="http://schemas.microsoft.com/office/drawing/2014/main" id="{DCE67E1C-4291-42AF-96B5-D422A5446ED0}"/>
                </a:ext>
              </a:extLst>
            </p:cNvPr>
            <p:cNvSpPr>
              <a:spLocks noChangeArrowheads="1"/>
            </p:cNvSpPr>
            <p:nvPr/>
          </p:nvSpPr>
          <p:spPr bwMode="auto">
            <a:xfrm>
              <a:off x="1728788" y="3980260"/>
              <a:ext cx="1181100" cy="542925"/>
            </a:xfrm>
            <a:prstGeom prst="ellipse">
              <a:avLst/>
            </a:prstGeom>
            <a:grpFill/>
            <a:ln w="28575">
              <a:solidFill>
                <a:schemeClr val="accent1"/>
              </a:solidFill>
              <a:round/>
              <a:headEnd/>
              <a:tailEnd/>
            </a:ln>
          </p:spPr>
          <p:txBody>
            <a:bodyPr wrap="none" anchor="ctr"/>
            <a:lstStyle/>
            <a:p>
              <a:pPr algn="ctr"/>
              <a:r>
                <a:rPr lang="en-US"/>
                <a:t>Cancer</a:t>
              </a:r>
            </a:p>
          </p:txBody>
        </p:sp>
        <p:sp>
          <p:nvSpPr>
            <p:cNvPr id="23" name="Line 1033">
              <a:extLst>
                <a:ext uri="{FF2B5EF4-FFF2-40B4-BE49-F238E27FC236}">
                  <a16:creationId xmlns:a16="http://schemas.microsoft.com/office/drawing/2014/main" id="{EE28E00A-2CCD-48F4-B24A-1E07BB0D29A0}"/>
                </a:ext>
              </a:extLst>
            </p:cNvPr>
            <p:cNvSpPr>
              <a:spLocks noChangeShapeType="1"/>
            </p:cNvSpPr>
            <p:nvPr/>
          </p:nvSpPr>
          <p:spPr bwMode="auto">
            <a:xfrm>
              <a:off x="2319338" y="3432572"/>
              <a:ext cx="0" cy="542925"/>
            </a:xfrm>
            <a:prstGeom prst="line">
              <a:avLst/>
            </a:prstGeom>
            <a:grpFill/>
            <a:ln w="38100">
              <a:solidFill>
                <a:schemeClr val="accent1"/>
              </a:solidFill>
              <a:round/>
              <a:headEnd/>
              <a:tailEnd type="stealth" w="med" len="med"/>
            </a:ln>
          </p:spPr>
          <p:txBody>
            <a:bodyPr wrap="none" anchor="ctr"/>
            <a:lstStyle/>
            <a:p>
              <a:endParaRPr lang="en-IN" sz="1400"/>
            </a:p>
          </p:txBody>
        </p:sp>
      </p:grpSp>
      <p:sp>
        <p:nvSpPr>
          <p:cNvPr id="24" name="Rectangle 23">
            <a:extLst>
              <a:ext uri="{FF2B5EF4-FFF2-40B4-BE49-F238E27FC236}">
                <a16:creationId xmlns:a16="http://schemas.microsoft.com/office/drawing/2014/main" id="{FE123A33-A233-407A-9D41-503386500BF0}"/>
              </a:ext>
            </a:extLst>
          </p:cNvPr>
          <p:cNvSpPr/>
          <p:nvPr/>
        </p:nvSpPr>
        <p:spPr>
          <a:xfrm>
            <a:off x="184192" y="4833362"/>
            <a:ext cx="3374340" cy="646331"/>
          </a:xfrm>
          <a:prstGeom prst="rect">
            <a:avLst/>
          </a:prstGeom>
          <a:solidFill>
            <a:schemeClr val="accent6">
              <a:lumMod val="40000"/>
              <a:lumOff val="60000"/>
            </a:schemeClr>
          </a:solidFill>
        </p:spPr>
        <p:txBody>
          <a:bodyPr wrap="square">
            <a:spAutoFit/>
          </a:bodyPr>
          <a:lstStyle/>
          <a:p>
            <a:r>
              <a:rPr lang="en-US" dirty="0">
                <a:latin typeface="Arial" panose="020B0604020202020204" pitchFamily="34" charset="0"/>
                <a:cs typeface="Arial" panose="020B0604020202020204" pitchFamily="34" charset="0"/>
              </a:rPr>
              <a:t>Cancer is independent of Age and Gender given Smoking.</a:t>
            </a:r>
            <a:endParaRPr lang="en-US" sz="14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8308CAFE-EC39-4FF5-8375-AF229F248797}"/>
              </a:ext>
            </a:extLst>
          </p:cNvPr>
          <p:cNvSpPr/>
          <p:nvPr/>
        </p:nvSpPr>
        <p:spPr>
          <a:xfrm>
            <a:off x="240208" y="2785017"/>
            <a:ext cx="3352058" cy="192783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6" name="Rectangle 1035">
            <a:extLst>
              <a:ext uri="{FF2B5EF4-FFF2-40B4-BE49-F238E27FC236}">
                <a16:creationId xmlns:a16="http://schemas.microsoft.com/office/drawing/2014/main" id="{88CDD5A5-22C3-436C-86FA-3C403F82982B}"/>
              </a:ext>
            </a:extLst>
          </p:cNvPr>
          <p:cNvSpPr>
            <a:spLocks noChangeArrowheads="1"/>
          </p:cNvSpPr>
          <p:nvPr/>
        </p:nvSpPr>
        <p:spPr bwMode="auto">
          <a:xfrm>
            <a:off x="220624" y="5551636"/>
            <a:ext cx="3583545" cy="400110"/>
          </a:xfrm>
          <a:prstGeom prst="rect">
            <a:avLst/>
          </a:prstGeom>
          <a:solidFill>
            <a:schemeClr val="tx2">
              <a:lumMod val="20000"/>
              <a:lumOff val="80000"/>
            </a:schemeClr>
          </a:solidFill>
          <a:ln>
            <a:noFill/>
          </a:ln>
        </p:spPr>
        <p:txBody>
          <a:bodyPr wrap="none">
            <a:spAutoFit/>
          </a:bodyPr>
          <a:lstStyle/>
          <a:p>
            <a:r>
              <a:rPr lang="en-US" sz="2000" dirty="0"/>
              <a:t>P(C|A,G,S) = P(C|S)    C </a:t>
            </a:r>
            <a:r>
              <a:rPr lang="en-US" sz="2000" dirty="0">
                <a:solidFill>
                  <a:schemeClr val="tx2"/>
                </a:solidFill>
                <a:latin typeface="Symbol" pitchFamily="18" charset="2"/>
              </a:rPr>
              <a:t>^ </a:t>
            </a:r>
            <a:r>
              <a:rPr lang="en-US" sz="2000" dirty="0"/>
              <a:t>A,G | S</a:t>
            </a:r>
            <a:endParaRPr lang="en-US" dirty="0"/>
          </a:p>
        </p:txBody>
      </p:sp>
      <p:grpSp>
        <p:nvGrpSpPr>
          <p:cNvPr id="27" name="Group 26">
            <a:extLst>
              <a:ext uri="{FF2B5EF4-FFF2-40B4-BE49-F238E27FC236}">
                <a16:creationId xmlns:a16="http://schemas.microsoft.com/office/drawing/2014/main" id="{763E3F84-AE83-410A-820F-602F708AB764}"/>
              </a:ext>
            </a:extLst>
          </p:cNvPr>
          <p:cNvGrpSpPr/>
          <p:nvPr/>
        </p:nvGrpSpPr>
        <p:grpSpPr>
          <a:xfrm>
            <a:off x="3797094" y="3031535"/>
            <a:ext cx="2675712" cy="1714132"/>
            <a:chOff x="603250" y="2164556"/>
            <a:chExt cx="3937000" cy="1847850"/>
          </a:xfrm>
        </p:grpSpPr>
        <p:sp>
          <p:nvSpPr>
            <p:cNvPr id="28" name="Oval 1027">
              <a:extLst>
                <a:ext uri="{FF2B5EF4-FFF2-40B4-BE49-F238E27FC236}">
                  <a16:creationId xmlns:a16="http://schemas.microsoft.com/office/drawing/2014/main" id="{527BEE91-802D-4462-9699-0B09574FEEAD}"/>
                </a:ext>
              </a:extLst>
            </p:cNvPr>
            <p:cNvSpPr>
              <a:spLocks noChangeArrowheads="1"/>
            </p:cNvSpPr>
            <p:nvPr/>
          </p:nvSpPr>
          <p:spPr bwMode="auto">
            <a:xfrm>
              <a:off x="1911350" y="2164556"/>
              <a:ext cx="1295400" cy="485775"/>
            </a:xfrm>
            <a:prstGeom prst="ellipse">
              <a:avLst/>
            </a:prstGeom>
            <a:solidFill>
              <a:schemeClr val="accent3">
                <a:lumMod val="40000"/>
                <a:lumOff val="60000"/>
              </a:schemeClr>
            </a:solidFill>
            <a:ln w="28575">
              <a:solidFill>
                <a:schemeClr val="tx1"/>
              </a:solidFill>
              <a:round/>
              <a:headEnd/>
              <a:tailEnd/>
            </a:ln>
          </p:spPr>
          <p:txBody>
            <a:bodyPr wrap="none" anchor="ctr"/>
            <a:lstStyle/>
            <a:p>
              <a:pPr algn="ctr"/>
              <a:r>
                <a:rPr lang="en-US" dirty="0"/>
                <a:t>Cancer</a:t>
              </a:r>
            </a:p>
          </p:txBody>
        </p:sp>
        <p:sp>
          <p:nvSpPr>
            <p:cNvPr id="29" name="Line 1028">
              <a:extLst>
                <a:ext uri="{FF2B5EF4-FFF2-40B4-BE49-F238E27FC236}">
                  <a16:creationId xmlns:a16="http://schemas.microsoft.com/office/drawing/2014/main" id="{824A0248-5425-402D-B5A7-23E2A2E69939}"/>
                </a:ext>
              </a:extLst>
            </p:cNvPr>
            <p:cNvSpPr>
              <a:spLocks noChangeShapeType="1"/>
            </p:cNvSpPr>
            <p:nvPr/>
          </p:nvSpPr>
          <p:spPr bwMode="auto">
            <a:xfrm>
              <a:off x="2846388" y="2627710"/>
              <a:ext cx="868362" cy="727472"/>
            </a:xfrm>
            <a:prstGeom prst="line">
              <a:avLst/>
            </a:prstGeom>
            <a:noFill/>
            <a:ln w="38100">
              <a:solidFill>
                <a:schemeClr val="tx2">
                  <a:lumMod val="60000"/>
                  <a:lumOff val="40000"/>
                </a:schemeClr>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IN" sz="1400"/>
            </a:p>
          </p:txBody>
        </p:sp>
        <p:sp>
          <p:nvSpPr>
            <p:cNvPr id="30" name="Line 1029">
              <a:extLst>
                <a:ext uri="{FF2B5EF4-FFF2-40B4-BE49-F238E27FC236}">
                  <a16:creationId xmlns:a16="http://schemas.microsoft.com/office/drawing/2014/main" id="{5BABFD39-7C9F-4BE0-B643-9F74CFB523FA}"/>
                </a:ext>
              </a:extLst>
            </p:cNvPr>
            <p:cNvSpPr>
              <a:spLocks noChangeShapeType="1"/>
            </p:cNvSpPr>
            <p:nvPr/>
          </p:nvSpPr>
          <p:spPr bwMode="auto">
            <a:xfrm flipH="1">
              <a:off x="1454150" y="2639617"/>
              <a:ext cx="863600" cy="696515"/>
            </a:xfrm>
            <a:prstGeom prst="line">
              <a:avLst/>
            </a:prstGeom>
            <a:noFill/>
            <a:ln w="38100">
              <a:solidFill>
                <a:schemeClr val="tx2">
                  <a:lumMod val="60000"/>
                  <a:lumOff val="40000"/>
                </a:schemeClr>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IN" sz="1400"/>
            </a:p>
          </p:txBody>
        </p:sp>
        <p:sp>
          <p:nvSpPr>
            <p:cNvPr id="31" name="Oval 1030">
              <a:extLst>
                <a:ext uri="{FF2B5EF4-FFF2-40B4-BE49-F238E27FC236}">
                  <a16:creationId xmlns:a16="http://schemas.microsoft.com/office/drawing/2014/main" id="{745E3B56-732F-445C-A141-A95B525B1B47}"/>
                </a:ext>
              </a:extLst>
            </p:cNvPr>
            <p:cNvSpPr>
              <a:spLocks noChangeArrowheads="1"/>
            </p:cNvSpPr>
            <p:nvPr/>
          </p:nvSpPr>
          <p:spPr bwMode="auto">
            <a:xfrm>
              <a:off x="3041650" y="3364706"/>
              <a:ext cx="1498600" cy="647700"/>
            </a:xfrm>
            <a:prstGeom prst="ellipse">
              <a:avLst/>
            </a:prstGeom>
            <a:solidFill>
              <a:schemeClr val="accent3">
                <a:lumMod val="40000"/>
                <a:lumOff val="60000"/>
              </a:schemeClr>
            </a:solidFill>
            <a:ln w="28575">
              <a:solidFill>
                <a:schemeClr val="tx1"/>
              </a:solidFill>
              <a:round/>
              <a:headEnd/>
              <a:tailEnd/>
            </a:ln>
          </p:spPr>
          <p:txBody>
            <a:bodyPr wrap="none" anchor="ctr"/>
            <a:lstStyle/>
            <a:p>
              <a:pPr algn="ctr"/>
              <a:r>
                <a:rPr lang="en-US" dirty="0"/>
                <a:t>Lung</a:t>
              </a:r>
            </a:p>
            <a:p>
              <a:pPr algn="ctr"/>
              <a:r>
                <a:rPr lang="en-US" dirty="0"/>
                <a:t>Tumor</a:t>
              </a:r>
            </a:p>
          </p:txBody>
        </p:sp>
        <p:sp>
          <p:nvSpPr>
            <p:cNvPr id="32" name="Oval 1031">
              <a:extLst>
                <a:ext uri="{FF2B5EF4-FFF2-40B4-BE49-F238E27FC236}">
                  <a16:creationId xmlns:a16="http://schemas.microsoft.com/office/drawing/2014/main" id="{8BFAE3C0-6711-4E89-9E61-17695370A71C}"/>
                </a:ext>
              </a:extLst>
            </p:cNvPr>
            <p:cNvSpPr>
              <a:spLocks noChangeArrowheads="1"/>
            </p:cNvSpPr>
            <p:nvPr/>
          </p:nvSpPr>
          <p:spPr bwMode="auto">
            <a:xfrm>
              <a:off x="603250" y="3336131"/>
              <a:ext cx="1600200" cy="638175"/>
            </a:xfrm>
            <a:prstGeom prst="ellipse">
              <a:avLst/>
            </a:prstGeom>
            <a:solidFill>
              <a:schemeClr val="accent3">
                <a:lumMod val="40000"/>
                <a:lumOff val="60000"/>
              </a:schemeClr>
            </a:solidFill>
            <a:ln w="28575">
              <a:solidFill>
                <a:schemeClr val="tx1"/>
              </a:solidFill>
              <a:round/>
              <a:headEnd/>
              <a:tailEnd/>
            </a:ln>
          </p:spPr>
          <p:txBody>
            <a:bodyPr wrap="none" anchor="ctr"/>
            <a:lstStyle/>
            <a:p>
              <a:pPr algn="ctr"/>
              <a:r>
                <a:rPr lang="en-US" dirty="0"/>
                <a:t>Serum</a:t>
              </a:r>
            </a:p>
            <a:p>
              <a:pPr algn="ctr"/>
              <a:r>
                <a:rPr lang="en-US" dirty="0"/>
                <a:t>Calcium</a:t>
              </a:r>
            </a:p>
          </p:txBody>
        </p:sp>
      </p:grpSp>
      <p:sp>
        <p:nvSpPr>
          <p:cNvPr id="33" name="Rectangle 32">
            <a:extLst>
              <a:ext uri="{FF2B5EF4-FFF2-40B4-BE49-F238E27FC236}">
                <a16:creationId xmlns:a16="http://schemas.microsoft.com/office/drawing/2014/main" id="{99A5B4E9-B2F7-4973-81CB-18552D3D52E7}"/>
              </a:ext>
            </a:extLst>
          </p:cNvPr>
          <p:cNvSpPr/>
          <p:nvPr/>
        </p:nvSpPr>
        <p:spPr>
          <a:xfrm>
            <a:off x="6606209" y="2978163"/>
            <a:ext cx="2427896" cy="646331"/>
          </a:xfrm>
          <a:prstGeom prst="rect">
            <a:avLst/>
          </a:prstGeom>
          <a:solidFill>
            <a:schemeClr val="accent1">
              <a:lumMod val="20000"/>
              <a:lumOff val="80000"/>
            </a:schemeClr>
          </a:solidFill>
          <a:ln>
            <a:solidFill>
              <a:schemeClr val="accent1"/>
            </a:solidFill>
          </a:ln>
        </p:spPr>
        <p:txBody>
          <a:bodyPr wrap="square">
            <a:spAutoFit/>
          </a:bodyPr>
          <a:lstStyle/>
          <a:p>
            <a:r>
              <a:rPr lang="en-US" dirty="0"/>
              <a:t>Serum Calcium and Lung Tumor are dependent</a:t>
            </a:r>
            <a:endParaRPr lang="en-US" sz="1600" dirty="0"/>
          </a:p>
        </p:txBody>
      </p:sp>
      <p:sp>
        <p:nvSpPr>
          <p:cNvPr id="34" name="Rectangle 33">
            <a:extLst>
              <a:ext uri="{FF2B5EF4-FFF2-40B4-BE49-F238E27FC236}">
                <a16:creationId xmlns:a16="http://schemas.microsoft.com/office/drawing/2014/main" id="{C14790E0-C374-4132-A976-3A73DC289807}"/>
              </a:ext>
            </a:extLst>
          </p:cNvPr>
          <p:cNvSpPr/>
          <p:nvPr/>
        </p:nvSpPr>
        <p:spPr>
          <a:xfrm>
            <a:off x="6629655" y="3632350"/>
            <a:ext cx="2404450" cy="923330"/>
          </a:xfrm>
          <a:prstGeom prst="rect">
            <a:avLst/>
          </a:prstGeom>
          <a:solidFill>
            <a:srgbClr val="FFCCFF"/>
          </a:solidFill>
          <a:ln>
            <a:solidFill>
              <a:schemeClr val="accent1"/>
            </a:solidFill>
          </a:ln>
        </p:spPr>
        <p:txBody>
          <a:bodyPr wrap="square">
            <a:spAutoFit/>
          </a:bodyPr>
          <a:lstStyle/>
          <a:p>
            <a:r>
              <a:rPr lang="en-US" dirty="0"/>
              <a:t>Serum Calcium is independent of Lung Tumor, given Cancer</a:t>
            </a:r>
            <a:endParaRPr lang="en-US" sz="1600" dirty="0"/>
          </a:p>
        </p:txBody>
      </p:sp>
      <p:sp>
        <p:nvSpPr>
          <p:cNvPr id="35" name="Text Box 9">
            <a:extLst>
              <a:ext uri="{FF2B5EF4-FFF2-40B4-BE49-F238E27FC236}">
                <a16:creationId xmlns:a16="http://schemas.microsoft.com/office/drawing/2014/main" id="{F9FD6B57-E4D0-4158-946F-E910995C9E5C}"/>
              </a:ext>
            </a:extLst>
          </p:cNvPr>
          <p:cNvSpPr txBox="1">
            <a:spLocks noChangeArrowheads="1"/>
          </p:cNvSpPr>
          <p:nvPr/>
        </p:nvSpPr>
        <p:spPr bwMode="auto">
          <a:xfrm>
            <a:off x="3919611" y="5039772"/>
            <a:ext cx="2675712" cy="646331"/>
          </a:xfrm>
          <a:prstGeom prst="rect">
            <a:avLst/>
          </a:prstGeom>
          <a:solidFill>
            <a:schemeClr val="accent6">
              <a:lumMod val="40000"/>
              <a:lumOff val="60000"/>
            </a:schemeClr>
          </a:solidFill>
          <a:ln>
            <a:noFill/>
          </a:ln>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dirty="0">
                <a:latin typeface="+mn-lt"/>
              </a:rPr>
              <a:t>Age is </a:t>
            </a:r>
            <a:r>
              <a:rPr lang="en-US" b="1" dirty="0">
                <a:latin typeface="+mn-lt"/>
              </a:rPr>
              <a:t>dependent</a:t>
            </a:r>
            <a:r>
              <a:rPr lang="en-US" dirty="0">
                <a:latin typeface="+mn-lt"/>
              </a:rPr>
              <a:t> on Gender, given Smoking</a:t>
            </a:r>
            <a:endParaRPr lang="en-US" sz="1600" dirty="0">
              <a:latin typeface="+mn-lt"/>
            </a:endParaRPr>
          </a:p>
        </p:txBody>
      </p:sp>
      <p:sp>
        <p:nvSpPr>
          <p:cNvPr id="36" name="Text Box 10">
            <a:extLst>
              <a:ext uri="{FF2B5EF4-FFF2-40B4-BE49-F238E27FC236}">
                <a16:creationId xmlns:a16="http://schemas.microsoft.com/office/drawing/2014/main" id="{0CD07B3E-0D71-45AB-AED7-26DB389A2CE5}"/>
              </a:ext>
            </a:extLst>
          </p:cNvPr>
          <p:cNvSpPr txBox="1">
            <a:spLocks noChangeArrowheads="1"/>
          </p:cNvSpPr>
          <p:nvPr/>
        </p:nvSpPr>
        <p:spPr bwMode="auto">
          <a:xfrm>
            <a:off x="6347130" y="1492372"/>
            <a:ext cx="2573525" cy="677108"/>
          </a:xfrm>
          <a:prstGeom prst="rect">
            <a:avLst/>
          </a:prstGeom>
          <a:solidFill>
            <a:srgbClr val="F2D4C4"/>
          </a:solidFill>
          <a:ln>
            <a:noFill/>
          </a:ln>
          <a:effectLst/>
        </p:spPr>
        <p:txBody>
          <a:bodyPr wrap="none">
            <a:spAutoFit/>
          </a:bodyPr>
          <a:lstStyle>
            <a:defPPr>
              <a:defRPr lang="en-US"/>
            </a:defPPr>
            <a:lvl1pPr algn="l" rtl="0" eaLnBrk="0" fontAlgn="base" hangingPunct="0">
              <a:spcBef>
                <a:spcPct val="0"/>
              </a:spcBef>
              <a:spcAft>
                <a:spcPct val="0"/>
              </a:spcAft>
              <a:defRPr sz="2000" i="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i="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i="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i="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i="1" kern="1200">
                <a:solidFill>
                  <a:schemeClr val="tx1"/>
                </a:solidFill>
                <a:latin typeface="Times New Roman" pitchFamily="18" charset="0"/>
                <a:ea typeface="+mn-ea"/>
                <a:cs typeface="+mn-cs"/>
              </a:defRPr>
            </a:lvl5pPr>
            <a:lvl6pPr marL="2286000" algn="l" defTabSz="914400" rtl="0" eaLnBrk="1" latinLnBrk="0" hangingPunct="1">
              <a:defRPr sz="2000" i="1" kern="1200">
                <a:solidFill>
                  <a:schemeClr val="tx1"/>
                </a:solidFill>
                <a:latin typeface="Times New Roman" pitchFamily="18" charset="0"/>
                <a:ea typeface="+mn-ea"/>
                <a:cs typeface="+mn-cs"/>
              </a:defRPr>
            </a:lvl6pPr>
            <a:lvl7pPr marL="2743200" algn="l" defTabSz="914400" rtl="0" eaLnBrk="1" latinLnBrk="0" hangingPunct="1">
              <a:defRPr sz="2000" i="1" kern="1200">
                <a:solidFill>
                  <a:schemeClr val="tx1"/>
                </a:solidFill>
                <a:latin typeface="Times New Roman" pitchFamily="18" charset="0"/>
                <a:ea typeface="+mn-ea"/>
                <a:cs typeface="+mn-cs"/>
              </a:defRPr>
            </a:lvl7pPr>
            <a:lvl8pPr marL="3200400" algn="l" defTabSz="914400" rtl="0" eaLnBrk="1" latinLnBrk="0" hangingPunct="1">
              <a:defRPr sz="2000" i="1" kern="1200">
                <a:solidFill>
                  <a:schemeClr val="tx1"/>
                </a:solidFill>
                <a:latin typeface="Times New Roman" pitchFamily="18" charset="0"/>
                <a:ea typeface="+mn-ea"/>
                <a:cs typeface="+mn-cs"/>
              </a:defRPr>
            </a:lvl8pPr>
            <a:lvl9pPr marL="3657600" algn="l" defTabSz="914400" rtl="0" eaLnBrk="1" latinLnBrk="0" hangingPunct="1">
              <a:defRPr sz="2000" i="1" kern="1200">
                <a:solidFill>
                  <a:schemeClr val="tx1"/>
                </a:solidFill>
                <a:latin typeface="Times New Roman" pitchFamily="18" charset="0"/>
                <a:ea typeface="+mn-ea"/>
                <a:cs typeface="+mn-cs"/>
              </a:defRPr>
            </a:lvl9pPr>
          </a:lstStyle>
          <a:p>
            <a:r>
              <a:rPr lang="en-US" altLang="en-US" sz="1900" dirty="0"/>
              <a:t>P(A|G) = P(A)    A </a:t>
            </a:r>
            <a:r>
              <a:rPr lang="en-US" altLang="en-US" sz="1900" i="0" dirty="0">
                <a:solidFill>
                  <a:schemeClr val="tx2"/>
                </a:solidFill>
                <a:latin typeface="Symbol" pitchFamily="18" charset="2"/>
              </a:rPr>
              <a:t>^</a:t>
            </a:r>
            <a:r>
              <a:rPr lang="en-US" altLang="en-US" sz="1900" dirty="0">
                <a:solidFill>
                  <a:schemeClr val="tx2"/>
                </a:solidFill>
                <a:latin typeface="Symbol" pitchFamily="18" charset="2"/>
              </a:rPr>
              <a:t> </a:t>
            </a:r>
            <a:r>
              <a:rPr lang="en-US" altLang="en-US" sz="1900" dirty="0"/>
              <a:t>G </a:t>
            </a:r>
          </a:p>
          <a:p>
            <a:r>
              <a:rPr lang="en-US" altLang="en-US" sz="1900" dirty="0"/>
              <a:t>P(G|A) = P(G)    G </a:t>
            </a:r>
            <a:r>
              <a:rPr lang="en-US" altLang="en-US" sz="1900" i="0" dirty="0">
                <a:solidFill>
                  <a:schemeClr val="tx2"/>
                </a:solidFill>
                <a:latin typeface="Symbol" pitchFamily="18" charset="2"/>
              </a:rPr>
              <a:t>^</a:t>
            </a:r>
            <a:r>
              <a:rPr lang="en-US" altLang="en-US" sz="1900" dirty="0">
                <a:solidFill>
                  <a:schemeClr val="tx2"/>
                </a:solidFill>
                <a:latin typeface="Symbol" pitchFamily="18" charset="2"/>
              </a:rPr>
              <a:t> </a:t>
            </a:r>
            <a:r>
              <a:rPr lang="en-US" altLang="en-US" sz="1900" dirty="0"/>
              <a:t>A </a:t>
            </a:r>
            <a:endParaRPr lang="en-US" altLang="en-US" sz="1900" i="0" dirty="0"/>
          </a:p>
        </p:txBody>
      </p:sp>
      <p:sp>
        <p:nvSpPr>
          <p:cNvPr id="37" name="Text Box 1033">
            <a:extLst>
              <a:ext uri="{FF2B5EF4-FFF2-40B4-BE49-F238E27FC236}">
                <a16:creationId xmlns:a16="http://schemas.microsoft.com/office/drawing/2014/main" id="{8A301C39-E438-4713-AC8A-4A8D10123AC7}"/>
              </a:ext>
            </a:extLst>
          </p:cNvPr>
          <p:cNvSpPr txBox="1">
            <a:spLocks noChangeArrowheads="1"/>
          </p:cNvSpPr>
          <p:nvPr/>
        </p:nvSpPr>
        <p:spPr bwMode="auto">
          <a:xfrm>
            <a:off x="6638866" y="4713196"/>
            <a:ext cx="2404450" cy="400110"/>
          </a:xfrm>
          <a:prstGeom prst="rect">
            <a:avLst/>
          </a:prstGeom>
          <a:solidFill>
            <a:srgbClr val="F2D4C4"/>
          </a:solidFill>
          <a:ln>
            <a:noFill/>
          </a:ln>
          <a:effectLst/>
        </p:spPr>
        <p:txBody>
          <a:bodyPr wrap="square">
            <a:spAutoFit/>
          </a:bodyPr>
          <a:lstStyle>
            <a:defPPr>
              <a:defRPr lang="en-US"/>
            </a:defPPr>
            <a:lvl1pPr algn="l" rtl="0" eaLnBrk="0" fontAlgn="base" hangingPunct="0">
              <a:spcBef>
                <a:spcPct val="0"/>
              </a:spcBef>
              <a:spcAft>
                <a:spcPct val="0"/>
              </a:spcAft>
              <a:defRPr sz="2000" i="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i="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i="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i="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i="1" kern="1200">
                <a:solidFill>
                  <a:schemeClr val="tx1"/>
                </a:solidFill>
                <a:latin typeface="Times New Roman" pitchFamily="18" charset="0"/>
                <a:ea typeface="+mn-ea"/>
                <a:cs typeface="+mn-cs"/>
              </a:defRPr>
            </a:lvl5pPr>
            <a:lvl6pPr marL="2286000" algn="l" defTabSz="914400" rtl="0" eaLnBrk="1" latinLnBrk="0" hangingPunct="1">
              <a:defRPr sz="2000" i="1" kern="1200">
                <a:solidFill>
                  <a:schemeClr val="tx1"/>
                </a:solidFill>
                <a:latin typeface="Times New Roman" pitchFamily="18" charset="0"/>
                <a:ea typeface="+mn-ea"/>
                <a:cs typeface="+mn-cs"/>
              </a:defRPr>
            </a:lvl6pPr>
            <a:lvl7pPr marL="2743200" algn="l" defTabSz="914400" rtl="0" eaLnBrk="1" latinLnBrk="0" hangingPunct="1">
              <a:defRPr sz="2000" i="1" kern="1200">
                <a:solidFill>
                  <a:schemeClr val="tx1"/>
                </a:solidFill>
                <a:latin typeface="Times New Roman" pitchFamily="18" charset="0"/>
                <a:ea typeface="+mn-ea"/>
                <a:cs typeface="+mn-cs"/>
              </a:defRPr>
            </a:lvl7pPr>
            <a:lvl8pPr marL="3200400" algn="l" defTabSz="914400" rtl="0" eaLnBrk="1" latinLnBrk="0" hangingPunct="1">
              <a:defRPr sz="2000" i="1" kern="1200">
                <a:solidFill>
                  <a:schemeClr val="tx1"/>
                </a:solidFill>
                <a:latin typeface="Times New Roman" pitchFamily="18" charset="0"/>
                <a:ea typeface="+mn-ea"/>
                <a:cs typeface="+mn-cs"/>
              </a:defRPr>
            </a:lvl8pPr>
            <a:lvl9pPr marL="3657600" algn="l" defTabSz="914400" rtl="0" eaLnBrk="1" latinLnBrk="0" hangingPunct="1">
              <a:defRPr sz="2000" i="1" kern="1200">
                <a:solidFill>
                  <a:schemeClr val="tx1"/>
                </a:solidFill>
                <a:latin typeface="Times New Roman" pitchFamily="18" charset="0"/>
                <a:ea typeface="+mn-ea"/>
                <a:cs typeface="+mn-cs"/>
              </a:defRPr>
            </a:lvl9pPr>
          </a:lstStyle>
          <a:p>
            <a:r>
              <a:rPr lang="en-US" altLang="en-US" dirty="0"/>
              <a:t>P(L|SC,C) = P(L|C)</a:t>
            </a:r>
            <a:endParaRPr lang="en-US" altLang="en-US" i="0" dirty="0"/>
          </a:p>
        </p:txBody>
      </p:sp>
      <p:sp>
        <p:nvSpPr>
          <p:cNvPr id="38" name="Rectangle 37">
            <a:extLst>
              <a:ext uri="{FF2B5EF4-FFF2-40B4-BE49-F238E27FC236}">
                <a16:creationId xmlns:a16="http://schemas.microsoft.com/office/drawing/2014/main" id="{DBBC0EEE-0957-4C1A-B6A5-F123123BF325}"/>
              </a:ext>
            </a:extLst>
          </p:cNvPr>
          <p:cNvSpPr/>
          <p:nvPr/>
        </p:nvSpPr>
        <p:spPr>
          <a:xfrm>
            <a:off x="3626539" y="3004998"/>
            <a:ext cx="2945935" cy="184689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P spid="15" grpId="0" animBg="1"/>
      <p:bldP spid="24" grpId="0" animBg="1"/>
      <p:bldP spid="26" grpId="0" animBg="1" autoUpdateAnimBg="0"/>
      <p:bldP spid="35" grpId="0" animBg="1" autoUpdateAnimBg="0"/>
      <p:bldP spid="3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Put it all together</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DC9B7975-0620-42A2-9266-BDE7898AC9B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155</a:t>
            </a:fld>
            <a:endParaRPr lang="en-IN"/>
          </a:p>
        </p:txBody>
      </p:sp>
      <p:grpSp>
        <p:nvGrpSpPr>
          <p:cNvPr id="8" name="Group 39">
            <a:extLst>
              <a:ext uri="{FF2B5EF4-FFF2-40B4-BE49-F238E27FC236}">
                <a16:creationId xmlns:a16="http://schemas.microsoft.com/office/drawing/2014/main" id="{83012E10-D5CA-4D14-BB43-8024C5AB34E5}"/>
              </a:ext>
            </a:extLst>
          </p:cNvPr>
          <p:cNvGrpSpPr>
            <a:grpSpLocks/>
          </p:cNvGrpSpPr>
          <p:nvPr/>
        </p:nvGrpSpPr>
        <p:grpSpPr bwMode="auto">
          <a:xfrm>
            <a:off x="315327" y="1683379"/>
            <a:ext cx="3282950" cy="3248025"/>
            <a:chOff x="510" y="1382"/>
            <a:chExt cx="2068" cy="2728"/>
          </a:xfrm>
          <a:solidFill>
            <a:schemeClr val="accent3">
              <a:lumMod val="40000"/>
              <a:lumOff val="60000"/>
            </a:schemeClr>
          </a:solidFill>
        </p:grpSpPr>
        <p:sp>
          <p:nvSpPr>
            <p:cNvPr id="9" name="Oval 20">
              <a:extLst>
                <a:ext uri="{FF2B5EF4-FFF2-40B4-BE49-F238E27FC236}">
                  <a16:creationId xmlns:a16="http://schemas.microsoft.com/office/drawing/2014/main" id="{7893CFB5-F775-4BF8-B32C-72BD28896152}"/>
                </a:ext>
              </a:extLst>
            </p:cNvPr>
            <p:cNvSpPr>
              <a:spLocks noChangeArrowheads="1"/>
            </p:cNvSpPr>
            <p:nvPr/>
          </p:nvSpPr>
          <p:spPr bwMode="auto">
            <a:xfrm>
              <a:off x="1614" y="2158"/>
              <a:ext cx="800" cy="456"/>
            </a:xfrm>
            <a:prstGeom prst="ellipse">
              <a:avLst/>
            </a:prstGeom>
            <a:solidFill>
              <a:srgbClr val="FF33CC"/>
            </a:solidFill>
            <a:ln w="28575">
              <a:solidFill>
                <a:schemeClr val="tx1"/>
              </a:solidFill>
              <a:round/>
              <a:headEnd/>
              <a:tailEnd/>
            </a:ln>
          </p:spPr>
          <p:txBody>
            <a:bodyPr wrap="none" anchor="ctr"/>
            <a:lstStyle/>
            <a:p>
              <a:pPr algn="ctr"/>
              <a:r>
                <a:rPr lang="en-US" sz="2000" dirty="0"/>
                <a:t>Smoking</a:t>
              </a:r>
            </a:p>
          </p:txBody>
        </p:sp>
        <p:sp>
          <p:nvSpPr>
            <p:cNvPr id="10" name="Oval 21">
              <a:extLst>
                <a:ext uri="{FF2B5EF4-FFF2-40B4-BE49-F238E27FC236}">
                  <a16:creationId xmlns:a16="http://schemas.microsoft.com/office/drawing/2014/main" id="{531DF3D2-67A5-4E8F-9052-D62B2A50D55A}"/>
                </a:ext>
              </a:extLst>
            </p:cNvPr>
            <p:cNvSpPr>
              <a:spLocks noChangeArrowheads="1"/>
            </p:cNvSpPr>
            <p:nvPr/>
          </p:nvSpPr>
          <p:spPr bwMode="auto">
            <a:xfrm>
              <a:off x="1630" y="1382"/>
              <a:ext cx="800" cy="456"/>
            </a:xfrm>
            <a:prstGeom prst="ellipse">
              <a:avLst/>
            </a:prstGeom>
            <a:solidFill>
              <a:srgbClr val="FFC000"/>
            </a:solidFill>
            <a:ln w="28575">
              <a:solidFill>
                <a:schemeClr val="tx1"/>
              </a:solidFill>
              <a:round/>
              <a:headEnd/>
              <a:tailEnd/>
            </a:ln>
          </p:spPr>
          <p:txBody>
            <a:bodyPr wrap="none" anchor="ctr"/>
            <a:lstStyle/>
            <a:p>
              <a:pPr algn="ctr"/>
              <a:r>
                <a:rPr lang="en-US" sz="2000" dirty="0"/>
                <a:t>Gender</a:t>
              </a:r>
            </a:p>
          </p:txBody>
        </p:sp>
        <p:sp>
          <p:nvSpPr>
            <p:cNvPr id="11" name="Oval 22">
              <a:extLst>
                <a:ext uri="{FF2B5EF4-FFF2-40B4-BE49-F238E27FC236}">
                  <a16:creationId xmlns:a16="http://schemas.microsoft.com/office/drawing/2014/main" id="{B8D12F68-D59C-46CB-8C94-FDEAD72E7132}"/>
                </a:ext>
              </a:extLst>
            </p:cNvPr>
            <p:cNvSpPr>
              <a:spLocks noChangeArrowheads="1"/>
            </p:cNvSpPr>
            <p:nvPr/>
          </p:nvSpPr>
          <p:spPr bwMode="auto">
            <a:xfrm>
              <a:off x="542" y="1382"/>
              <a:ext cx="800" cy="456"/>
            </a:xfrm>
            <a:prstGeom prst="ellipse">
              <a:avLst/>
            </a:prstGeom>
            <a:solidFill>
              <a:srgbClr val="FFC000"/>
            </a:solidFill>
            <a:ln w="28575">
              <a:solidFill>
                <a:schemeClr val="tx1"/>
              </a:solidFill>
              <a:round/>
              <a:headEnd/>
              <a:tailEnd/>
            </a:ln>
          </p:spPr>
          <p:txBody>
            <a:bodyPr wrap="none" anchor="ctr"/>
            <a:lstStyle/>
            <a:p>
              <a:pPr algn="ctr"/>
              <a:r>
                <a:rPr lang="en-US" sz="2000" dirty="0"/>
                <a:t>Age</a:t>
              </a:r>
            </a:p>
          </p:txBody>
        </p:sp>
        <p:sp>
          <p:nvSpPr>
            <p:cNvPr id="12" name="Line 23">
              <a:extLst>
                <a:ext uri="{FF2B5EF4-FFF2-40B4-BE49-F238E27FC236}">
                  <a16:creationId xmlns:a16="http://schemas.microsoft.com/office/drawing/2014/main" id="{4972B2A6-CEC8-462F-8EE8-68A7D65BD180}"/>
                </a:ext>
              </a:extLst>
            </p:cNvPr>
            <p:cNvSpPr>
              <a:spLocks noChangeShapeType="1"/>
            </p:cNvSpPr>
            <p:nvPr/>
          </p:nvSpPr>
          <p:spPr bwMode="auto">
            <a:xfrm flipH="1">
              <a:off x="2022" y="1846"/>
              <a:ext cx="0" cy="328"/>
            </a:xfrm>
            <a:prstGeom prst="line">
              <a:avLst/>
            </a:prstGeom>
            <a:grpFill/>
            <a:ln w="38100">
              <a:solidFill>
                <a:schemeClr val="tx1"/>
              </a:solidFill>
              <a:round/>
              <a:headEnd/>
              <a:tailEnd type="stealth" w="med" len="med"/>
            </a:ln>
          </p:spPr>
          <p:txBody>
            <a:bodyPr wrap="none" anchor="ctr"/>
            <a:lstStyle/>
            <a:p>
              <a:endParaRPr lang="en-IN" sz="1600"/>
            </a:p>
          </p:txBody>
        </p:sp>
        <p:sp>
          <p:nvSpPr>
            <p:cNvPr id="13" name="Line 24">
              <a:extLst>
                <a:ext uri="{FF2B5EF4-FFF2-40B4-BE49-F238E27FC236}">
                  <a16:creationId xmlns:a16="http://schemas.microsoft.com/office/drawing/2014/main" id="{C49A3AF8-A904-4C3B-AC9D-CBC537DABA72}"/>
                </a:ext>
              </a:extLst>
            </p:cNvPr>
            <p:cNvSpPr>
              <a:spLocks noChangeShapeType="1"/>
            </p:cNvSpPr>
            <p:nvPr/>
          </p:nvSpPr>
          <p:spPr bwMode="auto">
            <a:xfrm>
              <a:off x="1238" y="1774"/>
              <a:ext cx="529" cy="437"/>
            </a:xfrm>
            <a:prstGeom prst="line">
              <a:avLst/>
            </a:prstGeom>
            <a:grpFill/>
            <a:ln w="38100">
              <a:solidFill>
                <a:schemeClr val="tx1"/>
              </a:solidFill>
              <a:round/>
              <a:headEnd/>
              <a:tailEnd type="stealth" w="med" len="med"/>
            </a:ln>
          </p:spPr>
          <p:txBody>
            <a:bodyPr wrap="none" anchor="ctr"/>
            <a:lstStyle/>
            <a:p>
              <a:endParaRPr lang="en-IN" sz="1600"/>
            </a:p>
          </p:txBody>
        </p:sp>
        <p:sp>
          <p:nvSpPr>
            <p:cNvPr id="14" name="Oval 25">
              <a:extLst>
                <a:ext uri="{FF2B5EF4-FFF2-40B4-BE49-F238E27FC236}">
                  <a16:creationId xmlns:a16="http://schemas.microsoft.com/office/drawing/2014/main" id="{5C238CAB-8D92-48EC-A7B3-22CD63C08D74}"/>
                </a:ext>
              </a:extLst>
            </p:cNvPr>
            <p:cNvSpPr>
              <a:spLocks noChangeArrowheads="1"/>
            </p:cNvSpPr>
            <p:nvPr/>
          </p:nvSpPr>
          <p:spPr bwMode="auto">
            <a:xfrm>
              <a:off x="1158" y="2886"/>
              <a:ext cx="744" cy="456"/>
            </a:xfrm>
            <a:prstGeom prst="ellipse">
              <a:avLst/>
            </a:prstGeom>
            <a:solidFill>
              <a:srgbClr val="92D050"/>
            </a:solidFill>
            <a:ln w="28575">
              <a:solidFill>
                <a:schemeClr val="tx1"/>
              </a:solidFill>
              <a:round/>
              <a:headEnd/>
              <a:tailEnd/>
            </a:ln>
          </p:spPr>
          <p:txBody>
            <a:bodyPr wrap="none" anchor="ctr"/>
            <a:lstStyle/>
            <a:p>
              <a:pPr algn="ctr"/>
              <a:r>
                <a:rPr lang="en-US" sz="2000"/>
                <a:t>Cancer</a:t>
              </a:r>
            </a:p>
          </p:txBody>
        </p:sp>
        <p:sp>
          <p:nvSpPr>
            <p:cNvPr id="15" name="Line 26">
              <a:extLst>
                <a:ext uri="{FF2B5EF4-FFF2-40B4-BE49-F238E27FC236}">
                  <a16:creationId xmlns:a16="http://schemas.microsoft.com/office/drawing/2014/main" id="{1E00C47A-9136-49A6-9E37-F63FCF3FB0D8}"/>
                </a:ext>
              </a:extLst>
            </p:cNvPr>
            <p:cNvSpPr>
              <a:spLocks noChangeShapeType="1"/>
            </p:cNvSpPr>
            <p:nvPr/>
          </p:nvSpPr>
          <p:spPr bwMode="auto">
            <a:xfrm flipH="1">
              <a:off x="1686" y="2614"/>
              <a:ext cx="240" cy="300"/>
            </a:xfrm>
            <a:prstGeom prst="line">
              <a:avLst/>
            </a:prstGeom>
            <a:grpFill/>
            <a:ln w="38100">
              <a:solidFill>
                <a:schemeClr val="tx1"/>
              </a:solidFill>
              <a:round/>
              <a:headEnd/>
              <a:tailEnd type="stealth" w="med" len="med"/>
            </a:ln>
          </p:spPr>
          <p:txBody>
            <a:bodyPr wrap="none" anchor="ctr"/>
            <a:lstStyle/>
            <a:p>
              <a:endParaRPr lang="en-IN" sz="1600"/>
            </a:p>
          </p:txBody>
        </p:sp>
        <p:sp>
          <p:nvSpPr>
            <p:cNvPr id="16" name="Line 27">
              <a:extLst>
                <a:ext uri="{FF2B5EF4-FFF2-40B4-BE49-F238E27FC236}">
                  <a16:creationId xmlns:a16="http://schemas.microsoft.com/office/drawing/2014/main" id="{86C380AB-7738-4F3B-97D6-4366FCE2D497}"/>
                </a:ext>
              </a:extLst>
            </p:cNvPr>
            <p:cNvSpPr>
              <a:spLocks noChangeShapeType="1"/>
            </p:cNvSpPr>
            <p:nvPr/>
          </p:nvSpPr>
          <p:spPr bwMode="auto">
            <a:xfrm>
              <a:off x="1747" y="3291"/>
              <a:ext cx="295" cy="339"/>
            </a:xfrm>
            <a:prstGeom prst="line">
              <a:avLst/>
            </a:prstGeom>
            <a:grpFill/>
            <a:ln w="38100">
              <a:solidFill>
                <a:schemeClr val="tx1"/>
              </a:solidFill>
              <a:round/>
              <a:headEnd/>
              <a:tailEnd type="stealth" w="med" len="med"/>
            </a:ln>
          </p:spPr>
          <p:txBody>
            <a:bodyPr wrap="none" anchor="ctr"/>
            <a:lstStyle/>
            <a:p>
              <a:endParaRPr lang="en-IN" sz="1600"/>
            </a:p>
          </p:txBody>
        </p:sp>
        <p:sp>
          <p:nvSpPr>
            <p:cNvPr id="17" name="Line 28">
              <a:extLst>
                <a:ext uri="{FF2B5EF4-FFF2-40B4-BE49-F238E27FC236}">
                  <a16:creationId xmlns:a16="http://schemas.microsoft.com/office/drawing/2014/main" id="{82FE5EE3-4A0E-42B7-960F-56C327B759AC}"/>
                </a:ext>
              </a:extLst>
            </p:cNvPr>
            <p:cNvSpPr>
              <a:spLocks noChangeShapeType="1"/>
            </p:cNvSpPr>
            <p:nvPr/>
          </p:nvSpPr>
          <p:spPr bwMode="auto">
            <a:xfrm flipH="1">
              <a:off x="1010" y="3278"/>
              <a:ext cx="268" cy="328"/>
            </a:xfrm>
            <a:prstGeom prst="line">
              <a:avLst/>
            </a:prstGeom>
            <a:grpFill/>
            <a:ln w="38100">
              <a:solidFill>
                <a:schemeClr val="tx1"/>
              </a:solidFill>
              <a:round/>
              <a:headEnd/>
              <a:tailEnd type="stealth" w="med" len="med"/>
            </a:ln>
          </p:spPr>
          <p:txBody>
            <a:bodyPr wrap="none" anchor="ctr"/>
            <a:lstStyle/>
            <a:p>
              <a:endParaRPr lang="en-IN" sz="1600"/>
            </a:p>
          </p:txBody>
        </p:sp>
        <p:sp>
          <p:nvSpPr>
            <p:cNvPr id="18" name="Oval 29">
              <a:extLst>
                <a:ext uri="{FF2B5EF4-FFF2-40B4-BE49-F238E27FC236}">
                  <a16:creationId xmlns:a16="http://schemas.microsoft.com/office/drawing/2014/main" id="{B7A86427-E237-4DC6-9BF1-F6322FA3E5D0}"/>
                </a:ext>
              </a:extLst>
            </p:cNvPr>
            <p:cNvSpPr>
              <a:spLocks noChangeArrowheads="1"/>
            </p:cNvSpPr>
            <p:nvPr/>
          </p:nvSpPr>
          <p:spPr bwMode="auto">
            <a:xfrm>
              <a:off x="1634" y="3631"/>
              <a:ext cx="944" cy="464"/>
            </a:xfrm>
            <a:prstGeom prst="ellipse">
              <a:avLst/>
            </a:prstGeom>
            <a:solidFill>
              <a:srgbClr val="00B0F0"/>
            </a:solidFill>
            <a:ln w="28575">
              <a:solidFill>
                <a:schemeClr val="tx1"/>
              </a:solidFill>
              <a:round/>
              <a:headEnd/>
              <a:tailEnd/>
            </a:ln>
          </p:spPr>
          <p:txBody>
            <a:bodyPr wrap="none" anchor="ctr"/>
            <a:lstStyle/>
            <a:p>
              <a:pPr algn="ctr"/>
              <a:r>
                <a:rPr lang="en-US" sz="2000" dirty="0"/>
                <a:t>Lung</a:t>
              </a:r>
            </a:p>
            <a:p>
              <a:pPr algn="ctr"/>
              <a:r>
                <a:rPr lang="en-US" sz="2000" dirty="0"/>
                <a:t>Tumor</a:t>
              </a:r>
            </a:p>
          </p:txBody>
        </p:sp>
        <p:sp>
          <p:nvSpPr>
            <p:cNvPr id="19" name="Oval 30">
              <a:extLst>
                <a:ext uri="{FF2B5EF4-FFF2-40B4-BE49-F238E27FC236}">
                  <a16:creationId xmlns:a16="http://schemas.microsoft.com/office/drawing/2014/main" id="{FB99F9AE-135B-416B-ADED-DD8F407DBA03}"/>
                </a:ext>
              </a:extLst>
            </p:cNvPr>
            <p:cNvSpPr>
              <a:spLocks noChangeArrowheads="1"/>
            </p:cNvSpPr>
            <p:nvPr/>
          </p:nvSpPr>
          <p:spPr bwMode="auto">
            <a:xfrm>
              <a:off x="510" y="3590"/>
              <a:ext cx="896" cy="520"/>
            </a:xfrm>
            <a:prstGeom prst="ellipse">
              <a:avLst/>
            </a:prstGeom>
            <a:solidFill>
              <a:srgbClr val="00B0F0"/>
            </a:solidFill>
            <a:ln w="28575">
              <a:solidFill>
                <a:schemeClr val="tx1"/>
              </a:solidFill>
              <a:round/>
              <a:headEnd/>
              <a:tailEnd/>
            </a:ln>
          </p:spPr>
          <p:txBody>
            <a:bodyPr wrap="none" anchor="ctr"/>
            <a:lstStyle/>
            <a:p>
              <a:pPr algn="ctr"/>
              <a:r>
                <a:rPr lang="en-US" sz="2000" dirty="0"/>
                <a:t>Serum</a:t>
              </a:r>
            </a:p>
            <a:p>
              <a:pPr algn="ctr"/>
              <a:r>
                <a:rPr lang="en-US" sz="2000" dirty="0"/>
                <a:t>Calcium</a:t>
              </a:r>
            </a:p>
          </p:txBody>
        </p:sp>
        <p:sp>
          <p:nvSpPr>
            <p:cNvPr id="20" name="Oval 31">
              <a:extLst>
                <a:ext uri="{FF2B5EF4-FFF2-40B4-BE49-F238E27FC236}">
                  <a16:creationId xmlns:a16="http://schemas.microsoft.com/office/drawing/2014/main" id="{B411FEB4-D6C4-463D-B653-7DF56E4E02B4}"/>
                </a:ext>
              </a:extLst>
            </p:cNvPr>
            <p:cNvSpPr>
              <a:spLocks noChangeArrowheads="1"/>
            </p:cNvSpPr>
            <p:nvPr/>
          </p:nvSpPr>
          <p:spPr bwMode="auto">
            <a:xfrm>
              <a:off x="510" y="2142"/>
              <a:ext cx="864" cy="552"/>
            </a:xfrm>
            <a:prstGeom prst="ellipse">
              <a:avLst/>
            </a:prstGeom>
            <a:solidFill>
              <a:srgbClr val="FF33CC"/>
            </a:solidFill>
            <a:ln w="28575">
              <a:solidFill>
                <a:schemeClr val="tx1"/>
              </a:solidFill>
              <a:round/>
              <a:headEnd/>
              <a:tailEnd/>
            </a:ln>
          </p:spPr>
          <p:txBody>
            <a:bodyPr wrap="none" anchor="ctr"/>
            <a:lstStyle/>
            <a:p>
              <a:pPr algn="ctr"/>
              <a:r>
                <a:rPr lang="en-US" sz="2000" dirty="0"/>
                <a:t>Exposure</a:t>
              </a:r>
            </a:p>
            <a:p>
              <a:pPr algn="ctr"/>
              <a:r>
                <a:rPr lang="en-US" sz="2000" dirty="0"/>
                <a:t>to Toxics</a:t>
              </a:r>
            </a:p>
          </p:txBody>
        </p:sp>
        <p:sp>
          <p:nvSpPr>
            <p:cNvPr id="21" name="Line 32">
              <a:extLst>
                <a:ext uri="{FF2B5EF4-FFF2-40B4-BE49-F238E27FC236}">
                  <a16:creationId xmlns:a16="http://schemas.microsoft.com/office/drawing/2014/main" id="{18454DDF-D8A0-432F-8E03-23A5AF70DE89}"/>
                </a:ext>
              </a:extLst>
            </p:cNvPr>
            <p:cNvSpPr>
              <a:spLocks noChangeShapeType="1"/>
            </p:cNvSpPr>
            <p:nvPr/>
          </p:nvSpPr>
          <p:spPr bwMode="auto">
            <a:xfrm>
              <a:off x="1118" y="2662"/>
              <a:ext cx="256" cy="256"/>
            </a:xfrm>
            <a:prstGeom prst="line">
              <a:avLst/>
            </a:prstGeom>
            <a:grpFill/>
            <a:ln w="38100">
              <a:solidFill>
                <a:schemeClr val="tx1"/>
              </a:solidFill>
              <a:round/>
              <a:headEnd/>
              <a:tailEnd type="stealth" w="med" len="med"/>
            </a:ln>
          </p:spPr>
          <p:txBody>
            <a:bodyPr wrap="none" anchor="ctr"/>
            <a:lstStyle/>
            <a:p>
              <a:endParaRPr lang="en-IN" sz="1600"/>
            </a:p>
          </p:txBody>
        </p:sp>
        <p:sp>
          <p:nvSpPr>
            <p:cNvPr id="22" name="Line 33">
              <a:extLst>
                <a:ext uri="{FF2B5EF4-FFF2-40B4-BE49-F238E27FC236}">
                  <a16:creationId xmlns:a16="http://schemas.microsoft.com/office/drawing/2014/main" id="{6E9ACB2A-F9FE-4E91-83DF-A73B24D7AF8C}"/>
                </a:ext>
              </a:extLst>
            </p:cNvPr>
            <p:cNvSpPr>
              <a:spLocks noChangeShapeType="1"/>
            </p:cNvSpPr>
            <p:nvPr/>
          </p:nvSpPr>
          <p:spPr bwMode="auto">
            <a:xfrm>
              <a:off x="942" y="1830"/>
              <a:ext cx="0" cy="328"/>
            </a:xfrm>
            <a:prstGeom prst="line">
              <a:avLst/>
            </a:prstGeom>
            <a:grpFill/>
            <a:ln w="38100">
              <a:solidFill>
                <a:schemeClr val="tx1"/>
              </a:solidFill>
              <a:round/>
              <a:headEnd/>
              <a:tailEnd type="stealth" w="med" len="med"/>
            </a:ln>
          </p:spPr>
          <p:txBody>
            <a:bodyPr wrap="none" anchor="ctr"/>
            <a:lstStyle/>
            <a:p>
              <a:endParaRPr lang="en-IN" sz="1600"/>
            </a:p>
          </p:txBody>
        </p:sp>
      </p:grpSp>
      <p:sp>
        <p:nvSpPr>
          <p:cNvPr id="23" name="TextBox 22">
            <a:extLst>
              <a:ext uri="{FF2B5EF4-FFF2-40B4-BE49-F238E27FC236}">
                <a16:creationId xmlns:a16="http://schemas.microsoft.com/office/drawing/2014/main" id="{64C421D4-14E1-4DCB-9BDD-337F07AD1018}"/>
              </a:ext>
            </a:extLst>
          </p:cNvPr>
          <p:cNvSpPr txBox="1"/>
          <p:nvPr/>
        </p:nvSpPr>
        <p:spPr>
          <a:xfrm>
            <a:off x="4702073" y="2059752"/>
            <a:ext cx="4225506" cy="1631216"/>
          </a:xfrm>
          <a:prstGeom prst="rect">
            <a:avLst/>
          </a:prstGeom>
          <a:solidFill>
            <a:schemeClr val="accent6">
              <a:lumMod val="20000"/>
              <a:lumOff val="80000"/>
            </a:schemeClr>
          </a:solidFill>
        </p:spPr>
        <p:txBody>
          <a:bodyPr wrap="square" rtlCol="0">
            <a:spAutoFit/>
          </a:bodyPr>
          <a:lstStyle/>
          <a:p>
            <a:r>
              <a:rPr lang="en-IN" sz="2000" dirty="0">
                <a:latin typeface="Arial" panose="020B0604020202020204" pitchFamily="34" charset="0"/>
                <a:cs typeface="Arial" panose="020B0604020202020204" pitchFamily="34" charset="0"/>
              </a:rPr>
              <a:t>P(A, G, E, S, C, L, SC) = </a:t>
            </a:r>
          </a:p>
          <a:p>
            <a:r>
              <a:rPr lang="en-IN" sz="2000" dirty="0">
                <a:latin typeface="Arial" panose="020B0604020202020204" pitchFamily="34" charset="0"/>
                <a:cs typeface="Arial" panose="020B0604020202020204" pitchFamily="34" charset="0"/>
              </a:rPr>
              <a:t>P(A). P(G)</a:t>
            </a:r>
          </a:p>
          <a:p>
            <a:r>
              <a:rPr lang="en-IN" sz="2000" dirty="0">
                <a:latin typeface="Arial" panose="020B0604020202020204" pitchFamily="34" charset="0"/>
                <a:cs typeface="Arial" panose="020B0604020202020204" pitchFamily="34" charset="0"/>
              </a:rPr>
              <a:t>P(E | A). P(S | A, G)</a:t>
            </a:r>
          </a:p>
          <a:p>
            <a:r>
              <a:rPr lang="en-IN" sz="2000" dirty="0">
                <a:latin typeface="Arial" panose="020B0604020202020204" pitchFamily="34" charset="0"/>
                <a:cs typeface="Arial" panose="020B0604020202020204" pitchFamily="34" charset="0"/>
              </a:rPr>
              <a:t>P(C |E , S)</a:t>
            </a:r>
          </a:p>
          <a:p>
            <a:r>
              <a:rPr lang="en-IN" sz="2000" dirty="0">
                <a:latin typeface="Arial" panose="020B0604020202020204" pitchFamily="34" charset="0"/>
                <a:cs typeface="Arial" panose="020B0604020202020204" pitchFamily="34" charset="0"/>
              </a:rPr>
              <a:t>P(SC | C). P(L | C)</a:t>
            </a:r>
          </a:p>
        </p:txBody>
      </p:sp>
      <p:sp>
        <p:nvSpPr>
          <p:cNvPr id="24" name="Text Box 49">
            <a:extLst>
              <a:ext uri="{FF2B5EF4-FFF2-40B4-BE49-F238E27FC236}">
                <a16:creationId xmlns:a16="http://schemas.microsoft.com/office/drawing/2014/main" id="{874A04F1-A603-4095-B99B-87168AA2E2EE}"/>
              </a:ext>
            </a:extLst>
          </p:cNvPr>
          <p:cNvSpPr txBox="1">
            <a:spLocks noChangeArrowheads="1"/>
          </p:cNvSpPr>
          <p:nvPr/>
        </p:nvSpPr>
        <p:spPr bwMode="auto">
          <a:xfrm>
            <a:off x="3385617" y="1657048"/>
            <a:ext cx="2372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400" dirty="0"/>
              <a:t>Non-Descendants</a:t>
            </a:r>
          </a:p>
        </p:txBody>
      </p:sp>
      <p:sp>
        <p:nvSpPr>
          <p:cNvPr id="25" name="Text Box 47">
            <a:extLst>
              <a:ext uri="{FF2B5EF4-FFF2-40B4-BE49-F238E27FC236}">
                <a16:creationId xmlns:a16="http://schemas.microsoft.com/office/drawing/2014/main" id="{D4393389-099C-4B46-A2D9-7E2052AB00D2}"/>
              </a:ext>
            </a:extLst>
          </p:cNvPr>
          <p:cNvSpPr txBox="1">
            <a:spLocks noChangeArrowheads="1"/>
          </p:cNvSpPr>
          <p:nvPr/>
        </p:nvSpPr>
        <p:spPr bwMode="auto">
          <a:xfrm>
            <a:off x="3611710" y="2610098"/>
            <a:ext cx="1090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400" dirty="0"/>
              <a:t>Parents</a:t>
            </a:r>
          </a:p>
        </p:txBody>
      </p:sp>
      <p:sp>
        <p:nvSpPr>
          <p:cNvPr id="26" name="AutoShape 51">
            <a:extLst>
              <a:ext uri="{FF2B5EF4-FFF2-40B4-BE49-F238E27FC236}">
                <a16:creationId xmlns:a16="http://schemas.microsoft.com/office/drawing/2014/main" id="{E6590E40-9DF6-4087-AFE0-0470A3772600}"/>
              </a:ext>
            </a:extLst>
          </p:cNvPr>
          <p:cNvSpPr>
            <a:spLocks/>
          </p:cNvSpPr>
          <p:nvPr/>
        </p:nvSpPr>
        <p:spPr bwMode="auto">
          <a:xfrm>
            <a:off x="3306562" y="2598993"/>
            <a:ext cx="241300" cy="514350"/>
          </a:xfrm>
          <a:prstGeom prst="rightBrace">
            <a:avLst>
              <a:gd name="adj1" fmla="val 23684"/>
              <a:gd name="adj2" fmla="val 48148"/>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Text Box 45">
            <a:extLst>
              <a:ext uri="{FF2B5EF4-FFF2-40B4-BE49-F238E27FC236}">
                <a16:creationId xmlns:a16="http://schemas.microsoft.com/office/drawing/2014/main" id="{DE90B85D-EF86-451A-B951-39B0DFA4D796}"/>
              </a:ext>
            </a:extLst>
          </p:cNvPr>
          <p:cNvSpPr txBox="1">
            <a:spLocks noChangeArrowheads="1"/>
          </p:cNvSpPr>
          <p:nvPr/>
        </p:nvSpPr>
        <p:spPr bwMode="auto">
          <a:xfrm>
            <a:off x="3611710" y="4430449"/>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400" dirty="0"/>
              <a:t>Descendants</a:t>
            </a:r>
          </a:p>
        </p:txBody>
      </p:sp>
      <p:sp>
        <p:nvSpPr>
          <p:cNvPr id="28" name="AutoShape 50">
            <a:extLst>
              <a:ext uri="{FF2B5EF4-FFF2-40B4-BE49-F238E27FC236}">
                <a16:creationId xmlns:a16="http://schemas.microsoft.com/office/drawing/2014/main" id="{19F607DB-FB3A-427A-A83E-E590F75DC43C}"/>
              </a:ext>
            </a:extLst>
          </p:cNvPr>
          <p:cNvSpPr>
            <a:spLocks/>
          </p:cNvSpPr>
          <p:nvPr/>
        </p:nvSpPr>
        <p:spPr bwMode="auto">
          <a:xfrm>
            <a:off x="3515271" y="4399195"/>
            <a:ext cx="228600" cy="514350"/>
          </a:xfrm>
          <a:prstGeom prst="rightBrace">
            <a:avLst>
              <a:gd name="adj1" fmla="val 25000"/>
              <a:gd name="adj2" fmla="val 48148"/>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Rectangle 28">
            <a:extLst>
              <a:ext uri="{FF2B5EF4-FFF2-40B4-BE49-F238E27FC236}">
                <a16:creationId xmlns:a16="http://schemas.microsoft.com/office/drawing/2014/main" id="{27AD2D2E-5A8B-45D2-BDDE-1875BF061420}"/>
              </a:ext>
            </a:extLst>
          </p:cNvPr>
          <p:cNvSpPr/>
          <p:nvPr/>
        </p:nvSpPr>
        <p:spPr>
          <a:xfrm>
            <a:off x="3525535" y="5199832"/>
            <a:ext cx="3962400" cy="646331"/>
          </a:xfrm>
          <a:prstGeom prst="rect">
            <a:avLst/>
          </a:prstGeom>
          <a:solidFill>
            <a:schemeClr val="accent3">
              <a:lumMod val="20000"/>
              <a:lumOff val="80000"/>
            </a:schemeClr>
          </a:solidFill>
          <a:ln>
            <a:solidFill>
              <a:schemeClr val="tx2">
                <a:lumMod val="60000"/>
                <a:lumOff val="40000"/>
              </a:schemeClr>
            </a:solidFill>
          </a:ln>
        </p:spPr>
        <p:txBody>
          <a:bodyPr wrap="square">
            <a:spAutoFit/>
          </a:bodyPr>
          <a:lstStyle/>
          <a:p>
            <a:r>
              <a:rPr lang="en-US" b="1" dirty="0">
                <a:solidFill>
                  <a:srgbClr val="92D050"/>
                </a:solidFill>
              </a:rPr>
              <a:t>Cancer</a:t>
            </a:r>
            <a:r>
              <a:rPr lang="en-US" b="1" dirty="0"/>
              <a:t> is independent of </a:t>
            </a:r>
            <a:r>
              <a:rPr lang="en-US" b="1" dirty="0">
                <a:solidFill>
                  <a:srgbClr val="FF0000"/>
                </a:solidFill>
              </a:rPr>
              <a:t>Diet </a:t>
            </a:r>
            <a:r>
              <a:rPr lang="en-US" b="1" dirty="0"/>
              <a:t>given </a:t>
            </a:r>
            <a:r>
              <a:rPr lang="en-US" b="1" dirty="0">
                <a:solidFill>
                  <a:srgbClr val="FF33CC"/>
                </a:solidFill>
              </a:rPr>
              <a:t>Exposure to Toxics </a:t>
            </a:r>
            <a:r>
              <a:rPr lang="en-US" b="1" dirty="0"/>
              <a:t>and </a:t>
            </a:r>
            <a:r>
              <a:rPr lang="en-US" b="1" dirty="0">
                <a:solidFill>
                  <a:srgbClr val="FF33CC"/>
                </a:solidFill>
              </a:rPr>
              <a:t>Smoking</a:t>
            </a:r>
            <a:r>
              <a:rPr lang="en-US" sz="1600" b="1" dirty="0">
                <a:solidFill>
                  <a:srgbClr val="FF33CC"/>
                </a:solidFill>
              </a:rPr>
              <a:t>.</a:t>
            </a:r>
          </a:p>
        </p:txBody>
      </p:sp>
      <p:sp>
        <p:nvSpPr>
          <p:cNvPr id="30" name="Text Box 40">
            <a:extLst>
              <a:ext uri="{FF2B5EF4-FFF2-40B4-BE49-F238E27FC236}">
                <a16:creationId xmlns:a16="http://schemas.microsoft.com/office/drawing/2014/main" id="{91DE9B61-3767-46DA-B8AA-8349DB89B7AD}"/>
              </a:ext>
            </a:extLst>
          </p:cNvPr>
          <p:cNvSpPr txBox="1">
            <a:spLocks noChangeArrowheads="1"/>
          </p:cNvSpPr>
          <p:nvPr/>
        </p:nvSpPr>
        <p:spPr bwMode="auto">
          <a:xfrm>
            <a:off x="5351289" y="3736387"/>
            <a:ext cx="3471863" cy="1015663"/>
          </a:xfrm>
          <a:prstGeom prst="rect">
            <a:avLst/>
          </a:prstGeom>
          <a:solidFill>
            <a:schemeClr val="accent3">
              <a:lumMod val="40000"/>
              <a:lumOff val="60000"/>
            </a:schemeClr>
          </a:solidFill>
          <a:ln>
            <a:noFill/>
          </a:ln>
          <a:effectLst/>
        </p:spPr>
        <p:txBody>
          <a:bodyPr>
            <a:spAutoFit/>
          </a:bodyPr>
          <a:lstStyle>
            <a:defPPr>
              <a:defRPr lang="en-US"/>
            </a:defPPr>
            <a:lvl1pPr algn="l" rtl="0" eaLnBrk="0" fontAlgn="base" hangingPunct="0">
              <a:spcBef>
                <a:spcPct val="0"/>
              </a:spcBef>
              <a:spcAft>
                <a:spcPct val="0"/>
              </a:spcAft>
              <a:defRPr sz="2000" i="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i="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i="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i="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i="1" kern="1200">
                <a:solidFill>
                  <a:schemeClr val="tx1"/>
                </a:solidFill>
                <a:latin typeface="Times New Roman" pitchFamily="18" charset="0"/>
                <a:ea typeface="+mn-ea"/>
                <a:cs typeface="+mn-cs"/>
              </a:defRPr>
            </a:lvl5pPr>
            <a:lvl6pPr marL="2286000" algn="l" defTabSz="914400" rtl="0" eaLnBrk="1" latinLnBrk="0" hangingPunct="1">
              <a:defRPr sz="2000" i="1" kern="1200">
                <a:solidFill>
                  <a:schemeClr val="tx1"/>
                </a:solidFill>
                <a:latin typeface="Times New Roman" pitchFamily="18" charset="0"/>
                <a:ea typeface="+mn-ea"/>
                <a:cs typeface="+mn-cs"/>
              </a:defRPr>
            </a:lvl6pPr>
            <a:lvl7pPr marL="2743200" algn="l" defTabSz="914400" rtl="0" eaLnBrk="1" latinLnBrk="0" hangingPunct="1">
              <a:defRPr sz="2000" i="1" kern="1200">
                <a:solidFill>
                  <a:schemeClr val="tx1"/>
                </a:solidFill>
                <a:latin typeface="Times New Roman" pitchFamily="18" charset="0"/>
                <a:ea typeface="+mn-ea"/>
                <a:cs typeface="+mn-cs"/>
              </a:defRPr>
            </a:lvl7pPr>
            <a:lvl8pPr marL="3200400" algn="l" defTabSz="914400" rtl="0" eaLnBrk="1" latinLnBrk="0" hangingPunct="1">
              <a:defRPr sz="2000" i="1" kern="1200">
                <a:solidFill>
                  <a:schemeClr val="tx1"/>
                </a:solidFill>
                <a:latin typeface="Times New Roman" pitchFamily="18" charset="0"/>
                <a:ea typeface="+mn-ea"/>
                <a:cs typeface="+mn-cs"/>
              </a:defRPr>
            </a:lvl8pPr>
            <a:lvl9pPr marL="3657600" algn="l" defTabSz="914400" rtl="0" eaLnBrk="1" latinLnBrk="0" hangingPunct="1">
              <a:defRPr sz="2000" i="1" kern="1200">
                <a:solidFill>
                  <a:schemeClr val="tx1"/>
                </a:solidFill>
                <a:latin typeface="Times New Roman" pitchFamily="18" charset="0"/>
                <a:ea typeface="+mn-ea"/>
                <a:cs typeface="+mn-cs"/>
              </a:defRPr>
            </a:lvl9pPr>
          </a:lstStyle>
          <a:p>
            <a:r>
              <a:rPr lang="en-US" altLang="en-US" b="1" dirty="0">
                <a:solidFill>
                  <a:schemeClr val="accent2"/>
                </a:solidFill>
              </a:rPr>
              <a:t>Cancer</a:t>
            </a:r>
            <a:r>
              <a:rPr lang="en-US" altLang="en-US" b="1" i="0" dirty="0"/>
              <a:t> is independent of </a:t>
            </a:r>
            <a:r>
              <a:rPr lang="en-US" altLang="en-US" b="1" dirty="0">
                <a:solidFill>
                  <a:srgbClr val="FF0000"/>
                </a:solidFill>
              </a:rPr>
              <a:t>Age</a:t>
            </a:r>
            <a:r>
              <a:rPr lang="en-US" altLang="en-US" b="1" i="0" dirty="0"/>
              <a:t> and </a:t>
            </a:r>
            <a:r>
              <a:rPr lang="en-US" altLang="en-US" b="1" dirty="0">
                <a:solidFill>
                  <a:srgbClr val="FF0000"/>
                </a:solidFill>
              </a:rPr>
              <a:t>Gender</a:t>
            </a:r>
            <a:r>
              <a:rPr lang="en-US" altLang="en-US" b="1" i="0" dirty="0"/>
              <a:t> given </a:t>
            </a:r>
            <a:r>
              <a:rPr lang="en-US" altLang="en-US" b="1" dirty="0">
                <a:solidFill>
                  <a:schemeClr val="folHlink"/>
                </a:solidFill>
              </a:rPr>
              <a:t>Exposure to Toxics</a:t>
            </a:r>
            <a:r>
              <a:rPr lang="en-US" altLang="en-US" b="1" i="0" dirty="0"/>
              <a:t> and </a:t>
            </a:r>
            <a:r>
              <a:rPr lang="en-US" altLang="en-US" b="1" dirty="0">
                <a:solidFill>
                  <a:schemeClr val="folHlink"/>
                </a:solidFill>
              </a:rPr>
              <a:t>Smoking</a:t>
            </a:r>
            <a:r>
              <a:rPr lang="en-US" altLang="en-US" sz="1800" b="1" i="0" dirty="0"/>
              <a:t>.</a:t>
            </a:r>
          </a:p>
        </p:txBody>
      </p:sp>
    </p:spTree>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C13B26AA-CDF9-4007-BCB0-CE0C669FBAB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156</a:t>
            </a:fld>
            <a:endParaRPr lang="en-IN"/>
          </a:p>
        </p:txBody>
      </p:sp>
      <p:sp>
        <p:nvSpPr>
          <p:cNvPr id="8" name="Rectangle 7">
            <a:extLst>
              <a:ext uri="{FF2B5EF4-FFF2-40B4-BE49-F238E27FC236}">
                <a16:creationId xmlns:a16="http://schemas.microsoft.com/office/drawing/2014/main" id="{D2C81EB6-DFD2-4E3D-9CC7-902FB95A38E1}"/>
              </a:ext>
            </a:extLst>
          </p:cNvPr>
          <p:cNvSpPr/>
          <p:nvPr/>
        </p:nvSpPr>
        <p:spPr>
          <a:xfrm>
            <a:off x="603504" y="1844824"/>
            <a:ext cx="8083296" cy="2795958"/>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Bayesian networks provide a natural representation for (causally induced) conditional independence</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Topology + CPTs = compact representation of joint distribution</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Generally easy for domain experts to construct</a:t>
            </a:r>
            <a:endParaRPr lang="nl-NL" sz="2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Limitations Of Bayesian Networks </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9FBB2B1-B5CD-402C-844F-B6750AE1A3D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157</a:t>
            </a:fld>
            <a:endParaRPr lang="en-IN"/>
          </a:p>
        </p:txBody>
      </p:sp>
      <p:sp>
        <p:nvSpPr>
          <p:cNvPr id="8" name="Rectangle 3">
            <a:extLst>
              <a:ext uri="{FF2B5EF4-FFF2-40B4-BE49-F238E27FC236}">
                <a16:creationId xmlns:a16="http://schemas.microsoft.com/office/drawing/2014/main" id="{F2A614A6-2FBF-4A5D-9337-92CE508A2E34}"/>
              </a:ext>
            </a:extLst>
          </p:cNvPr>
          <p:cNvSpPr txBox="1">
            <a:spLocks noChangeArrowheads="1"/>
          </p:cNvSpPr>
          <p:nvPr/>
        </p:nvSpPr>
        <p:spPr>
          <a:xfrm>
            <a:off x="612022" y="1628800"/>
            <a:ext cx="8208449" cy="3394472"/>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spcBef>
                <a:spcPts val="0"/>
              </a:spcBef>
              <a:buClr>
                <a:schemeClr val="tx2"/>
              </a:buClr>
              <a:buFontTx/>
              <a:buChar char="•"/>
            </a:pPr>
            <a:r>
              <a:rPr lang="en-US" altLang="en-US" sz="2400" dirty="0">
                <a:latin typeface="Times New Roman" panose="02020603050405020304" pitchFamily="18" charset="0"/>
                <a:cs typeface="Times New Roman" panose="02020603050405020304" pitchFamily="18" charset="0"/>
              </a:rPr>
              <a:t>Typically require initial knowledge of many probabilities…quality and extent of prior knowledge play an important role</a:t>
            </a:r>
          </a:p>
          <a:p>
            <a:pPr algn="just">
              <a:lnSpc>
                <a:spcPct val="150000"/>
              </a:lnSpc>
              <a:spcBef>
                <a:spcPts val="0"/>
              </a:spcBef>
              <a:buClr>
                <a:schemeClr val="tx2"/>
              </a:buClr>
              <a:buFontTx/>
              <a:buChar char="•"/>
            </a:pPr>
            <a:r>
              <a:rPr lang="en-US" altLang="en-US" sz="2400" dirty="0">
                <a:latin typeface="Times New Roman" panose="02020603050405020304" pitchFamily="18" charset="0"/>
                <a:cs typeface="Times New Roman" panose="02020603050405020304" pitchFamily="18" charset="0"/>
              </a:rPr>
              <a:t>Significant computational cost(NP hard task)</a:t>
            </a:r>
          </a:p>
          <a:p>
            <a:pPr algn="just">
              <a:lnSpc>
                <a:spcPct val="150000"/>
              </a:lnSpc>
              <a:spcBef>
                <a:spcPts val="0"/>
              </a:spcBef>
              <a:buClr>
                <a:schemeClr val="tx2"/>
              </a:buClr>
              <a:buFontTx/>
              <a:buChar char="•"/>
            </a:pPr>
            <a:r>
              <a:rPr lang="en-US" altLang="en-US" sz="2400" dirty="0">
                <a:latin typeface="Times New Roman" panose="02020603050405020304" pitchFamily="18" charset="0"/>
                <a:cs typeface="Times New Roman" panose="02020603050405020304" pitchFamily="18" charset="0"/>
              </a:rPr>
              <a:t>Unanticipated probability of an event is not taken care of.</a:t>
            </a:r>
          </a:p>
          <a:p>
            <a:pPr algn="just">
              <a:lnSpc>
                <a:spcPct val="150000"/>
              </a:lnSpc>
              <a:buClr>
                <a:schemeClr val="tx2"/>
              </a:buClr>
              <a:buFontTx/>
              <a:buChar char="•"/>
            </a:pPr>
            <a:endParaRPr lang="en-US" altLang="en-US" sz="2400"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C3525B9-FDE1-4827-966A-F8223A386EB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158</a:t>
            </a:fld>
            <a:endParaRPr lang="en-IN"/>
          </a:p>
        </p:txBody>
      </p:sp>
      <p:sp>
        <p:nvSpPr>
          <p:cNvPr id="9" name="Rectangle 8">
            <a:extLst>
              <a:ext uri="{FF2B5EF4-FFF2-40B4-BE49-F238E27FC236}">
                <a16:creationId xmlns:a16="http://schemas.microsoft.com/office/drawing/2014/main" id="{A708DE7C-78F6-43F0-A456-42A77CFA23FD}"/>
              </a:ext>
            </a:extLst>
          </p:cNvPr>
          <p:cNvSpPr/>
          <p:nvPr/>
        </p:nvSpPr>
        <p:spPr>
          <a:xfrm>
            <a:off x="409770" y="2852936"/>
            <a:ext cx="8324459" cy="923330"/>
          </a:xfrm>
          <a:prstGeom prst="rect">
            <a:avLst/>
          </a:prstGeom>
          <a:noFill/>
        </p:spPr>
        <p:txBody>
          <a:bodyPr wrap="none" lIns="91440" tIns="45720" rIns="91440" bIns="45720">
            <a:spAutoFit/>
          </a:bodyPr>
          <a:lstStyle/>
          <a:p>
            <a:pPr algn="ctr"/>
            <a:r>
              <a:rPr lang="en-IN" sz="5400" dirty="0">
                <a:ln w="0"/>
                <a:solidFill>
                  <a:schemeClr val="accent4">
                    <a:lumMod val="75000"/>
                  </a:schemeClr>
                </a:solidFill>
              </a:rPr>
              <a:t>Constructing Bayesian Networks</a:t>
            </a:r>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Constructing Bayesian networks</a:t>
            </a:r>
          </a:p>
        </p:txBody>
      </p:sp>
      <p:sp>
        <p:nvSpPr>
          <p:cNvPr id="3" name="Date Placeholder 2"/>
          <p:cNvSpPr>
            <a:spLocks noGrp="1"/>
          </p:cNvSpPr>
          <p:nvPr>
            <p:ph type="dt" sz="half" idx="10"/>
          </p:nvPr>
        </p:nvSpPr>
        <p:spPr/>
        <p:txBody>
          <a:bodyPr/>
          <a:lstStyle/>
          <a:p>
            <a:fld id="{9B9611E4-4D83-430F-ACED-AFB8BE2C252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159</a:t>
            </a:fld>
            <a:endParaRPr lang="en-IN"/>
          </a:p>
        </p:txBody>
      </p:sp>
      <p:sp>
        <p:nvSpPr>
          <p:cNvPr id="8" name="Rectangle 7">
            <a:extLst>
              <a:ext uri="{FF2B5EF4-FFF2-40B4-BE49-F238E27FC236}">
                <a16:creationId xmlns:a16="http://schemas.microsoft.com/office/drawing/2014/main" id="{218DEFED-E7DF-4E2D-9205-12DF5FAC05D8}"/>
              </a:ext>
            </a:extLst>
          </p:cNvPr>
          <p:cNvSpPr/>
          <p:nvPr/>
        </p:nvSpPr>
        <p:spPr>
          <a:xfrm>
            <a:off x="446449" y="1744836"/>
            <a:ext cx="8369987" cy="4154984"/>
          </a:xfrm>
          <a:prstGeom prst="rect">
            <a:avLst/>
          </a:prstGeom>
        </p:spPr>
        <p:txBody>
          <a:bodyPr wrap="square">
            <a:spAutoFit/>
          </a:bodyPr>
          <a:lstStyle/>
          <a:p>
            <a:pPr marL="266700" indent="-266700">
              <a:buFont typeface="+mj-lt"/>
              <a:buAutoNum type="arabicPeriod"/>
            </a:pPr>
            <a:r>
              <a:rPr lang="en-US" sz="2200" dirty="0">
                <a:latin typeface="Times New Roman" panose="02020603050405020304" pitchFamily="18" charset="0"/>
                <a:cs typeface="Times New Roman" panose="02020603050405020304" pitchFamily="18" charset="0"/>
              </a:rPr>
              <a:t> Choose an ordering of variables X</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X</a:t>
            </a:r>
            <a:r>
              <a:rPr lang="en-US" sz="2200" baseline="-25000" dirty="0" err="1">
                <a:latin typeface="Times New Roman" panose="02020603050405020304" pitchFamily="18" charset="0"/>
                <a:cs typeface="Times New Roman" panose="02020603050405020304" pitchFamily="18" charset="0"/>
              </a:rPr>
              <a:t>n</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2. For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 to n</a:t>
            </a:r>
          </a:p>
          <a:p>
            <a:pPr lvl="1"/>
            <a:r>
              <a:rPr lang="en-US" sz="2200" dirty="0">
                <a:latin typeface="Times New Roman" panose="02020603050405020304" pitchFamily="18" charset="0"/>
                <a:cs typeface="Times New Roman" panose="02020603050405020304" pitchFamily="18" charset="0"/>
              </a:rPr>
              <a:t>add X</a:t>
            </a:r>
            <a:r>
              <a:rPr lang="en-US" sz="2200"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to the network</a:t>
            </a:r>
          </a:p>
          <a:p>
            <a:pPr lvl="1"/>
            <a:r>
              <a:rPr lang="en-US" sz="2200" dirty="0">
                <a:latin typeface="Times New Roman" panose="02020603050405020304" pitchFamily="18" charset="0"/>
                <a:cs typeface="Times New Roman" panose="02020603050405020304" pitchFamily="18" charset="0"/>
              </a:rPr>
              <a:t>select parents from X</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,X</a:t>
            </a:r>
            <a:r>
              <a:rPr lang="en-US" sz="2200" baseline="-25000" dirty="0">
                <a:latin typeface="Times New Roman" panose="02020603050405020304" pitchFamily="18" charset="0"/>
                <a:cs typeface="Times New Roman" panose="02020603050405020304" pitchFamily="18" charset="0"/>
              </a:rPr>
              <a:t>i-1</a:t>
            </a:r>
            <a:r>
              <a:rPr lang="en-US" sz="2200" dirty="0">
                <a:latin typeface="Times New Roman" panose="02020603050405020304" pitchFamily="18" charset="0"/>
                <a:cs typeface="Times New Roman" panose="02020603050405020304" pitchFamily="18" charset="0"/>
              </a:rPr>
              <a:t> such that </a:t>
            </a:r>
          </a:p>
          <a:p>
            <a:pPr marL="628650" lvl="2"/>
            <a:r>
              <a:rPr lang="fr-FR" sz="2200" b="1" dirty="0">
                <a:latin typeface="Times New Roman" panose="02020603050405020304" pitchFamily="18" charset="0"/>
                <a:cs typeface="Times New Roman" panose="02020603050405020304" pitchFamily="18" charset="0"/>
              </a:rPr>
              <a:t>P</a:t>
            </a:r>
            <a:r>
              <a:rPr lang="fr-FR" sz="2200" dirty="0">
                <a:latin typeface="Times New Roman" panose="02020603050405020304" pitchFamily="18" charset="0"/>
                <a:cs typeface="Times New Roman" panose="02020603050405020304" pitchFamily="18" charset="0"/>
              </a:rPr>
              <a:t> (X</a:t>
            </a:r>
            <a:r>
              <a:rPr lang="fr-FR" sz="2200" baseline="-25000" dirty="0">
                <a:latin typeface="Times New Roman" panose="02020603050405020304" pitchFamily="18" charset="0"/>
                <a:cs typeface="Times New Roman" panose="02020603050405020304" pitchFamily="18" charset="0"/>
              </a:rPr>
              <a:t>i</a:t>
            </a:r>
            <a:r>
              <a:rPr lang="fr-FR" sz="2200" dirty="0">
                <a:latin typeface="Times New Roman" panose="02020603050405020304" pitchFamily="18" charset="0"/>
                <a:cs typeface="Times New Roman" panose="02020603050405020304" pitchFamily="18" charset="0"/>
              </a:rPr>
              <a:t> | Parents(X</a:t>
            </a:r>
            <a:r>
              <a:rPr lang="fr-FR" sz="2200" baseline="-25000" dirty="0">
                <a:latin typeface="Times New Roman" panose="02020603050405020304" pitchFamily="18" charset="0"/>
                <a:cs typeface="Times New Roman" panose="02020603050405020304" pitchFamily="18" charset="0"/>
              </a:rPr>
              <a:t>i</a:t>
            </a:r>
            <a:r>
              <a:rPr lang="fr-FR" sz="2200" dirty="0">
                <a:latin typeface="Times New Roman" panose="02020603050405020304" pitchFamily="18" charset="0"/>
                <a:cs typeface="Times New Roman" panose="02020603050405020304" pitchFamily="18" charset="0"/>
              </a:rPr>
              <a:t>)) = </a:t>
            </a:r>
            <a:r>
              <a:rPr lang="fr-FR" sz="2200" b="1" dirty="0">
                <a:latin typeface="Times New Roman" panose="02020603050405020304" pitchFamily="18" charset="0"/>
                <a:cs typeface="Times New Roman" panose="02020603050405020304" pitchFamily="18" charset="0"/>
              </a:rPr>
              <a:t>P</a:t>
            </a:r>
            <a:r>
              <a:rPr lang="fr-FR" sz="2200" dirty="0">
                <a:latin typeface="Times New Roman" panose="02020603050405020304" pitchFamily="18" charset="0"/>
                <a:cs typeface="Times New Roman" panose="02020603050405020304" pitchFamily="18" charset="0"/>
              </a:rPr>
              <a:t> (X</a:t>
            </a:r>
            <a:r>
              <a:rPr lang="fr-FR" sz="2200" baseline="-25000" dirty="0">
                <a:latin typeface="Times New Roman" panose="02020603050405020304" pitchFamily="18" charset="0"/>
                <a:cs typeface="Times New Roman" panose="02020603050405020304" pitchFamily="18" charset="0"/>
              </a:rPr>
              <a:t>i</a:t>
            </a:r>
            <a:r>
              <a:rPr lang="fr-FR" sz="2200" dirty="0">
                <a:latin typeface="Times New Roman" panose="02020603050405020304" pitchFamily="18" charset="0"/>
                <a:cs typeface="Times New Roman" panose="02020603050405020304" pitchFamily="18" charset="0"/>
              </a:rPr>
              <a:t> | X</a:t>
            </a:r>
            <a:r>
              <a:rPr lang="fr-FR" sz="2200" baseline="-25000" dirty="0">
                <a:latin typeface="Times New Roman" panose="02020603050405020304" pitchFamily="18" charset="0"/>
                <a:cs typeface="Times New Roman" panose="02020603050405020304" pitchFamily="18" charset="0"/>
              </a:rPr>
              <a:t>1</a:t>
            </a:r>
            <a:r>
              <a:rPr lang="fr-FR" sz="2200" dirty="0">
                <a:latin typeface="Times New Roman" panose="02020603050405020304" pitchFamily="18" charset="0"/>
                <a:cs typeface="Times New Roman" panose="02020603050405020304" pitchFamily="18" charset="0"/>
              </a:rPr>
              <a:t>, ... X</a:t>
            </a:r>
            <a:r>
              <a:rPr lang="fr-FR" sz="2200" baseline="-25000" dirty="0">
                <a:latin typeface="Times New Roman" panose="02020603050405020304" pitchFamily="18" charset="0"/>
                <a:cs typeface="Times New Roman" panose="02020603050405020304" pitchFamily="18" charset="0"/>
              </a:rPr>
              <a:t>i-1</a:t>
            </a:r>
            <a:r>
              <a:rPr lang="fr-FR" sz="2200" dirty="0">
                <a:latin typeface="Times New Roman" panose="02020603050405020304" pitchFamily="18" charset="0"/>
                <a:cs typeface="Times New Roman" panose="02020603050405020304" pitchFamily="18" charset="0"/>
              </a:rPr>
              <a:t>)</a:t>
            </a:r>
          </a:p>
          <a:p>
            <a:pPr lvl="1">
              <a:buFontTx/>
              <a:buNone/>
            </a:pPr>
            <a:endParaRPr lang="en-US" sz="2200" dirty="0">
              <a:latin typeface="Times New Roman" panose="02020603050405020304" pitchFamily="18" charset="0"/>
              <a:cs typeface="Times New Roman" panose="02020603050405020304" pitchFamily="18" charset="0"/>
            </a:endParaRPr>
          </a:p>
          <a:p>
            <a:pPr>
              <a:buFontTx/>
              <a:buNone/>
            </a:pPr>
            <a:r>
              <a:rPr lang="en-US" sz="2200" dirty="0">
                <a:latin typeface="Times New Roman" panose="02020603050405020304" pitchFamily="18" charset="0"/>
                <a:cs typeface="Times New Roman" panose="02020603050405020304" pitchFamily="18" charset="0"/>
              </a:rPr>
              <a:t>This choice of parents guarantees:
</a:t>
            </a:r>
          </a:p>
          <a:p>
            <a:pPr>
              <a:buFontTx/>
              <a:buNone/>
            </a:pPr>
            <a:r>
              <a:rPr lang="en-US" sz="2200" b="1" dirty="0">
                <a:latin typeface="Times New Roman" panose="02020603050405020304" pitchFamily="18" charset="0"/>
                <a:cs typeface="Times New Roman" panose="02020603050405020304" pitchFamily="18" charset="0"/>
              </a:rPr>
              <a:t>P</a:t>
            </a:r>
            <a:r>
              <a:rPr lang="en-US" sz="2200" dirty="0">
                <a:latin typeface="Times New Roman" panose="02020603050405020304" pitchFamily="18" charset="0"/>
                <a:cs typeface="Times New Roman" panose="02020603050405020304" pitchFamily="18" charset="0"/>
              </a:rPr>
              <a:t> (X</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X</a:t>
            </a:r>
            <a:r>
              <a:rPr lang="en-US" sz="2200" baseline="-25000" dirty="0" err="1">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 </a:t>
            </a:r>
            <a:r>
              <a:rPr lang="el-GR" sz="2200" dirty="0">
                <a:latin typeface="Times New Roman" panose="02020603050405020304" pitchFamily="18" charset="0"/>
                <a:cs typeface="Times New Roman" panose="02020603050405020304" pitchFamily="18" charset="0"/>
              </a:rPr>
              <a:t>π</a:t>
            </a:r>
            <a:r>
              <a:rPr lang="en-US" sz="2200" baseline="-25000" dirty="0" err="1">
                <a:latin typeface="Times New Roman" panose="02020603050405020304" pitchFamily="18" charset="0"/>
                <a:cs typeface="Times New Roman" panose="02020603050405020304" pitchFamily="18" charset="0"/>
              </a:rPr>
              <a:t>i</a:t>
            </a:r>
            <a:r>
              <a:rPr lang="en-US" sz="2200" baseline="-25000" dirty="0">
                <a:latin typeface="Times New Roman" panose="02020603050405020304" pitchFamily="18" charset="0"/>
                <a:cs typeface="Times New Roman" panose="02020603050405020304" pitchFamily="18" charset="0"/>
              </a:rPr>
              <a:t> =1</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P</a:t>
            </a:r>
            <a:r>
              <a:rPr lang="en-US" sz="2200" dirty="0">
                <a:latin typeface="Times New Roman" panose="02020603050405020304" pitchFamily="18" charset="0"/>
                <a:cs typeface="Times New Roman" panose="02020603050405020304" pitchFamily="18" charset="0"/>
              </a:rPr>
              <a:t> (X</a:t>
            </a:r>
            <a:r>
              <a:rPr lang="en-US" sz="2200"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X</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 X</a:t>
            </a:r>
            <a:r>
              <a:rPr lang="en-US" sz="2200" baseline="-25000" dirty="0">
                <a:latin typeface="Times New Roman" panose="02020603050405020304" pitchFamily="18" charset="0"/>
                <a:cs typeface="Times New Roman" panose="02020603050405020304" pitchFamily="18" charset="0"/>
              </a:rPr>
              <a:t>i-1</a:t>
            </a:r>
            <a:r>
              <a:rPr lang="en-US" sz="2200" dirty="0">
                <a:latin typeface="Times New Roman" panose="02020603050405020304" pitchFamily="18" charset="0"/>
                <a:cs typeface="Times New Roman" panose="02020603050405020304" pitchFamily="18" charset="0"/>
              </a:rPr>
              <a:t>)   (chain rule)</a:t>
            </a:r>
          </a:p>
          <a:p>
            <a:pPr>
              <a:buFontTx/>
              <a:buNone/>
            </a:pPr>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 </a:t>
            </a:r>
            <a:r>
              <a:rPr lang="el-GR" sz="2200" dirty="0">
                <a:latin typeface="Times New Roman" panose="02020603050405020304" pitchFamily="18" charset="0"/>
                <a:cs typeface="Times New Roman" panose="02020603050405020304" pitchFamily="18" charset="0"/>
              </a:rPr>
              <a:t>π</a:t>
            </a:r>
            <a:r>
              <a:rPr lang="en-US" sz="2200" baseline="-25000" dirty="0" err="1">
                <a:latin typeface="Times New Roman" panose="02020603050405020304" pitchFamily="18" charset="0"/>
                <a:cs typeface="Times New Roman" panose="02020603050405020304" pitchFamily="18" charset="0"/>
              </a:rPr>
              <a:t>i</a:t>
            </a:r>
            <a:r>
              <a:rPr lang="en-US" sz="2200" baseline="-25000" dirty="0">
                <a:latin typeface="Times New Roman" panose="02020603050405020304" pitchFamily="18" charset="0"/>
                <a:cs typeface="Times New Roman" panose="02020603050405020304" pitchFamily="18" charset="0"/>
              </a:rPr>
              <a:t> =1</a:t>
            </a:r>
            <a:r>
              <a:rPr lang="en-US" sz="2200" b="1" dirty="0">
                <a:latin typeface="Times New Roman" panose="02020603050405020304" pitchFamily="18" charset="0"/>
                <a:cs typeface="Times New Roman" panose="02020603050405020304" pitchFamily="18" charset="0"/>
              </a:rPr>
              <a:t>P</a:t>
            </a:r>
            <a:r>
              <a:rPr lang="en-US" sz="2200" dirty="0">
                <a:latin typeface="Times New Roman" panose="02020603050405020304" pitchFamily="18" charset="0"/>
                <a:cs typeface="Times New Roman" panose="02020603050405020304" pitchFamily="18" charset="0"/>
              </a:rPr>
              <a:t> (X</a:t>
            </a:r>
            <a:r>
              <a:rPr lang="en-US" sz="2200" baseline="-25000" dirty="0">
                <a:latin typeface="Times New Roman" panose="02020603050405020304" pitchFamily="18" charset="0"/>
                <a:cs typeface="Times New Roman" panose="02020603050405020304" pitchFamily="18" charset="0"/>
              </a:rPr>
              <a:t>i </a:t>
            </a:r>
            <a:r>
              <a:rPr lang="en-US" sz="2200" dirty="0">
                <a:latin typeface="Times New Roman" panose="02020603050405020304" pitchFamily="18" charset="0"/>
                <a:cs typeface="Times New Roman" panose="02020603050405020304" pitchFamily="18" charset="0"/>
              </a:rPr>
              <a:t>| Parents(X</a:t>
            </a:r>
            <a:r>
              <a:rPr lang="en-US" sz="2200" baseline="-25000" dirty="0">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(by construction)</a:t>
            </a:r>
          </a:p>
          <a:p>
            <a:pPr>
              <a:buFontTx/>
              <a:buNone/>
            </a:pPr>
            <a:endParaRPr lang="en-US" sz="2200" dirty="0">
              <a:latin typeface="Times New Roman" panose="02020603050405020304" pitchFamily="18" charset="0"/>
              <a:cs typeface="Times New Roman" panose="02020603050405020304" pitchFamily="18" charset="0"/>
            </a:endParaRPr>
          </a:p>
          <a:p>
            <a:pPr>
              <a:buFontTx/>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1CB9AEC-C717-425E-9BF1-42AAB7F65469}"/>
              </a:ext>
            </a:extLst>
          </p:cNvPr>
          <p:cNvSpPr>
            <a:spLocks noGrp="1"/>
          </p:cNvSpPr>
          <p:nvPr>
            <p:ph type="dt" sz="half" idx="10"/>
          </p:nvPr>
        </p:nvSpPr>
        <p:spPr/>
        <p:txBody>
          <a:bodyPr/>
          <a:lstStyle/>
          <a:p>
            <a:fld id="{40530212-A701-4C75-86BA-AD6181E2EA63}" type="datetime1">
              <a:rPr lang="en-US" smtClean="0"/>
              <a:t>1/18/22</a:t>
            </a:fld>
            <a:endParaRPr lang="en-IN"/>
          </a:p>
        </p:txBody>
      </p:sp>
      <p:sp>
        <p:nvSpPr>
          <p:cNvPr id="4" name="Footer Placeholder 3">
            <a:extLst>
              <a:ext uri="{FF2B5EF4-FFF2-40B4-BE49-F238E27FC236}">
                <a16:creationId xmlns:a16="http://schemas.microsoft.com/office/drawing/2014/main" id="{DC0F6D5B-86BA-4E3F-A669-BBE511B3E2F9}"/>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1E06DF9C-91CC-4CC3-8F9F-BD038EAC5120}"/>
              </a:ext>
            </a:extLst>
          </p:cNvPr>
          <p:cNvSpPr>
            <a:spLocks noGrp="1"/>
          </p:cNvSpPr>
          <p:nvPr>
            <p:ph type="sldNum" sz="quarter" idx="12"/>
          </p:nvPr>
        </p:nvSpPr>
        <p:spPr/>
        <p:txBody>
          <a:bodyPr/>
          <a:lstStyle/>
          <a:p>
            <a:fld id="{0E2B90DE-CA9C-452B-80F9-35262CC2B070}" type="slidenum">
              <a:rPr lang="en-IN" smtClean="0"/>
              <a:pPr/>
              <a:t>16</a:t>
            </a:fld>
            <a:endParaRPr lang="en-IN"/>
          </a:p>
        </p:txBody>
      </p:sp>
      <p:pic>
        <p:nvPicPr>
          <p:cNvPr id="9" name="Content Placeholder 8">
            <a:extLst>
              <a:ext uri="{FF2B5EF4-FFF2-40B4-BE49-F238E27FC236}">
                <a16:creationId xmlns:a16="http://schemas.microsoft.com/office/drawing/2014/main" id="{7A1BA97E-3CB4-447D-AED4-44D8C9F8EEC1}"/>
              </a:ext>
            </a:extLst>
          </p:cNvPr>
          <p:cNvPicPr>
            <a:picLocks noGrp="1" noChangeAspect="1"/>
          </p:cNvPicPr>
          <p:nvPr>
            <p:ph sz="quarter" idx="1"/>
          </p:nvPr>
        </p:nvPicPr>
        <p:blipFill>
          <a:blip r:embed="rId2"/>
          <a:stretch>
            <a:fillRect/>
          </a:stretch>
        </p:blipFill>
        <p:spPr>
          <a:xfrm>
            <a:off x="603504" y="1124744"/>
            <a:ext cx="8045196" cy="5066506"/>
          </a:xfrm>
          <a:prstGeom prst="rect">
            <a:avLst/>
          </a:prstGeom>
        </p:spPr>
      </p:pic>
    </p:spTree>
    <p:extLst>
      <p:ext uri="{BB962C8B-B14F-4D97-AF65-F5344CB8AC3E}">
        <p14:creationId xmlns:p14="http://schemas.microsoft.com/office/powerpoint/2010/main" val="196563137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Bayesian Networks – Example I</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B8EB89F-F4F5-4B41-9235-31B3BA52845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160</a:t>
            </a:fld>
            <a:endParaRPr lang="en-IN"/>
          </a:p>
        </p:txBody>
      </p:sp>
      <p:sp>
        <p:nvSpPr>
          <p:cNvPr id="8" name="Oval 3">
            <a:extLst>
              <a:ext uri="{FF2B5EF4-FFF2-40B4-BE49-F238E27FC236}">
                <a16:creationId xmlns:a16="http://schemas.microsoft.com/office/drawing/2014/main" id="{F73926A4-A2A9-4626-9E06-EED7E393A0BC}"/>
              </a:ext>
            </a:extLst>
          </p:cNvPr>
          <p:cNvSpPr>
            <a:spLocks noChangeArrowheads="1"/>
          </p:cNvSpPr>
          <p:nvPr/>
        </p:nvSpPr>
        <p:spPr bwMode="auto">
          <a:xfrm>
            <a:off x="6575973" y="1863874"/>
            <a:ext cx="1181100" cy="542925"/>
          </a:xfrm>
          <a:prstGeom prst="ellipse">
            <a:avLst/>
          </a:prstGeom>
          <a:solidFill>
            <a:srgbClr val="FFCCFF"/>
          </a:solidFill>
          <a:ln w="28575">
            <a:solidFill>
              <a:schemeClr val="tx1"/>
            </a:solidFill>
            <a:round/>
            <a:headEnd/>
            <a:tailEnd/>
          </a:ln>
        </p:spPr>
        <p:txBody>
          <a:bodyPr wrap="none" anchor="ctr"/>
          <a:lstStyle/>
          <a:p>
            <a:pPr algn="ctr"/>
            <a:r>
              <a:rPr lang="en-US" sz="2400" dirty="0"/>
              <a:t>Cancer</a:t>
            </a:r>
          </a:p>
        </p:txBody>
      </p:sp>
      <p:sp>
        <p:nvSpPr>
          <p:cNvPr id="9" name="Oval 4">
            <a:extLst>
              <a:ext uri="{FF2B5EF4-FFF2-40B4-BE49-F238E27FC236}">
                <a16:creationId xmlns:a16="http://schemas.microsoft.com/office/drawing/2014/main" id="{00B1712B-7F4F-4EE2-8826-CE9D075A216F}"/>
              </a:ext>
            </a:extLst>
          </p:cNvPr>
          <p:cNvSpPr>
            <a:spLocks noChangeArrowheads="1"/>
          </p:cNvSpPr>
          <p:nvPr/>
        </p:nvSpPr>
        <p:spPr bwMode="auto">
          <a:xfrm>
            <a:off x="3324773" y="1844824"/>
            <a:ext cx="1270000" cy="542925"/>
          </a:xfrm>
          <a:prstGeom prst="ellipse">
            <a:avLst/>
          </a:prstGeom>
          <a:solidFill>
            <a:srgbClr val="FFCCFF"/>
          </a:solidFill>
          <a:ln w="28575">
            <a:solidFill>
              <a:schemeClr val="tx1"/>
            </a:solidFill>
            <a:round/>
            <a:headEnd/>
            <a:tailEnd/>
          </a:ln>
        </p:spPr>
        <p:txBody>
          <a:bodyPr wrap="none" anchor="ctr"/>
          <a:lstStyle/>
          <a:p>
            <a:pPr algn="ctr"/>
            <a:r>
              <a:rPr lang="en-US" sz="2400"/>
              <a:t>Smoking</a:t>
            </a:r>
          </a:p>
        </p:txBody>
      </p:sp>
      <p:sp>
        <p:nvSpPr>
          <p:cNvPr id="10" name="Line 5">
            <a:extLst>
              <a:ext uri="{FF2B5EF4-FFF2-40B4-BE49-F238E27FC236}">
                <a16:creationId xmlns:a16="http://schemas.microsoft.com/office/drawing/2014/main" id="{1F5E3671-405C-4281-8D4E-0D22DEDACD5A}"/>
              </a:ext>
            </a:extLst>
          </p:cNvPr>
          <p:cNvSpPr>
            <a:spLocks noChangeShapeType="1"/>
          </p:cNvSpPr>
          <p:nvPr/>
        </p:nvSpPr>
        <p:spPr bwMode="auto">
          <a:xfrm>
            <a:off x="4620173" y="2111524"/>
            <a:ext cx="1930400" cy="9525"/>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IN"/>
          </a:p>
        </p:txBody>
      </p:sp>
      <p:graphicFrame>
        <p:nvGraphicFramePr>
          <p:cNvPr id="11" name="Object 2">
            <a:extLst>
              <a:ext uri="{FF2B5EF4-FFF2-40B4-BE49-F238E27FC236}">
                <a16:creationId xmlns:a16="http://schemas.microsoft.com/office/drawing/2014/main" id="{F854CF5F-90F9-4ED5-99C6-F5226DA83557}"/>
              </a:ext>
            </a:extLst>
          </p:cNvPr>
          <p:cNvGraphicFramePr>
            <a:graphicFrameLocks noChangeAspect="1"/>
          </p:cNvGraphicFramePr>
          <p:nvPr>
            <p:extLst>
              <p:ext uri="{D42A27DB-BD31-4B8C-83A1-F6EECF244321}">
                <p14:modId xmlns:p14="http://schemas.microsoft.com/office/powerpoint/2010/main" val="1348760138"/>
              </p:ext>
            </p:extLst>
          </p:nvPr>
        </p:nvGraphicFramePr>
        <p:xfrm>
          <a:off x="311698" y="1904356"/>
          <a:ext cx="2952750" cy="375047"/>
        </p:xfrm>
        <a:graphic>
          <a:graphicData uri="http://schemas.openxmlformats.org/presentationml/2006/ole">
            <mc:AlternateContent xmlns:mc="http://schemas.openxmlformats.org/markup-compatibility/2006">
              <mc:Choice xmlns:v="urn:schemas-microsoft-com:vml" Requires="v">
                <p:oleObj spid="_x0000_s24602" name="Equation" r:id="rId3" imgW="1282680" imgH="215640" progId="Equation.3">
                  <p:embed/>
                </p:oleObj>
              </mc:Choice>
              <mc:Fallback>
                <p:oleObj name="Equation" r:id="rId3" imgW="1282680" imgH="215640" progId="Equation.3">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98" y="1904356"/>
                        <a:ext cx="2952750" cy="3750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a:extLst>
              <a:ext uri="{FF2B5EF4-FFF2-40B4-BE49-F238E27FC236}">
                <a16:creationId xmlns:a16="http://schemas.microsoft.com/office/drawing/2014/main" id="{27E25F00-2534-400E-970F-F9C1DBE9C31C}"/>
              </a:ext>
            </a:extLst>
          </p:cNvPr>
          <p:cNvGraphicFramePr>
            <a:graphicFrameLocks noChangeAspect="1"/>
          </p:cNvGraphicFramePr>
          <p:nvPr>
            <p:extLst>
              <p:ext uri="{D42A27DB-BD31-4B8C-83A1-F6EECF244321}">
                <p14:modId xmlns:p14="http://schemas.microsoft.com/office/powerpoint/2010/main" val="1054402016"/>
              </p:ext>
            </p:extLst>
          </p:nvPr>
        </p:nvGraphicFramePr>
        <p:xfrm>
          <a:off x="4659861" y="2533006"/>
          <a:ext cx="4240212" cy="375047"/>
        </p:xfrm>
        <a:graphic>
          <a:graphicData uri="http://schemas.openxmlformats.org/presentationml/2006/ole">
            <mc:AlternateContent xmlns:mc="http://schemas.openxmlformats.org/markup-compatibility/2006">
              <mc:Choice xmlns:v="urn:schemas-microsoft-com:vml" Requires="v">
                <p:oleObj spid="_x0000_s24603" name="Equation" r:id="rId5" imgW="1841400" imgH="215640" progId="Equation.3">
                  <p:embed/>
                </p:oleObj>
              </mc:Choice>
              <mc:Fallback>
                <p:oleObj name="Equation" r:id="rId5" imgW="1841400" imgH="215640" progId="Equation.3">
                  <p:embed/>
                  <p:pic>
                    <p:nvPicPr>
                      <p:cNvPr id="204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861" y="2533006"/>
                        <a:ext cx="4240212" cy="3750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8">
            <a:extLst>
              <a:ext uri="{FF2B5EF4-FFF2-40B4-BE49-F238E27FC236}">
                <a16:creationId xmlns:a16="http://schemas.microsoft.com/office/drawing/2014/main" id="{60049373-C893-4491-A9ED-DE8FFE783BB0}"/>
              </a:ext>
            </a:extLst>
          </p:cNvPr>
          <p:cNvGrpSpPr>
            <a:grpSpLocks/>
          </p:cNvGrpSpPr>
          <p:nvPr/>
        </p:nvGrpSpPr>
        <p:grpSpPr bwMode="auto">
          <a:xfrm>
            <a:off x="1194349" y="2463948"/>
            <a:ext cx="3078163" cy="1188244"/>
            <a:chOff x="770" y="1656"/>
            <a:chExt cx="1939" cy="998"/>
          </a:xfrm>
        </p:grpSpPr>
        <p:sp>
          <p:nvSpPr>
            <p:cNvPr id="14" name="Rectangle 9">
              <a:extLst>
                <a:ext uri="{FF2B5EF4-FFF2-40B4-BE49-F238E27FC236}">
                  <a16:creationId xmlns:a16="http://schemas.microsoft.com/office/drawing/2014/main" id="{FB154AD5-DA93-418A-B63B-793DE10B5299}"/>
                </a:ext>
              </a:extLst>
            </p:cNvPr>
            <p:cNvSpPr>
              <a:spLocks noChangeArrowheads="1"/>
            </p:cNvSpPr>
            <p:nvPr/>
          </p:nvSpPr>
          <p:spPr bwMode="auto">
            <a:xfrm>
              <a:off x="818" y="1679"/>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dirty="0"/>
                <a:t>P(</a:t>
              </a:r>
              <a:endParaRPr lang="en-US" sz="2000" dirty="0"/>
            </a:p>
          </p:txBody>
        </p:sp>
        <p:sp>
          <p:nvSpPr>
            <p:cNvPr id="15" name="Rectangle 10">
              <a:extLst>
                <a:ext uri="{FF2B5EF4-FFF2-40B4-BE49-F238E27FC236}">
                  <a16:creationId xmlns:a16="http://schemas.microsoft.com/office/drawing/2014/main" id="{FDFC4A45-1949-4F6D-B673-622B4400B6F9}"/>
                </a:ext>
              </a:extLst>
            </p:cNvPr>
            <p:cNvSpPr>
              <a:spLocks noChangeArrowheads="1"/>
            </p:cNvSpPr>
            <p:nvPr/>
          </p:nvSpPr>
          <p:spPr bwMode="auto">
            <a:xfrm>
              <a:off x="1060" y="1679"/>
              <a:ext cx="524"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S=no)</a:t>
              </a:r>
              <a:endParaRPr lang="en-US" sz="2000"/>
            </a:p>
          </p:txBody>
        </p:sp>
        <p:sp>
          <p:nvSpPr>
            <p:cNvPr id="16" name="Rectangle 11">
              <a:extLst>
                <a:ext uri="{FF2B5EF4-FFF2-40B4-BE49-F238E27FC236}">
                  <a16:creationId xmlns:a16="http://schemas.microsoft.com/office/drawing/2014/main" id="{86608611-585E-4AB8-B9E1-94FAA6D6855B}"/>
                </a:ext>
              </a:extLst>
            </p:cNvPr>
            <p:cNvSpPr>
              <a:spLocks noChangeArrowheads="1"/>
            </p:cNvSpPr>
            <p:nvPr/>
          </p:nvSpPr>
          <p:spPr bwMode="auto">
            <a:xfrm>
              <a:off x="2207" y="1679"/>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0.80</a:t>
              </a:r>
              <a:endParaRPr lang="en-US" sz="2000"/>
            </a:p>
          </p:txBody>
        </p:sp>
        <p:sp>
          <p:nvSpPr>
            <p:cNvPr id="17" name="Rectangle 12">
              <a:extLst>
                <a:ext uri="{FF2B5EF4-FFF2-40B4-BE49-F238E27FC236}">
                  <a16:creationId xmlns:a16="http://schemas.microsoft.com/office/drawing/2014/main" id="{6E6572E5-DA9A-4944-9CF3-01A99825CDB6}"/>
                </a:ext>
              </a:extLst>
            </p:cNvPr>
            <p:cNvSpPr>
              <a:spLocks noChangeArrowheads="1"/>
            </p:cNvSpPr>
            <p:nvPr/>
          </p:nvSpPr>
          <p:spPr bwMode="auto">
            <a:xfrm>
              <a:off x="770" y="1656"/>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8" name="Rectangle 13">
              <a:extLst>
                <a:ext uri="{FF2B5EF4-FFF2-40B4-BE49-F238E27FC236}">
                  <a16:creationId xmlns:a16="http://schemas.microsoft.com/office/drawing/2014/main" id="{05E24579-68AC-415F-8BF9-7C0FA9B83C0F}"/>
                </a:ext>
              </a:extLst>
            </p:cNvPr>
            <p:cNvSpPr>
              <a:spLocks noChangeArrowheads="1"/>
            </p:cNvSpPr>
            <p:nvPr/>
          </p:nvSpPr>
          <p:spPr bwMode="auto">
            <a:xfrm>
              <a:off x="770" y="1656"/>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9" name="Rectangle 14">
              <a:extLst>
                <a:ext uri="{FF2B5EF4-FFF2-40B4-BE49-F238E27FC236}">
                  <a16:creationId xmlns:a16="http://schemas.microsoft.com/office/drawing/2014/main" id="{0E957771-4E71-413C-9E69-298707679366}"/>
                </a:ext>
              </a:extLst>
            </p:cNvPr>
            <p:cNvSpPr>
              <a:spLocks noChangeArrowheads="1"/>
            </p:cNvSpPr>
            <p:nvPr/>
          </p:nvSpPr>
          <p:spPr bwMode="auto">
            <a:xfrm>
              <a:off x="781" y="1656"/>
              <a:ext cx="137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0" name="Rectangle 15">
              <a:extLst>
                <a:ext uri="{FF2B5EF4-FFF2-40B4-BE49-F238E27FC236}">
                  <a16:creationId xmlns:a16="http://schemas.microsoft.com/office/drawing/2014/main" id="{6B0C9EBE-1069-4F16-9F0C-AF224B9975D0}"/>
                </a:ext>
              </a:extLst>
            </p:cNvPr>
            <p:cNvSpPr>
              <a:spLocks noChangeArrowheads="1"/>
            </p:cNvSpPr>
            <p:nvPr/>
          </p:nvSpPr>
          <p:spPr bwMode="auto">
            <a:xfrm>
              <a:off x="2159" y="1668"/>
              <a:ext cx="11" cy="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1" name="Rectangle 16">
              <a:extLst>
                <a:ext uri="{FF2B5EF4-FFF2-40B4-BE49-F238E27FC236}">
                  <a16:creationId xmlns:a16="http://schemas.microsoft.com/office/drawing/2014/main" id="{57A4566F-F478-4891-B936-C030535CA5F2}"/>
                </a:ext>
              </a:extLst>
            </p:cNvPr>
            <p:cNvSpPr>
              <a:spLocks noChangeArrowheads="1"/>
            </p:cNvSpPr>
            <p:nvPr/>
          </p:nvSpPr>
          <p:spPr bwMode="auto">
            <a:xfrm>
              <a:off x="2159" y="1656"/>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2" name="Rectangle 17">
              <a:extLst>
                <a:ext uri="{FF2B5EF4-FFF2-40B4-BE49-F238E27FC236}">
                  <a16:creationId xmlns:a16="http://schemas.microsoft.com/office/drawing/2014/main" id="{AD6193D1-1BB6-4160-9044-14483CA8DA19}"/>
                </a:ext>
              </a:extLst>
            </p:cNvPr>
            <p:cNvSpPr>
              <a:spLocks noChangeArrowheads="1"/>
            </p:cNvSpPr>
            <p:nvPr/>
          </p:nvSpPr>
          <p:spPr bwMode="auto">
            <a:xfrm>
              <a:off x="2170" y="1656"/>
              <a:ext cx="52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3" name="Rectangle 18">
              <a:extLst>
                <a:ext uri="{FF2B5EF4-FFF2-40B4-BE49-F238E27FC236}">
                  <a16:creationId xmlns:a16="http://schemas.microsoft.com/office/drawing/2014/main" id="{0D54BE36-CC40-4873-AD5A-964769977831}"/>
                </a:ext>
              </a:extLst>
            </p:cNvPr>
            <p:cNvSpPr>
              <a:spLocks noChangeArrowheads="1"/>
            </p:cNvSpPr>
            <p:nvPr/>
          </p:nvSpPr>
          <p:spPr bwMode="auto">
            <a:xfrm>
              <a:off x="2698" y="1656"/>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4" name="Rectangle 19">
              <a:extLst>
                <a:ext uri="{FF2B5EF4-FFF2-40B4-BE49-F238E27FC236}">
                  <a16:creationId xmlns:a16="http://schemas.microsoft.com/office/drawing/2014/main" id="{3FEC8192-3523-4E49-8A5D-5FCA04CD1855}"/>
                </a:ext>
              </a:extLst>
            </p:cNvPr>
            <p:cNvSpPr>
              <a:spLocks noChangeArrowheads="1"/>
            </p:cNvSpPr>
            <p:nvPr/>
          </p:nvSpPr>
          <p:spPr bwMode="auto">
            <a:xfrm>
              <a:off x="2698" y="1656"/>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5" name="Rectangle 20">
              <a:extLst>
                <a:ext uri="{FF2B5EF4-FFF2-40B4-BE49-F238E27FC236}">
                  <a16:creationId xmlns:a16="http://schemas.microsoft.com/office/drawing/2014/main" id="{9BEE7B13-C91B-4C66-AF8E-3C6958BAD350}"/>
                </a:ext>
              </a:extLst>
            </p:cNvPr>
            <p:cNvSpPr>
              <a:spLocks noChangeArrowheads="1"/>
            </p:cNvSpPr>
            <p:nvPr/>
          </p:nvSpPr>
          <p:spPr bwMode="auto">
            <a:xfrm>
              <a:off x="770" y="1668"/>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6" name="Rectangle 21">
              <a:extLst>
                <a:ext uri="{FF2B5EF4-FFF2-40B4-BE49-F238E27FC236}">
                  <a16:creationId xmlns:a16="http://schemas.microsoft.com/office/drawing/2014/main" id="{F1D41793-5222-4950-AC80-9DA72A108DBC}"/>
                </a:ext>
              </a:extLst>
            </p:cNvPr>
            <p:cNvSpPr>
              <a:spLocks noChangeArrowheads="1"/>
            </p:cNvSpPr>
            <p:nvPr/>
          </p:nvSpPr>
          <p:spPr bwMode="auto">
            <a:xfrm>
              <a:off x="2159" y="1668"/>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7" name="Rectangle 22">
              <a:extLst>
                <a:ext uri="{FF2B5EF4-FFF2-40B4-BE49-F238E27FC236}">
                  <a16:creationId xmlns:a16="http://schemas.microsoft.com/office/drawing/2014/main" id="{11A911C3-99AA-4087-BA81-09C0E29BFAD5}"/>
                </a:ext>
              </a:extLst>
            </p:cNvPr>
            <p:cNvSpPr>
              <a:spLocks noChangeArrowheads="1"/>
            </p:cNvSpPr>
            <p:nvPr/>
          </p:nvSpPr>
          <p:spPr bwMode="auto">
            <a:xfrm>
              <a:off x="2698" y="1668"/>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28" name="Rectangle 23">
              <a:extLst>
                <a:ext uri="{FF2B5EF4-FFF2-40B4-BE49-F238E27FC236}">
                  <a16:creationId xmlns:a16="http://schemas.microsoft.com/office/drawing/2014/main" id="{0FB08C5C-D94D-4AFA-9ECD-EE018467CFD9}"/>
                </a:ext>
              </a:extLst>
            </p:cNvPr>
            <p:cNvSpPr>
              <a:spLocks noChangeArrowheads="1"/>
            </p:cNvSpPr>
            <p:nvPr/>
          </p:nvSpPr>
          <p:spPr bwMode="auto">
            <a:xfrm>
              <a:off x="818" y="1985"/>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P(</a:t>
              </a:r>
              <a:endParaRPr lang="en-US" sz="2000"/>
            </a:p>
          </p:txBody>
        </p:sp>
        <p:sp>
          <p:nvSpPr>
            <p:cNvPr id="29" name="Rectangle 24">
              <a:extLst>
                <a:ext uri="{FF2B5EF4-FFF2-40B4-BE49-F238E27FC236}">
                  <a16:creationId xmlns:a16="http://schemas.microsoft.com/office/drawing/2014/main" id="{47574662-6373-43C9-98AC-C85511C91B30}"/>
                </a:ext>
              </a:extLst>
            </p:cNvPr>
            <p:cNvSpPr>
              <a:spLocks noChangeArrowheads="1"/>
            </p:cNvSpPr>
            <p:nvPr/>
          </p:nvSpPr>
          <p:spPr bwMode="auto">
            <a:xfrm>
              <a:off x="1060" y="1985"/>
              <a:ext cx="68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S=light)</a:t>
              </a:r>
              <a:endParaRPr lang="en-US" sz="2000"/>
            </a:p>
          </p:txBody>
        </p:sp>
        <p:sp>
          <p:nvSpPr>
            <p:cNvPr id="30" name="Rectangle 25">
              <a:extLst>
                <a:ext uri="{FF2B5EF4-FFF2-40B4-BE49-F238E27FC236}">
                  <a16:creationId xmlns:a16="http://schemas.microsoft.com/office/drawing/2014/main" id="{7A997C1A-6ECC-44D6-8B70-23FB2422A1C8}"/>
                </a:ext>
              </a:extLst>
            </p:cNvPr>
            <p:cNvSpPr>
              <a:spLocks noChangeArrowheads="1"/>
            </p:cNvSpPr>
            <p:nvPr/>
          </p:nvSpPr>
          <p:spPr bwMode="auto">
            <a:xfrm>
              <a:off x="2207" y="1985"/>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0.15</a:t>
              </a:r>
              <a:endParaRPr lang="en-US" sz="2000"/>
            </a:p>
          </p:txBody>
        </p:sp>
        <p:sp>
          <p:nvSpPr>
            <p:cNvPr id="31" name="Rectangle 26">
              <a:extLst>
                <a:ext uri="{FF2B5EF4-FFF2-40B4-BE49-F238E27FC236}">
                  <a16:creationId xmlns:a16="http://schemas.microsoft.com/office/drawing/2014/main" id="{B22D6108-D9A9-40B3-8F7F-EED8D9EBCD55}"/>
                </a:ext>
              </a:extLst>
            </p:cNvPr>
            <p:cNvSpPr>
              <a:spLocks noChangeArrowheads="1"/>
            </p:cNvSpPr>
            <p:nvPr/>
          </p:nvSpPr>
          <p:spPr bwMode="auto">
            <a:xfrm>
              <a:off x="770" y="1962"/>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2" name="Rectangle 27">
              <a:extLst>
                <a:ext uri="{FF2B5EF4-FFF2-40B4-BE49-F238E27FC236}">
                  <a16:creationId xmlns:a16="http://schemas.microsoft.com/office/drawing/2014/main" id="{E80983EE-46E1-4FB3-8DCB-473CA6591F75}"/>
                </a:ext>
              </a:extLst>
            </p:cNvPr>
            <p:cNvSpPr>
              <a:spLocks noChangeArrowheads="1"/>
            </p:cNvSpPr>
            <p:nvPr/>
          </p:nvSpPr>
          <p:spPr bwMode="auto">
            <a:xfrm>
              <a:off x="781" y="1962"/>
              <a:ext cx="137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3" name="Rectangle 28">
              <a:extLst>
                <a:ext uri="{FF2B5EF4-FFF2-40B4-BE49-F238E27FC236}">
                  <a16:creationId xmlns:a16="http://schemas.microsoft.com/office/drawing/2014/main" id="{6E7B3458-29E6-46C4-835F-7385E085696E}"/>
                </a:ext>
              </a:extLst>
            </p:cNvPr>
            <p:cNvSpPr>
              <a:spLocks noChangeArrowheads="1"/>
            </p:cNvSpPr>
            <p:nvPr/>
          </p:nvSpPr>
          <p:spPr bwMode="auto">
            <a:xfrm>
              <a:off x="2159" y="1962"/>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4" name="Rectangle 29">
              <a:extLst>
                <a:ext uri="{FF2B5EF4-FFF2-40B4-BE49-F238E27FC236}">
                  <a16:creationId xmlns:a16="http://schemas.microsoft.com/office/drawing/2014/main" id="{4E531339-3F7E-4C6E-AB5F-CDC7937438C3}"/>
                </a:ext>
              </a:extLst>
            </p:cNvPr>
            <p:cNvSpPr>
              <a:spLocks noChangeArrowheads="1"/>
            </p:cNvSpPr>
            <p:nvPr/>
          </p:nvSpPr>
          <p:spPr bwMode="auto">
            <a:xfrm>
              <a:off x="2170" y="1962"/>
              <a:ext cx="52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5" name="Rectangle 30">
              <a:extLst>
                <a:ext uri="{FF2B5EF4-FFF2-40B4-BE49-F238E27FC236}">
                  <a16:creationId xmlns:a16="http://schemas.microsoft.com/office/drawing/2014/main" id="{0153AF82-AABF-42F2-BD39-7A94206015F3}"/>
                </a:ext>
              </a:extLst>
            </p:cNvPr>
            <p:cNvSpPr>
              <a:spLocks noChangeArrowheads="1"/>
            </p:cNvSpPr>
            <p:nvPr/>
          </p:nvSpPr>
          <p:spPr bwMode="auto">
            <a:xfrm>
              <a:off x="2698" y="1962"/>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6" name="Rectangle 31">
              <a:extLst>
                <a:ext uri="{FF2B5EF4-FFF2-40B4-BE49-F238E27FC236}">
                  <a16:creationId xmlns:a16="http://schemas.microsoft.com/office/drawing/2014/main" id="{F134B13C-98FF-450C-B6EF-E3A78FFD655E}"/>
                </a:ext>
              </a:extLst>
            </p:cNvPr>
            <p:cNvSpPr>
              <a:spLocks noChangeArrowheads="1"/>
            </p:cNvSpPr>
            <p:nvPr/>
          </p:nvSpPr>
          <p:spPr bwMode="auto">
            <a:xfrm>
              <a:off x="770" y="1975"/>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7" name="Rectangle 32">
              <a:extLst>
                <a:ext uri="{FF2B5EF4-FFF2-40B4-BE49-F238E27FC236}">
                  <a16:creationId xmlns:a16="http://schemas.microsoft.com/office/drawing/2014/main" id="{36EB5350-0D82-4431-8ABA-F543051CEE45}"/>
                </a:ext>
              </a:extLst>
            </p:cNvPr>
            <p:cNvSpPr>
              <a:spLocks noChangeArrowheads="1"/>
            </p:cNvSpPr>
            <p:nvPr/>
          </p:nvSpPr>
          <p:spPr bwMode="auto">
            <a:xfrm>
              <a:off x="2159" y="1975"/>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8" name="Rectangle 33">
              <a:extLst>
                <a:ext uri="{FF2B5EF4-FFF2-40B4-BE49-F238E27FC236}">
                  <a16:creationId xmlns:a16="http://schemas.microsoft.com/office/drawing/2014/main" id="{BFDEF05B-2208-4267-AF52-619D89F019F3}"/>
                </a:ext>
              </a:extLst>
            </p:cNvPr>
            <p:cNvSpPr>
              <a:spLocks noChangeArrowheads="1"/>
            </p:cNvSpPr>
            <p:nvPr/>
          </p:nvSpPr>
          <p:spPr bwMode="auto">
            <a:xfrm>
              <a:off x="2698" y="1975"/>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39" name="Rectangle 34">
              <a:extLst>
                <a:ext uri="{FF2B5EF4-FFF2-40B4-BE49-F238E27FC236}">
                  <a16:creationId xmlns:a16="http://schemas.microsoft.com/office/drawing/2014/main" id="{96FDFBFD-452E-4167-AB0B-961B48D93E34}"/>
                </a:ext>
              </a:extLst>
            </p:cNvPr>
            <p:cNvSpPr>
              <a:spLocks noChangeArrowheads="1"/>
            </p:cNvSpPr>
            <p:nvPr/>
          </p:nvSpPr>
          <p:spPr bwMode="auto">
            <a:xfrm>
              <a:off x="818" y="2292"/>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P(</a:t>
              </a:r>
              <a:endParaRPr lang="en-US" sz="2000"/>
            </a:p>
          </p:txBody>
        </p:sp>
        <p:sp>
          <p:nvSpPr>
            <p:cNvPr id="40" name="Rectangle 35">
              <a:extLst>
                <a:ext uri="{FF2B5EF4-FFF2-40B4-BE49-F238E27FC236}">
                  <a16:creationId xmlns:a16="http://schemas.microsoft.com/office/drawing/2014/main" id="{CEA39E04-C468-4E71-B306-514B6BEC2998}"/>
                </a:ext>
              </a:extLst>
            </p:cNvPr>
            <p:cNvSpPr>
              <a:spLocks noChangeArrowheads="1"/>
            </p:cNvSpPr>
            <p:nvPr/>
          </p:nvSpPr>
          <p:spPr bwMode="auto">
            <a:xfrm>
              <a:off x="1060" y="2292"/>
              <a:ext cx="82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S=heavy)</a:t>
              </a:r>
              <a:endParaRPr lang="en-US" sz="2000"/>
            </a:p>
          </p:txBody>
        </p:sp>
        <p:sp>
          <p:nvSpPr>
            <p:cNvPr id="41" name="Rectangle 36">
              <a:extLst>
                <a:ext uri="{FF2B5EF4-FFF2-40B4-BE49-F238E27FC236}">
                  <a16:creationId xmlns:a16="http://schemas.microsoft.com/office/drawing/2014/main" id="{E5521EFE-BB5E-46EE-888D-9D13DD4B215B}"/>
                </a:ext>
              </a:extLst>
            </p:cNvPr>
            <p:cNvSpPr>
              <a:spLocks noChangeArrowheads="1"/>
            </p:cNvSpPr>
            <p:nvPr/>
          </p:nvSpPr>
          <p:spPr bwMode="auto">
            <a:xfrm>
              <a:off x="2207" y="2292"/>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dirty="0"/>
                <a:t>0.05</a:t>
              </a:r>
              <a:endParaRPr lang="en-US" sz="2000" dirty="0"/>
            </a:p>
          </p:txBody>
        </p:sp>
        <p:sp>
          <p:nvSpPr>
            <p:cNvPr id="42" name="Rectangle 37">
              <a:extLst>
                <a:ext uri="{FF2B5EF4-FFF2-40B4-BE49-F238E27FC236}">
                  <a16:creationId xmlns:a16="http://schemas.microsoft.com/office/drawing/2014/main" id="{B1CAB24F-13F2-40A1-B373-2E234159F398}"/>
                </a:ext>
              </a:extLst>
            </p:cNvPr>
            <p:cNvSpPr>
              <a:spLocks noChangeArrowheads="1"/>
            </p:cNvSpPr>
            <p:nvPr/>
          </p:nvSpPr>
          <p:spPr bwMode="auto">
            <a:xfrm>
              <a:off x="770" y="2268"/>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3" name="Rectangle 38">
              <a:extLst>
                <a:ext uri="{FF2B5EF4-FFF2-40B4-BE49-F238E27FC236}">
                  <a16:creationId xmlns:a16="http://schemas.microsoft.com/office/drawing/2014/main" id="{132D00C3-AB5C-4CE7-B131-FF1EDA496EFB}"/>
                </a:ext>
              </a:extLst>
            </p:cNvPr>
            <p:cNvSpPr>
              <a:spLocks noChangeArrowheads="1"/>
            </p:cNvSpPr>
            <p:nvPr/>
          </p:nvSpPr>
          <p:spPr bwMode="auto">
            <a:xfrm>
              <a:off x="781" y="2268"/>
              <a:ext cx="137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4" name="Rectangle 39">
              <a:extLst>
                <a:ext uri="{FF2B5EF4-FFF2-40B4-BE49-F238E27FC236}">
                  <a16:creationId xmlns:a16="http://schemas.microsoft.com/office/drawing/2014/main" id="{125D5A00-B476-43D5-BFCB-BF243839F505}"/>
                </a:ext>
              </a:extLst>
            </p:cNvPr>
            <p:cNvSpPr>
              <a:spLocks noChangeArrowheads="1"/>
            </p:cNvSpPr>
            <p:nvPr/>
          </p:nvSpPr>
          <p:spPr bwMode="auto">
            <a:xfrm>
              <a:off x="2159" y="2268"/>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5" name="Rectangle 40">
              <a:extLst>
                <a:ext uri="{FF2B5EF4-FFF2-40B4-BE49-F238E27FC236}">
                  <a16:creationId xmlns:a16="http://schemas.microsoft.com/office/drawing/2014/main" id="{55FAC8E8-812A-4D28-8CCB-E3D819013C76}"/>
                </a:ext>
              </a:extLst>
            </p:cNvPr>
            <p:cNvSpPr>
              <a:spLocks noChangeArrowheads="1"/>
            </p:cNvSpPr>
            <p:nvPr/>
          </p:nvSpPr>
          <p:spPr bwMode="auto">
            <a:xfrm>
              <a:off x="2170" y="2268"/>
              <a:ext cx="528"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6" name="Rectangle 41">
              <a:extLst>
                <a:ext uri="{FF2B5EF4-FFF2-40B4-BE49-F238E27FC236}">
                  <a16:creationId xmlns:a16="http://schemas.microsoft.com/office/drawing/2014/main" id="{22C0D0DD-4634-4518-A25A-D1FEB21B9B6E}"/>
                </a:ext>
              </a:extLst>
            </p:cNvPr>
            <p:cNvSpPr>
              <a:spLocks noChangeArrowheads="1"/>
            </p:cNvSpPr>
            <p:nvPr/>
          </p:nvSpPr>
          <p:spPr bwMode="auto">
            <a:xfrm>
              <a:off x="2698" y="2268"/>
              <a:ext cx="11" cy="1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7" name="Rectangle 42">
              <a:extLst>
                <a:ext uri="{FF2B5EF4-FFF2-40B4-BE49-F238E27FC236}">
                  <a16:creationId xmlns:a16="http://schemas.microsoft.com/office/drawing/2014/main" id="{0B97CBF9-2487-455A-B720-D73D69116433}"/>
                </a:ext>
              </a:extLst>
            </p:cNvPr>
            <p:cNvSpPr>
              <a:spLocks noChangeArrowheads="1"/>
            </p:cNvSpPr>
            <p:nvPr/>
          </p:nvSpPr>
          <p:spPr bwMode="auto">
            <a:xfrm>
              <a:off x="770" y="2281"/>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8" name="Rectangle 43">
              <a:extLst>
                <a:ext uri="{FF2B5EF4-FFF2-40B4-BE49-F238E27FC236}">
                  <a16:creationId xmlns:a16="http://schemas.microsoft.com/office/drawing/2014/main" id="{B24B354D-3700-49BB-B176-EB28EEFF44A5}"/>
                </a:ext>
              </a:extLst>
            </p:cNvPr>
            <p:cNvSpPr>
              <a:spLocks noChangeArrowheads="1"/>
            </p:cNvSpPr>
            <p:nvPr/>
          </p:nvSpPr>
          <p:spPr bwMode="auto">
            <a:xfrm>
              <a:off x="770" y="2575"/>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49" name="Rectangle 44">
              <a:extLst>
                <a:ext uri="{FF2B5EF4-FFF2-40B4-BE49-F238E27FC236}">
                  <a16:creationId xmlns:a16="http://schemas.microsoft.com/office/drawing/2014/main" id="{183BBCF4-FB3E-41A8-97E5-2A440F5FBB7B}"/>
                </a:ext>
              </a:extLst>
            </p:cNvPr>
            <p:cNvSpPr>
              <a:spLocks noChangeArrowheads="1"/>
            </p:cNvSpPr>
            <p:nvPr/>
          </p:nvSpPr>
          <p:spPr bwMode="auto">
            <a:xfrm>
              <a:off x="770" y="2575"/>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0" name="Rectangle 45">
              <a:extLst>
                <a:ext uri="{FF2B5EF4-FFF2-40B4-BE49-F238E27FC236}">
                  <a16:creationId xmlns:a16="http://schemas.microsoft.com/office/drawing/2014/main" id="{89627A07-24D9-4510-B6D1-581C17C8D845}"/>
                </a:ext>
              </a:extLst>
            </p:cNvPr>
            <p:cNvSpPr>
              <a:spLocks noChangeArrowheads="1"/>
            </p:cNvSpPr>
            <p:nvPr/>
          </p:nvSpPr>
          <p:spPr bwMode="auto">
            <a:xfrm>
              <a:off x="781" y="2575"/>
              <a:ext cx="1378"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1" name="Rectangle 46">
              <a:extLst>
                <a:ext uri="{FF2B5EF4-FFF2-40B4-BE49-F238E27FC236}">
                  <a16:creationId xmlns:a16="http://schemas.microsoft.com/office/drawing/2014/main" id="{0AD1EABF-3256-4586-A024-49C203D9BF34}"/>
                </a:ext>
              </a:extLst>
            </p:cNvPr>
            <p:cNvSpPr>
              <a:spLocks noChangeArrowheads="1"/>
            </p:cNvSpPr>
            <p:nvPr/>
          </p:nvSpPr>
          <p:spPr bwMode="auto">
            <a:xfrm>
              <a:off x="2159" y="2281"/>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2" name="Rectangle 47">
              <a:extLst>
                <a:ext uri="{FF2B5EF4-FFF2-40B4-BE49-F238E27FC236}">
                  <a16:creationId xmlns:a16="http://schemas.microsoft.com/office/drawing/2014/main" id="{0B8DCD1A-B50B-4D6D-A9FB-93F7179A735F}"/>
                </a:ext>
              </a:extLst>
            </p:cNvPr>
            <p:cNvSpPr>
              <a:spLocks noChangeArrowheads="1"/>
            </p:cNvSpPr>
            <p:nvPr/>
          </p:nvSpPr>
          <p:spPr bwMode="auto">
            <a:xfrm>
              <a:off x="2159" y="2575"/>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3" name="Rectangle 48">
              <a:extLst>
                <a:ext uri="{FF2B5EF4-FFF2-40B4-BE49-F238E27FC236}">
                  <a16:creationId xmlns:a16="http://schemas.microsoft.com/office/drawing/2014/main" id="{FDCA6CB6-ACE3-49B4-A0BE-A3E8D4C4AE64}"/>
                </a:ext>
              </a:extLst>
            </p:cNvPr>
            <p:cNvSpPr>
              <a:spLocks noChangeArrowheads="1"/>
            </p:cNvSpPr>
            <p:nvPr/>
          </p:nvSpPr>
          <p:spPr bwMode="auto">
            <a:xfrm>
              <a:off x="2170" y="2575"/>
              <a:ext cx="528"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4" name="Rectangle 49">
              <a:extLst>
                <a:ext uri="{FF2B5EF4-FFF2-40B4-BE49-F238E27FC236}">
                  <a16:creationId xmlns:a16="http://schemas.microsoft.com/office/drawing/2014/main" id="{581B059D-A5CA-422F-A282-66A245D00DDB}"/>
                </a:ext>
              </a:extLst>
            </p:cNvPr>
            <p:cNvSpPr>
              <a:spLocks noChangeArrowheads="1"/>
            </p:cNvSpPr>
            <p:nvPr/>
          </p:nvSpPr>
          <p:spPr bwMode="auto">
            <a:xfrm>
              <a:off x="2698" y="2281"/>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5" name="Rectangle 50">
              <a:extLst>
                <a:ext uri="{FF2B5EF4-FFF2-40B4-BE49-F238E27FC236}">
                  <a16:creationId xmlns:a16="http://schemas.microsoft.com/office/drawing/2014/main" id="{62BAB2D5-FF2A-42D0-BE35-2CE9EA677814}"/>
                </a:ext>
              </a:extLst>
            </p:cNvPr>
            <p:cNvSpPr>
              <a:spLocks noChangeArrowheads="1"/>
            </p:cNvSpPr>
            <p:nvPr/>
          </p:nvSpPr>
          <p:spPr bwMode="auto">
            <a:xfrm>
              <a:off x="2698" y="2575"/>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56" name="Rectangle 51">
              <a:extLst>
                <a:ext uri="{FF2B5EF4-FFF2-40B4-BE49-F238E27FC236}">
                  <a16:creationId xmlns:a16="http://schemas.microsoft.com/office/drawing/2014/main" id="{CFD36C1C-AA93-4ECD-9FC4-B6E4CADA4EC0}"/>
                </a:ext>
              </a:extLst>
            </p:cNvPr>
            <p:cNvSpPr>
              <a:spLocks noChangeArrowheads="1"/>
            </p:cNvSpPr>
            <p:nvPr/>
          </p:nvSpPr>
          <p:spPr bwMode="auto">
            <a:xfrm>
              <a:off x="2698" y="2575"/>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grpSp>
      <p:grpSp>
        <p:nvGrpSpPr>
          <p:cNvPr id="57" name="Group 55">
            <a:extLst>
              <a:ext uri="{FF2B5EF4-FFF2-40B4-BE49-F238E27FC236}">
                <a16:creationId xmlns:a16="http://schemas.microsoft.com/office/drawing/2014/main" id="{F8E01C79-BF95-424F-A201-89D19FC6481B}"/>
              </a:ext>
            </a:extLst>
          </p:cNvPr>
          <p:cNvGrpSpPr>
            <a:grpSpLocks/>
          </p:cNvGrpSpPr>
          <p:nvPr/>
        </p:nvGrpSpPr>
        <p:grpSpPr bwMode="auto">
          <a:xfrm>
            <a:off x="2504037" y="4096617"/>
            <a:ext cx="6297367" cy="1823169"/>
            <a:chOff x="1786" y="2752"/>
            <a:chExt cx="3773" cy="1302"/>
          </a:xfrm>
        </p:grpSpPr>
        <p:sp>
          <p:nvSpPr>
            <p:cNvPr id="58" name="Rectangle 56">
              <a:extLst>
                <a:ext uri="{FF2B5EF4-FFF2-40B4-BE49-F238E27FC236}">
                  <a16:creationId xmlns:a16="http://schemas.microsoft.com/office/drawing/2014/main" id="{E0C5E575-9647-4064-A96A-4A6E02FA0723}"/>
                </a:ext>
              </a:extLst>
            </p:cNvPr>
            <p:cNvSpPr>
              <a:spLocks noChangeArrowheads="1"/>
            </p:cNvSpPr>
            <p:nvPr/>
          </p:nvSpPr>
          <p:spPr bwMode="auto">
            <a:xfrm>
              <a:off x="2190" y="2775"/>
              <a:ext cx="89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Smoking=</a:t>
              </a:r>
              <a:endParaRPr lang="en-US" sz="2000"/>
            </a:p>
          </p:txBody>
        </p:sp>
        <p:sp>
          <p:nvSpPr>
            <p:cNvPr id="59" name="Rectangle 57">
              <a:extLst>
                <a:ext uri="{FF2B5EF4-FFF2-40B4-BE49-F238E27FC236}">
                  <a16:creationId xmlns:a16="http://schemas.microsoft.com/office/drawing/2014/main" id="{B8695F6B-307A-4F14-B351-6CC2028548A7}"/>
                </a:ext>
              </a:extLst>
            </p:cNvPr>
            <p:cNvSpPr>
              <a:spLocks noChangeArrowheads="1"/>
            </p:cNvSpPr>
            <p:nvPr/>
          </p:nvSpPr>
          <p:spPr bwMode="auto">
            <a:xfrm>
              <a:off x="3330" y="2775"/>
              <a:ext cx="23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no</a:t>
              </a:r>
              <a:endParaRPr lang="en-US" sz="2000"/>
            </a:p>
          </p:txBody>
        </p:sp>
        <p:sp>
          <p:nvSpPr>
            <p:cNvPr id="60" name="Rectangle 58">
              <a:extLst>
                <a:ext uri="{FF2B5EF4-FFF2-40B4-BE49-F238E27FC236}">
                  <a16:creationId xmlns:a16="http://schemas.microsoft.com/office/drawing/2014/main" id="{19ADA9E5-146B-4A10-9F08-FFFA9870FD4E}"/>
                </a:ext>
              </a:extLst>
            </p:cNvPr>
            <p:cNvSpPr>
              <a:spLocks noChangeArrowheads="1"/>
            </p:cNvSpPr>
            <p:nvPr/>
          </p:nvSpPr>
          <p:spPr bwMode="auto">
            <a:xfrm>
              <a:off x="3978" y="2775"/>
              <a:ext cx="40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light</a:t>
              </a:r>
              <a:endParaRPr lang="en-US" sz="2000"/>
            </a:p>
          </p:txBody>
        </p:sp>
        <p:sp>
          <p:nvSpPr>
            <p:cNvPr id="61" name="Rectangle 59">
              <a:extLst>
                <a:ext uri="{FF2B5EF4-FFF2-40B4-BE49-F238E27FC236}">
                  <a16:creationId xmlns:a16="http://schemas.microsoft.com/office/drawing/2014/main" id="{DA60617E-EAA4-4889-9F5F-59E2C08E449F}"/>
                </a:ext>
              </a:extLst>
            </p:cNvPr>
            <p:cNvSpPr>
              <a:spLocks noChangeArrowheads="1"/>
            </p:cNvSpPr>
            <p:nvPr/>
          </p:nvSpPr>
          <p:spPr bwMode="auto">
            <a:xfrm>
              <a:off x="4733" y="2775"/>
              <a:ext cx="5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heavy</a:t>
              </a:r>
              <a:endParaRPr lang="en-US" sz="2000"/>
            </a:p>
          </p:txBody>
        </p:sp>
        <p:sp>
          <p:nvSpPr>
            <p:cNvPr id="62" name="Rectangle 60">
              <a:extLst>
                <a:ext uri="{FF2B5EF4-FFF2-40B4-BE49-F238E27FC236}">
                  <a16:creationId xmlns:a16="http://schemas.microsoft.com/office/drawing/2014/main" id="{EC3CD9F9-F273-4C73-87A8-C887AB7857E3}"/>
                </a:ext>
              </a:extLst>
            </p:cNvPr>
            <p:cNvSpPr>
              <a:spLocks noChangeArrowheads="1"/>
            </p:cNvSpPr>
            <p:nvPr/>
          </p:nvSpPr>
          <p:spPr bwMode="auto">
            <a:xfrm>
              <a:off x="1786" y="2752"/>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3" name="Rectangle 61">
              <a:extLst>
                <a:ext uri="{FF2B5EF4-FFF2-40B4-BE49-F238E27FC236}">
                  <a16:creationId xmlns:a16="http://schemas.microsoft.com/office/drawing/2014/main" id="{CC83B6C3-7ED8-4B57-B886-A471223D1974}"/>
                </a:ext>
              </a:extLst>
            </p:cNvPr>
            <p:cNvSpPr>
              <a:spLocks noChangeArrowheads="1"/>
            </p:cNvSpPr>
            <p:nvPr/>
          </p:nvSpPr>
          <p:spPr bwMode="auto">
            <a:xfrm>
              <a:off x="1786" y="2752"/>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4" name="Rectangle 62">
              <a:extLst>
                <a:ext uri="{FF2B5EF4-FFF2-40B4-BE49-F238E27FC236}">
                  <a16:creationId xmlns:a16="http://schemas.microsoft.com/office/drawing/2014/main" id="{FB399D35-694F-4F0E-BFFE-D9476A444FDC}"/>
                </a:ext>
              </a:extLst>
            </p:cNvPr>
            <p:cNvSpPr>
              <a:spLocks noChangeArrowheads="1"/>
            </p:cNvSpPr>
            <p:nvPr/>
          </p:nvSpPr>
          <p:spPr bwMode="auto">
            <a:xfrm>
              <a:off x="1797" y="2752"/>
              <a:ext cx="1485"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5" name="Rectangle 63">
              <a:extLst>
                <a:ext uri="{FF2B5EF4-FFF2-40B4-BE49-F238E27FC236}">
                  <a16:creationId xmlns:a16="http://schemas.microsoft.com/office/drawing/2014/main" id="{133BB48B-27DE-493F-9490-CF6604D66BDC}"/>
                </a:ext>
              </a:extLst>
            </p:cNvPr>
            <p:cNvSpPr>
              <a:spLocks noChangeArrowheads="1"/>
            </p:cNvSpPr>
            <p:nvPr/>
          </p:nvSpPr>
          <p:spPr bwMode="auto">
            <a:xfrm>
              <a:off x="3282" y="2752"/>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6" name="Rectangle 64">
              <a:extLst>
                <a:ext uri="{FF2B5EF4-FFF2-40B4-BE49-F238E27FC236}">
                  <a16:creationId xmlns:a16="http://schemas.microsoft.com/office/drawing/2014/main" id="{B0483564-60E9-4510-AFDF-4CB724430601}"/>
                </a:ext>
              </a:extLst>
            </p:cNvPr>
            <p:cNvSpPr>
              <a:spLocks noChangeArrowheads="1"/>
            </p:cNvSpPr>
            <p:nvPr/>
          </p:nvSpPr>
          <p:spPr bwMode="auto">
            <a:xfrm>
              <a:off x="3293" y="2752"/>
              <a:ext cx="636"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7" name="Rectangle 65">
              <a:extLst>
                <a:ext uri="{FF2B5EF4-FFF2-40B4-BE49-F238E27FC236}">
                  <a16:creationId xmlns:a16="http://schemas.microsoft.com/office/drawing/2014/main" id="{C42116FE-0CB3-4829-913B-5DE29F0DA3CD}"/>
                </a:ext>
              </a:extLst>
            </p:cNvPr>
            <p:cNvSpPr>
              <a:spLocks noChangeArrowheads="1"/>
            </p:cNvSpPr>
            <p:nvPr/>
          </p:nvSpPr>
          <p:spPr bwMode="auto">
            <a:xfrm>
              <a:off x="3929" y="2752"/>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8" name="Rectangle 66">
              <a:extLst>
                <a:ext uri="{FF2B5EF4-FFF2-40B4-BE49-F238E27FC236}">
                  <a16:creationId xmlns:a16="http://schemas.microsoft.com/office/drawing/2014/main" id="{D76591B4-3108-4752-AC9D-396DB68782C2}"/>
                </a:ext>
              </a:extLst>
            </p:cNvPr>
            <p:cNvSpPr>
              <a:spLocks noChangeArrowheads="1"/>
            </p:cNvSpPr>
            <p:nvPr/>
          </p:nvSpPr>
          <p:spPr bwMode="auto">
            <a:xfrm>
              <a:off x="3940" y="2752"/>
              <a:ext cx="744"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69" name="Rectangle 67">
              <a:extLst>
                <a:ext uri="{FF2B5EF4-FFF2-40B4-BE49-F238E27FC236}">
                  <a16:creationId xmlns:a16="http://schemas.microsoft.com/office/drawing/2014/main" id="{6482B18B-85C7-43D6-9A50-C95E239C186C}"/>
                </a:ext>
              </a:extLst>
            </p:cNvPr>
            <p:cNvSpPr>
              <a:spLocks noChangeArrowheads="1"/>
            </p:cNvSpPr>
            <p:nvPr/>
          </p:nvSpPr>
          <p:spPr bwMode="auto">
            <a:xfrm>
              <a:off x="4684" y="2752"/>
              <a:ext cx="12"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0" name="Rectangle 68">
              <a:extLst>
                <a:ext uri="{FF2B5EF4-FFF2-40B4-BE49-F238E27FC236}">
                  <a16:creationId xmlns:a16="http://schemas.microsoft.com/office/drawing/2014/main" id="{ABE572FF-42DE-4AFA-AB28-015D3041B79F}"/>
                </a:ext>
              </a:extLst>
            </p:cNvPr>
            <p:cNvSpPr>
              <a:spLocks noChangeArrowheads="1"/>
            </p:cNvSpPr>
            <p:nvPr/>
          </p:nvSpPr>
          <p:spPr bwMode="auto">
            <a:xfrm>
              <a:off x="4696" y="2752"/>
              <a:ext cx="852"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1" name="Rectangle 69">
              <a:extLst>
                <a:ext uri="{FF2B5EF4-FFF2-40B4-BE49-F238E27FC236}">
                  <a16:creationId xmlns:a16="http://schemas.microsoft.com/office/drawing/2014/main" id="{76720B0C-F0F8-4291-958B-7BC6FE4492AC}"/>
                </a:ext>
              </a:extLst>
            </p:cNvPr>
            <p:cNvSpPr>
              <a:spLocks noChangeArrowheads="1"/>
            </p:cNvSpPr>
            <p:nvPr/>
          </p:nvSpPr>
          <p:spPr bwMode="auto">
            <a:xfrm>
              <a:off x="5548" y="2752"/>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2" name="Rectangle 70">
              <a:extLst>
                <a:ext uri="{FF2B5EF4-FFF2-40B4-BE49-F238E27FC236}">
                  <a16:creationId xmlns:a16="http://schemas.microsoft.com/office/drawing/2014/main" id="{957B1970-AA23-4A24-9A8F-937AA9A12CEF}"/>
                </a:ext>
              </a:extLst>
            </p:cNvPr>
            <p:cNvSpPr>
              <a:spLocks noChangeArrowheads="1"/>
            </p:cNvSpPr>
            <p:nvPr/>
          </p:nvSpPr>
          <p:spPr bwMode="auto">
            <a:xfrm>
              <a:off x="5548" y="2752"/>
              <a:ext cx="11"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3" name="Rectangle 71">
              <a:extLst>
                <a:ext uri="{FF2B5EF4-FFF2-40B4-BE49-F238E27FC236}">
                  <a16:creationId xmlns:a16="http://schemas.microsoft.com/office/drawing/2014/main" id="{6062995C-4E03-40F5-BA16-AC83CB293FA7}"/>
                </a:ext>
              </a:extLst>
            </p:cNvPr>
            <p:cNvSpPr>
              <a:spLocks noChangeArrowheads="1"/>
            </p:cNvSpPr>
            <p:nvPr/>
          </p:nvSpPr>
          <p:spPr bwMode="auto">
            <a:xfrm>
              <a:off x="1786" y="2764"/>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4" name="Rectangle 72">
              <a:extLst>
                <a:ext uri="{FF2B5EF4-FFF2-40B4-BE49-F238E27FC236}">
                  <a16:creationId xmlns:a16="http://schemas.microsoft.com/office/drawing/2014/main" id="{4888B759-30DC-448F-B0CB-1AC227F0DD4A}"/>
                </a:ext>
              </a:extLst>
            </p:cNvPr>
            <p:cNvSpPr>
              <a:spLocks noChangeArrowheads="1"/>
            </p:cNvSpPr>
            <p:nvPr/>
          </p:nvSpPr>
          <p:spPr bwMode="auto">
            <a:xfrm>
              <a:off x="3282" y="2764"/>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5" name="Rectangle 73">
              <a:extLst>
                <a:ext uri="{FF2B5EF4-FFF2-40B4-BE49-F238E27FC236}">
                  <a16:creationId xmlns:a16="http://schemas.microsoft.com/office/drawing/2014/main" id="{46B8164D-FE8D-4D84-9A3B-44F7548D4CE3}"/>
                </a:ext>
              </a:extLst>
            </p:cNvPr>
            <p:cNvSpPr>
              <a:spLocks noChangeArrowheads="1"/>
            </p:cNvSpPr>
            <p:nvPr/>
          </p:nvSpPr>
          <p:spPr bwMode="auto">
            <a:xfrm>
              <a:off x="3929" y="2764"/>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6" name="Rectangle 74">
              <a:extLst>
                <a:ext uri="{FF2B5EF4-FFF2-40B4-BE49-F238E27FC236}">
                  <a16:creationId xmlns:a16="http://schemas.microsoft.com/office/drawing/2014/main" id="{C1E5602C-6C59-4277-8BA8-3CB175D434DB}"/>
                </a:ext>
              </a:extLst>
            </p:cNvPr>
            <p:cNvSpPr>
              <a:spLocks noChangeArrowheads="1"/>
            </p:cNvSpPr>
            <p:nvPr/>
          </p:nvSpPr>
          <p:spPr bwMode="auto">
            <a:xfrm>
              <a:off x="4684" y="2764"/>
              <a:ext cx="12"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7" name="Rectangle 75">
              <a:extLst>
                <a:ext uri="{FF2B5EF4-FFF2-40B4-BE49-F238E27FC236}">
                  <a16:creationId xmlns:a16="http://schemas.microsoft.com/office/drawing/2014/main" id="{80BB1B79-5866-4429-B0E0-4D937FD653B1}"/>
                </a:ext>
              </a:extLst>
            </p:cNvPr>
            <p:cNvSpPr>
              <a:spLocks noChangeArrowheads="1"/>
            </p:cNvSpPr>
            <p:nvPr/>
          </p:nvSpPr>
          <p:spPr bwMode="auto">
            <a:xfrm>
              <a:off x="5548" y="2764"/>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78" name="Rectangle 76">
              <a:extLst>
                <a:ext uri="{FF2B5EF4-FFF2-40B4-BE49-F238E27FC236}">
                  <a16:creationId xmlns:a16="http://schemas.microsoft.com/office/drawing/2014/main" id="{40104442-1108-43D9-BB04-C2DE7C1F3AE3}"/>
                </a:ext>
              </a:extLst>
            </p:cNvPr>
            <p:cNvSpPr>
              <a:spLocks noChangeArrowheads="1"/>
            </p:cNvSpPr>
            <p:nvPr/>
          </p:nvSpPr>
          <p:spPr bwMode="auto">
            <a:xfrm>
              <a:off x="1834" y="3080"/>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P(</a:t>
              </a:r>
              <a:endParaRPr lang="en-US" sz="2000"/>
            </a:p>
          </p:txBody>
        </p:sp>
        <p:sp>
          <p:nvSpPr>
            <p:cNvPr id="79" name="Rectangle 77">
              <a:extLst>
                <a:ext uri="{FF2B5EF4-FFF2-40B4-BE49-F238E27FC236}">
                  <a16:creationId xmlns:a16="http://schemas.microsoft.com/office/drawing/2014/main" id="{5AEE7E18-63A3-404D-AAEF-92551067A565}"/>
                </a:ext>
              </a:extLst>
            </p:cNvPr>
            <p:cNvSpPr>
              <a:spLocks noChangeArrowheads="1"/>
            </p:cNvSpPr>
            <p:nvPr/>
          </p:nvSpPr>
          <p:spPr bwMode="auto">
            <a:xfrm>
              <a:off x="2076" y="3080"/>
              <a:ext cx="7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C=none)</a:t>
              </a:r>
              <a:endParaRPr lang="en-US" sz="2000"/>
            </a:p>
          </p:txBody>
        </p:sp>
        <p:sp>
          <p:nvSpPr>
            <p:cNvPr id="80" name="Rectangle 78">
              <a:extLst>
                <a:ext uri="{FF2B5EF4-FFF2-40B4-BE49-F238E27FC236}">
                  <a16:creationId xmlns:a16="http://schemas.microsoft.com/office/drawing/2014/main" id="{C98FB5AF-AF2D-4952-97EE-FD318748041E}"/>
                </a:ext>
              </a:extLst>
            </p:cNvPr>
            <p:cNvSpPr>
              <a:spLocks noChangeArrowheads="1"/>
            </p:cNvSpPr>
            <p:nvPr/>
          </p:nvSpPr>
          <p:spPr bwMode="auto">
            <a:xfrm>
              <a:off x="3330" y="3080"/>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0.96</a:t>
              </a:r>
              <a:endParaRPr lang="en-US" sz="2000"/>
            </a:p>
          </p:txBody>
        </p:sp>
        <p:sp>
          <p:nvSpPr>
            <p:cNvPr id="81" name="Rectangle 79">
              <a:extLst>
                <a:ext uri="{FF2B5EF4-FFF2-40B4-BE49-F238E27FC236}">
                  <a16:creationId xmlns:a16="http://schemas.microsoft.com/office/drawing/2014/main" id="{35A36D1F-189E-4546-A8E6-F50411AA3177}"/>
                </a:ext>
              </a:extLst>
            </p:cNvPr>
            <p:cNvSpPr>
              <a:spLocks noChangeArrowheads="1"/>
            </p:cNvSpPr>
            <p:nvPr/>
          </p:nvSpPr>
          <p:spPr bwMode="auto">
            <a:xfrm>
              <a:off x="3978" y="3080"/>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0.88</a:t>
              </a:r>
              <a:endParaRPr lang="en-US" sz="2000"/>
            </a:p>
          </p:txBody>
        </p:sp>
        <p:sp>
          <p:nvSpPr>
            <p:cNvPr id="82" name="Rectangle 80">
              <a:extLst>
                <a:ext uri="{FF2B5EF4-FFF2-40B4-BE49-F238E27FC236}">
                  <a16:creationId xmlns:a16="http://schemas.microsoft.com/office/drawing/2014/main" id="{753231AA-DC58-4F10-A360-5A4D95BDBD19}"/>
                </a:ext>
              </a:extLst>
            </p:cNvPr>
            <p:cNvSpPr>
              <a:spLocks noChangeArrowheads="1"/>
            </p:cNvSpPr>
            <p:nvPr/>
          </p:nvSpPr>
          <p:spPr bwMode="auto">
            <a:xfrm>
              <a:off x="4733" y="3080"/>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0.60</a:t>
              </a:r>
              <a:endParaRPr lang="en-US" sz="2000"/>
            </a:p>
          </p:txBody>
        </p:sp>
        <p:sp>
          <p:nvSpPr>
            <p:cNvPr id="83" name="Rectangle 81">
              <a:extLst>
                <a:ext uri="{FF2B5EF4-FFF2-40B4-BE49-F238E27FC236}">
                  <a16:creationId xmlns:a16="http://schemas.microsoft.com/office/drawing/2014/main" id="{D4BEE4D6-5747-4D3B-99F2-13A3D83A6864}"/>
                </a:ext>
              </a:extLst>
            </p:cNvPr>
            <p:cNvSpPr>
              <a:spLocks noChangeArrowheads="1"/>
            </p:cNvSpPr>
            <p:nvPr/>
          </p:nvSpPr>
          <p:spPr bwMode="auto">
            <a:xfrm>
              <a:off x="1786" y="3058"/>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4" name="Rectangle 82">
              <a:extLst>
                <a:ext uri="{FF2B5EF4-FFF2-40B4-BE49-F238E27FC236}">
                  <a16:creationId xmlns:a16="http://schemas.microsoft.com/office/drawing/2014/main" id="{64164EED-B7BA-469D-981C-671497F85E39}"/>
                </a:ext>
              </a:extLst>
            </p:cNvPr>
            <p:cNvSpPr>
              <a:spLocks noChangeArrowheads="1"/>
            </p:cNvSpPr>
            <p:nvPr/>
          </p:nvSpPr>
          <p:spPr bwMode="auto">
            <a:xfrm>
              <a:off x="1797" y="3058"/>
              <a:ext cx="1485"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5" name="Rectangle 83">
              <a:extLst>
                <a:ext uri="{FF2B5EF4-FFF2-40B4-BE49-F238E27FC236}">
                  <a16:creationId xmlns:a16="http://schemas.microsoft.com/office/drawing/2014/main" id="{4BFD00C6-B18D-4586-94B0-6AF5D363AED6}"/>
                </a:ext>
              </a:extLst>
            </p:cNvPr>
            <p:cNvSpPr>
              <a:spLocks noChangeArrowheads="1"/>
            </p:cNvSpPr>
            <p:nvPr/>
          </p:nvSpPr>
          <p:spPr bwMode="auto">
            <a:xfrm>
              <a:off x="3282" y="3058"/>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6" name="Rectangle 84">
              <a:extLst>
                <a:ext uri="{FF2B5EF4-FFF2-40B4-BE49-F238E27FC236}">
                  <a16:creationId xmlns:a16="http://schemas.microsoft.com/office/drawing/2014/main" id="{9563E8EB-168C-42DA-AE6F-73F34F8A73D4}"/>
                </a:ext>
              </a:extLst>
            </p:cNvPr>
            <p:cNvSpPr>
              <a:spLocks noChangeArrowheads="1"/>
            </p:cNvSpPr>
            <p:nvPr/>
          </p:nvSpPr>
          <p:spPr bwMode="auto">
            <a:xfrm>
              <a:off x="3293" y="3058"/>
              <a:ext cx="636"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7" name="Rectangle 85">
              <a:extLst>
                <a:ext uri="{FF2B5EF4-FFF2-40B4-BE49-F238E27FC236}">
                  <a16:creationId xmlns:a16="http://schemas.microsoft.com/office/drawing/2014/main" id="{D7EFE81A-3B2E-4E1A-ADA3-98CB599556C2}"/>
                </a:ext>
              </a:extLst>
            </p:cNvPr>
            <p:cNvSpPr>
              <a:spLocks noChangeArrowheads="1"/>
            </p:cNvSpPr>
            <p:nvPr/>
          </p:nvSpPr>
          <p:spPr bwMode="auto">
            <a:xfrm>
              <a:off x="3929" y="3058"/>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8" name="Rectangle 86">
              <a:extLst>
                <a:ext uri="{FF2B5EF4-FFF2-40B4-BE49-F238E27FC236}">
                  <a16:creationId xmlns:a16="http://schemas.microsoft.com/office/drawing/2014/main" id="{2C935E1D-AA0B-4037-9854-AC353E5E1B82}"/>
                </a:ext>
              </a:extLst>
            </p:cNvPr>
            <p:cNvSpPr>
              <a:spLocks noChangeArrowheads="1"/>
            </p:cNvSpPr>
            <p:nvPr/>
          </p:nvSpPr>
          <p:spPr bwMode="auto">
            <a:xfrm>
              <a:off x="3940" y="3058"/>
              <a:ext cx="744"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89" name="Rectangle 87">
              <a:extLst>
                <a:ext uri="{FF2B5EF4-FFF2-40B4-BE49-F238E27FC236}">
                  <a16:creationId xmlns:a16="http://schemas.microsoft.com/office/drawing/2014/main" id="{E1E7A215-BD4D-4D0D-84DC-43D4496D9756}"/>
                </a:ext>
              </a:extLst>
            </p:cNvPr>
            <p:cNvSpPr>
              <a:spLocks noChangeArrowheads="1"/>
            </p:cNvSpPr>
            <p:nvPr/>
          </p:nvSpPr>
          <p:spPr bwMode="auto">
            <a:xfrm>
              <a:off x="4684" y="3058"/>
              <a:ext cx="1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0" name="Rectangle 88">
              <a:extLst>
                <a:ext uri="{FF2B5EF4-FFF2-40B4-BE49-F238E27FC236}">
                  <a16:creationId xmlns:a16="http://schemas.microsoft.com/office/drawing/2014/main" id="{FABC7E3C-8B7C-46EF-B076-638E2C8A386D}"/>
                </a:ext>
              </a:extLst>
            </p:cNvPr>
            <p:cNvSpPr>
              <a:spLocks noChangeArrowheads="1"/>
            </p:cNvSpPr>
            <p:nvPr/>
          </p:nvSpPr>
          <p:spPr bwMode="auto">
            <a:xfrm>
              <a:off x="4696" y="3058"/>
              <a:ext cx="852"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1" name="Rectangle 89">
              <a:extLst>
                <a:ext uri="{FF2B5EF4-FFF2-40B4-BE49-F238E27FC236}">
                  <a16:creationId xmlns:a16="http://schemas.microsoft.com/office/drawing/2014/main" id="{AC00104D-12BB-49C7-A0C5-B2498A13ADFE}"/>
                </a:ext>
              </a:extLst>
            </p:cNvPr>
            <p:cNvSpPr>
              <a:spLocks noChangeArrowheads="1"/>
            </p:cNvSpPr>
            <p:nvPr/>
          </p:nvSpPr>
          <p:spPr bwMode="auto">
            <a:xfrm>
              <a:off x="5548" y="3058"/>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2" name="Rectangle 90">
              <a:extLst>
                <a:ext uri="{FF2B5EF4-FFF2-40B4-BE49-F238E27FC236}">
                  <a16:creationId xmlns:a16="http://schemas.microsoft.com/office/drawing/2014/main" id="{112C0310-F2CC-45D3-AFDA-7315812A28A6}"/>
                </a:ext>
              </a:extLst>
            </p:cNvPr>
            <p:cNvSpPr>
              <a:spLocks noChangeArrowheads="1"/>
            </p:cNvSpPr>
            <p:nvPr/>
          </p:nvSpPr>
          <p:spPr bwMode="auto">
            <a:xfrm>
              <a:off x="1786" y="3070"/>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3" name="Rectangle 91">
              <a:extLst>
                <a:ext uri="{FF2B5EF4-FFF2-40B4-BE49-F238E27FC236}">
                  <a16:creationId xmlns:a16="http://schemas.microsoft.com/office/drawing/2014/main" id="{61E61DBE-8E1E-4057-9EF4-D69518419447}"/>
                </a:ext>
              </a:extLst>
            </p:cNvPr>
            <p:cNvSpPr>
              <a:spLocks noChangeArrowheads="1"/>
            </p:cNvSpPr>
            <p:nvPr/>
          </p:nvSpPr>
          <p:spPr bwMode="auto">
            <a:xfrm>
              <a:off x="3282" y="3070"/>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4" name="Rectangle 92">
              <a:extLst>
                <a:ext uri="{FF2B5EF4-FFF2-40B4-BE49-F238E27FC236}">
                  <a16:creationId xmlns:a16="http://schemas.microsoft.com/office/drawing/2014/main" id="{EB9E37DC-BAC9-4A23-98D5-7DFCE5FB0D1B}"/>
                </a:ext>
              </a:extLst>
            </p:cNvPr>
            <p:cNvSpPr>
              <a:spLocks noChangeArrowheads="1"/>
            </p:cNvSpPr>
            <p:nvPr/>
          </p:nvSpPr>
          <p:spPr bwMode="auto">
            <a:xfrm>
              <a:off x="3929" y="3070"/>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5" name="Rectangle 93">
              <a:extLst>
                <a:ext uri="{FF2B5EF4-FFF2-40B4-BE49-F238E27FC236}">
                  <a16:creationId xmlns:a16="http://schemas.microsoft.com/office/drawing/2014/main" id="{DD88FD21-0FE0-4400-B42D-B4143C9F3D64}"/>
                </a:ext>
              </a:extLst>
            </p:cNvPr>
            <p:cNvSpPr>
              <a:spLocks noChangeArrowheads="1"/>
            </p:cNvSpPr>
            <p:nvPr/>
          </p:nvSpPr>
          <p:spPr bwMode="auto">
            <a:xfrm>
              <a:off x="4684" y="3070"/>
              <a:ext cx="12"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6" name="Rectangle 94">
              <a:extLst>
                <a:ext uri="{FF2B5EF4-FFF2-40B4-BE49-F238E27FC236}">
                  <a16:creationId xmlns:a16="http://schemas.microsoft.com/office/drawing/2014/main" id="{310F783F-E172-4CDE-AD2D-1224E578E341}"/>
                </a:ext>
              </a:extLst>
            </p:cNvPr>
            <p:cNvSpPr>
              <a:spLocks noChangeArrowheads="1"/>
            </p:cNvSpPr>
            <p:nvPr/>
          </p:nvSpPr>
          <p:spPr bwMode="auto">
            <a:xfrm>
              <a:off x="5548" y="3070"/>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97" name="Rectangle 95">
              <a:extLst>
                <a:ext uri="{FF2B5EF4-FFF2-40B4-BE49-F238E27FC236}">
                  <a16:creationId xmlns:a16="http://schemas.microsoft.com/office/drawing/2014/main" id="{B62902D6-D3D1-4298-A9F7-95A4149C4672}"/>
                </a:ext>
              </a:extLst>
            </p:cNvPr>
            <p:cNvSpPr>
              <a:spLocks noChangeArrowheads="1"/>
            </p:cNvSpPr>
            <p:nvPr/>
          </p:nvSpPr>
          <p:spPr bwMode="auto">
            <a:xfrm>
              <a:off x="1834" y="3386"/>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P(</a:t>
              </a:r>
              <a:endParaRPr lang="en-US" sz="2000"/>
            </a:p>
          </p:txBody>
        </p:sp>
        <p:sp>
          <p:nvSpPr>
            <p:cNvPr id="98" name="Rectangle 96">
              <a:extLst>
                <a:ext uri="{FF2B5EF4-FFF2-40B4-BE49-F238E27FC236}">
                  <a16:creationId xmlns:a16="http://schemas.microsoft.com/office/drawing/2014/main" id="{D69FC827-D2E6-41ED-9C29-C784E8547894}"/>
                </a:ext>
              </a:extLst>
            </p:cNvPr>
            <p:cNvSpPr>
              <a:spLocks noChangeArrowheads="1"/>
            </p:cNvSpPr>
            <p:nvPr/>
          </p:nvSpPr>
          <p:spPr bwMode="auto">
            <a:xfrm>
              <a:off x="2076" y="3386"/>
              <a:ext cx="929"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dirty="0"/>
                <a:t>C=benign)</a:t>
              </a:r>
              <a:endParaRPr lang="en-US" sz="2000" dirty="0"/>
            </a:p>
          </p:txBody>
        </p:sp>
        <p:sp>
          <p:nvSpPr>
            <p:cNvPr id="99" name="Rectangle 97">
              <a:extLst>
                <a:ext uri="{FF2B5EF4-FFF2-40B4-BE49-F238E27FC236}">
                  <a16:creationId xmlns:a16="http://schemas.microsoft.com/office/drawing/2014/main" id="{C137A4DF-27BB-49FB-95D7-7DF2D605BA86}"/>
                </a:ext>
              </a:extLst>
            </p:cNvPr>
            <p:cNvSpPr>
              <a:spLocks noChangeArrowheads="1"/>
            </p:cNvSpPr>
            <p:nvPr/>
          </p:nvSpPr>
          <p:spPr bwMode="auto">
            <a:xfrm>
              <a:off x="3330" y="3386"/>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0.03</a:t>
              </a:r>
              <a:endParaRPr lang="en-US" sz="2000"/>
            </a:p>
          </p:txBody>
        </p:sp>
        <p:sp>
          <p:nvSpPr>
            <p:cNvPr id="100" name="Rectangle 98">
              <a:extLst>
                <a:ext uri="{FF2B5EF4-FFF2-40B4-BE49-F238E27FC236}">
                  <a16:creationId xmlns:a16="http://schemas.microsoft.com/office/drawing/2014/main" id="{B3F371F4-C148-4564-8A98-08E9C14D4AA5}"/>
                </a:ext>
              </a:extLst>
            </p:cNvPr>
            <p:cNvSpPr>
              <a:spLocks noChangeArrowheads="1"/>
            </p:cNvSpPr>
            <p:nvPr/>
          </p:nvSpPr>
          <p:spPr bwMode="auto">
            <a:xfrm>
              <a:off x="3978" y="3386"/>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0.08</a:t>
              </a:r>
              <a:endParaRPr lang="en-US" sz="2000"/>
            </a:p>
          </p:txBody>
        </p:sp>
        <p:sp>
          <p:nvSpPr>
            <p:cNvPr id="101" name="Rectangle 99">
              <a:extLst>
                <a:ext uri="{FF2B5EF4-FFF2-40B4-BE49-F238E27FC236}">
                  <a16:creationId xmlns:a16="http://schemas.microsoft.com/office/drawing/2014/main" id="{3247321A-28CE-4FD4-9AE8-038FB7D14E8C}"/>
                </a:ext>
              </a:extLst>
            </p:cNvPr>
            <p:cNvSpPr>
              <a:spLocks noChangeArrowheads="1"/>
            </p:cNvSpPr>
            <p:nvPr/>
          </p:nvSpPr>
          <p:spPr bwMode="auto">
            <a:xfrm>
              <a:off x="4733" y="3386"/>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0.25</a:t>
              </a:r>
            </a:p>
          </p:txBody>
        </p:sp>
        <p:sp>
          <p:nvSpPr>
            <p:cNvPr id="102" name="Rectangle 100">
              <a:extLst>
                <a:ext uri="{FF2B5EF4-FFF2-40B4-BE49-F238E27FC236}">
                  <a16:creationId xmlns:a16="http://schemas.microsoft.com/office/drawing/2014/main" id="{816C0DA0-21F8-4C97-83B6-9D2B445D6ED9}"/>
                </a:ext>
              </a:extLst>
            </p:cNvPr>
            <p:cNvSpPr>
              <a:spLocks noChangeArrowheads="1"/>
            </p:cNvSpPr>
            <p:nvPr/>
          </p:nvSpPr>
          <p:spPr bwMode="auto">
            <a:xfrm>
              <a:off x="1786" y="3363"/>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3" name="Rectangle 101">
              <a:extLst>
                <a:ext uri="{FF2B5EF4-FFF2-40B4-BE49-F238E27FC236}">
                  <a16:creationId xmlns:a16="http://schemas.microsoft.com/office/drawing/2014/main" id="{0BD98193-C235-453E-BB66-679A8A568F21}"/>
                </a:ext>
              </a:extLst>
            </p:cNvPr>
            <p:cNvSpPr>
              <a:spLocks noChangeArrowheads="1"/>
            </p:cNvSpPr>
            <p:nvPr/>
          </p:nvSpPr>
          <p:spPr bwMode="auto">
            <a:xfrm>
              <a:off x="1797" y="3363"/>
              <a:ext cx="1485"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4" name="Rectangle 102">
              <a:extLst>
                <a:ext uri="{FF2B5EF4-FFF2-40B4-BE49-F238E27FC236}">
                  <a16:creationId xmlns:a16="http://schemas.microsoft.com/office/drawing/2014/main" id="{9FE6CE72-1832-4F7D-A020-EB893B85F99F}"/>
                </a:ext>
              </a:extLst>
            </p:cNvPr>
            <p:cNvSpPr>
              <a:spLocks noChangeArrowheads="1"/>
            </p:cNvSpPr>
            <p:nvPr/>
          </p:nvSpPr>
          <p:spPr bwMode="auto">
            <a:xfrm>
              <a:off x="3282" y="3363"/>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5" name="Rectangle 103">
              <a:extLst>
                <a:ext uri="{FF2B5EF4-FFF2-40B4-BE49-F238E27FC236}">
                  <a16:creationId xmlns:a16="http://schemas.microsoft.com/office/drawing/2014/main" id="{257D12E3-5978-432D-B562-5804E926C5E5}"/>
                </a:ext>
              </a:extLst>
            </p:cNvPr>
            <p:cNvSpPr>
              <a:spLocks noChangeArrowheads="1"/>
            </p:cNvSpPr>
            <p:nvPr/>
          </p:nvSpPr>
          <p:spPr bwMode="auto">
            <a:xfrm>
              <a:off x="3293" y="3363"/>
              <a:ext cx="636"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6" name="Rectangle 104">
              <a:extLst>
                <a:ext uri="{FF2B5EF4-FFF2-40B4-BE49-F238E27FC236}">
                  <a16:creationId xmlns:a16="http://schemas.microsoft.com/office/drawing/2014/main" id="{DA092102-02E2-4D29-9190-E5737807F5C3}"/>
                </a:ext>
              </a:extLst>
            </p:cNvPr>
            <p:cNvSpPr>
              <a:spLocks noChangeArrowheads="1"/>
            </p:cNvSpPr>
            <p:nvPr/>
          </p:nvSpPr>
          <p:spPr bwMode="auto">
            <a:xfrm>
              <a:off x="3929" y="3363"/>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7" name="Rectangle 105">
              <a:extLst>
                <a:ext uri="{FF2B5EF4-FFF2-40B4-BE49-F238E27FC236}">
                  <a16:creationId xmlns:a16="http://schemas.microsoft.com/office/drawing/2014/main" id="{A870DF38-39FE-45EB-9226-D0E5C58221E6}"/>
                </a:ext>
              </a:extLst>
            </p:cNvPr>
            <p:cNvSpPr>
              <a:spLocks noChangeArrowheads="1"/>
            </p:cNvSpPr>
            <p:nvPr/>
          </p:nvSpPr>
          <p:spPr bwMode="auto">
            <a:xfrm>
              <a:off x="3940" y="3363"/>
              <a:ext cx="744"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8" name="Rectangle 106">
              <a:extLst>
                <a:ext uri="{FF2B5EF4-FFF2-40B4-BE49-F238E27FC236}">
                  <a16:creationId xmlns:a16="http://schemas.microsoft.com/office/drawing/2014/main" id="{F76021DA-C600-4658-826E-2D8F32731D94}"/>
                </a:ext>
              </a:extLst>
            </p:cNvPr>
            <p:cNvSpPr>
              <a:spLocks noChangeArrowheads="1"/>
            </p:cNvSpPr>
            <p:nvPr/>
          </p:nvSpPr>
          <p:spPr bwMode="auto">
            <a:xfrm>
              <a:off x="4684" y="3363"/>
              <a:ext cx="1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09" name="Rectangle 107">
              <a:extLst>
                <a:ext uri="{FF2B5EF4-FFF2-40B4-BE49-F238E27FC236}">
                  <a16:creationId xmlns:a16="http://schemas.microsoft.com/office/drawing/2014/main" id="{8E7450A8-1C30-40FB-AF44-4C6EDE7864CB}"/>
                </a:ext>
              </a:extLst>
            </p:cNvPr>
            <p:cNvSpPr>
              <a:spLocks noChangeArrowheads="1"/>
            </p:cNvSpPr>
            <p:nvPr/>
          </p:nvSpPr>
          <p:spPr bwMode="auto">
            <a:xfrm>
              <a:off x="4696" y="3363"/>
              <a:ext cx="85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0" name="Rectangle 108">
              <a:extLst>
                <a:ext uri="{FF2B5EF4-FFF2-40B4-BE49-F238E27FC236}">
                  <a16:creationId xmlns:a16="http://schemas.microsoft.com/office/drawing/2014/main" id="{1B3F2334-03FB-416A-A22E-D9BB2A13983D}"/>
                </a:ext>
              </a:extLst>
            </p:cNvPr>
            <p:cNvSpPr>
              <a:spLocks noChangeArrowheads="1"/>
            </p:cNvSpPr>
            <p:nvPr/>
          </p:nvSpPr>
          <p:spPr bwMode="auto">
            <a:xfrm>
              <a:off x="5548" y="3363"/>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1" name="Rectangle 109">
              <a:extLst>
                <a:ext uri="{FF2B5EF4-FFF2-40B4-BE49-F238E27FC236}">
                  <a16:creationId xmlns:a16="http://schemas.microsoft.com/office/drawing/2014/main" id="{1C2AC1F1-887E-4A0C-AE6A-FB7100965C97}"/>
                </a:ext>
              </a:extLst>
            </p:cNvPr>
            <p:cNvSpPr>
              <a:spLocks noChangeArrowheads="1"/>
            </p:cNvSpPr>
            <p:nvPr/>
          </p:nvSpPr>
          <p:spPr bwMode="auto">
            <a:xfrm>
              <a:off x="1786" y="3375"/>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2" name="Rectangle 110">
              <a:extLst>
                <a:ext uri="{FF2B5EF4-FFF2-40B4-BE49-F238E27FC236}">
                  <a16:creationId xmlns:a16="http://schemas.microsoft.com/office/drawing/2014/main" id="{30948F43-F788-4E45-8D68-79FDC355C917}"/>
                </a:ext>
              </a:extLst>
            </p:cNvPr>
            <p:cNvSpPr>
              <a:spLocks noChangeArrowheads="1"/>
            </p:cNvSpPr>
            <p:nvPr/>
          </p:nvSpPr>
          <p:spPr bwMode="auto">
            <a:xfrm>
              <a:off x="3282" y="3375"/>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3" name="Rectangle 111">
              <a:extLst>
                <a:ext uri="{FF2B5EF4-FFF2-40B4-BE49-F238E27FC236}">
                  <a16:creationId xmlns:a16="http://schemas.microsoft.com/office/drawing/2014/main" id="{0D5E5C6D-CCE2-4221-B805-CEE3CFA5CB7A}"/>
                </a:ext>
              </a:extLst>
            </p:cNvPr>
            <p:cNvSpPr>
              <a:spLocks noChangeArrowheads="1"/>
            </p:cNvSpPr>
            <p:nvPr/>
          </p:nvSpPr>
          <p:spPr bwMode="auto">
            <a:xfrm>
              <a:off x="3929" y="3375"/>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4" name="Rectangle 112">
              <a:extLst>
                <a:ext uri="{FF2B5EF4-FFF2-40B4-BE49-F238E27FC236}">
                  <a16:creationId xmlns:a16="http://schemas.microsoft.com/office/drawing/2014/main" id="{24E37BA5-F831-4D2D-8BDF-BAD15235E0E7}"/>
                </a:ext>
              </a:extLst>
            </p:cNvPr>
            <p:cNvSpPr>
              <a:spLocks noChangeArrowheads="1"/>
            </p:cNvSpPr>
            <p:nvPr/>
          </p:nvSpPr>
          <p:spPr bwMode="auto">
            <a:xfrm>
              <a:off x="4684" y="3375"/>
              <a:ext cx="12"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5" name="Rectangle 113">
              <a:extLst>
                <a:ext uri="{FF2B5EF4-FFF2-40B4-BE49-F238E27FC236}">
                  <a16:creationId xmlns:a16="http://schemas.microsoft.com/office/drawing/2014/main" id="{8102C045-6969-4358-B7BC-238806A9B2E5}"/>
                </a:ext>
              </a:extLst>
            </p:cNvPr>
            <p:cNvSpPr>
              <a:spLocks noChangeArrowheads="1"/>
            </p:cNvSpPr>
            <p:nvPr/>
          </p:nvSpPr>
          <p:spPr bwMode="auto">
            <a:xfrm>
              <a:off x="5548" y="3375"/>
              <a:ext cx="11" cy="29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16" name="Rectangle 114">
              <a:extLst>
                <a:ext uri="{FF2B5EF4-FFF2-40B4-BE49-F238E27FC236}">
                  <a16:creationId xmlns:a16="http://schemas.microsoft.com/office/drawing/2014/main" id="{454F3CD9-3F24-4A86-966E-1A97A86A4081}"/>
                </a:ext>
              </a:extLst>
            </p:cNvPr>
            <p:cNvSpPr>
              <a:spLocks noChangeArrowheads="1"/>
            </p:cNvSpPr>
            <p:nvPr/>
          </p:nvSpPr>
          <p:spPr bwMode="auto">
            <a:xfrm>
              <a:off x="1834" y="3692"/>
              <a:ext cx="18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P(</a:t>
              </a:r>
              <a:endParaRPr lang="en-US" sz="2000"/>
            </a:p>
          </p:txBody>
        </p:sp>
        <p:sp>
          <p:nvSpPr>
            <p:cNvPr id="117" name="Rectangle 115">
              <a:extLst>
                <a:ext uri="{FF2B5EF4-FFF2-40B4-BE49-F238E27FC236}">
                  <a16:creationId xmlns:a16="http://schemas.microsoft.com/office/drawing/2014/main" id="{4E9BC7CA-57F7-451D-B67D-24E474BA2DCB}"/>
                </a:ext>
              </a:extLst>
            </p:cNvPr>
            <p:cNvSpPr>
              <a:spLocks noChangeArrowheads="1"/>
            </p:cNvSpPr>
            <p:nvPr/>
          </p:nvSpPr>
          <p:spPr bwMode="auto">
            <a:xfrm>
              <a:off x="2076" y="3692"/>
              <a:ext cx="80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C=malig)</a:t>
              </a:r>
              <a:endParaRPr lang="en-US" sz="2000"/>
            </a:p>
          </p:txBody>
        </p:sp>
        <p:sp>
          <p:nvSpPr>
            <p:cNvPr id="118" name="Rectangle 116">
              <a:extLst>
                <a:ext uri="{FF2B5EF4-FFF2-40B4-BE49-F238E27FC236}">
                  <a16:creationId xmlns:a16="http://schemas.microsoft.com/office/drawing/2014/main" id="{C0AA35A4-A72D-4DE2-9605-A3E102419C91}"/>
                </a:ext>
              </a:extLst>
            </p:cNvPr>
            <p:cNvSpPr>
              <a:spLocks noChangeArrowheads="1"/>
            </p:cNvSpPr>
            <p:nvPr/>
          </p:nvSpPr>
          <p:spPr bwMode="auto">
            <a:xfrm>
              <a:off x="3330" y="3692"/>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0.01</a:t>
              </a:r>
              <a:endParaRPr lang="en-US" sz="2000"/>
            </a:p>
          </p:txBody>
        </p:sp>
        <p:sp>
          <p:nvSpPr>
            <p:cNvPr id="119" name="Rectangle 117">
              <a:extLst>
                <a:ext uri="{FF2B5EF4-FFF2-40B4-BE49-F238E27FC236}">
                  <a16:creationId xmlns:a16="http://schemas.microsoft.com/office/drawing/2014/main" id="{2B520F56-7EE1-47F8-9A9F-7D1269417DAE}"/>
                </a:ext>
              </a:extLst>
            </p:cNvPr>
            <p:cNvSpPr>
              <a:spLocks noChangeArrowheads="1"/>
            </p:cNvSpPr>
            <p:nvPr/>
          </p:nvSpPr>
          <p:spPr bwMode="auto">
            <a:xfrm>
              <a:off x="3978" y="3692"/>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0.04</a:t>
              </a:r>
              <a:endParaRPr lang="en-US" sz="2000"/>
            </a:p>
          </p:txBody>
        </p:sp>
        <p:sp>
          <p:nvSpPr>
            <p:cNvPr id="120" name="Rectangle 118">
              <a:extLst>
                <a:ext uri="{FF2B5EF4-FFF2-40B4-BE49-F238E27FC236}">
                  <a16:creationId xmlns:a16="http://schemas.microsoft.com/office/drawing/2014/main" id="{AB082BD9-B8BE-4703-B0BF-6F280495BC98}"/>
                </a:ext>
              </a:extLst>
            </p:cNvPr>
            <p:cNvSpPr>
              <a:spLocks noChangeArrowheads="1"/>
            </p:cNvSpPr>
            <p:nvPr/>
          </p:nvSpPr>
          <p:spPr bwMode="auto">
            <a:xfrm>
              <a:off x="4733" y="3692"/>
              <a:ext cx="40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800"/>
                <a:t>0.15</a:t>
              </a:r>
              <a:endParaRPr lang="en-US" sz="2000"/>
            </a:p>
          </p:txBody>
        </p:sp>
        <p:sp>
          <p:nvSpPr>
            <p:cNvPr id="121" name="Rectangle 119">
              <a:extLst>
                <a:ext uri="{FF2B5EF4-FFF2-40B4-BE49-F238E27FC236}">
                  <a16:creationId xmlns:a16="http://schemas.microsoft.com/office/drawing/2014/main" id="{78254399-8F9C-4DD6-8DCB-480B6EA95412}"/>
                </a:ext>
              </a:extLst>
            </p:cNvPr>
            <p:cNvSpPr>
              <a:spLocks noChangeArrowheads="1"/>
            </p:cNvSpPr>
            <p:nvPr/>
          </p:nvSpPr>
          <p:spPr bwMode="auto">
            <a:xfrm>
              <a:off x="1786" y="3669"/>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2" name="Rectangle 120">
              <a:extLst>
                <a:ext uri="{FF2B5EF4-FFF2-40B4-BE49-F238E27FC236}">
                  <a16:creationId xmlns:a16="http://schemas.microsoft.com/office/drawing/2014/main" id="{CAE2436C-EA33-49A6-BB71-1F9DAF8E0009}"/>
                </a:ext>
              </a:extLst>
            </p:cNvPr>
            <p:cNvSpPr>
              <a:spLocks noChangeArrowheads="1"/>
            </p:cNvSpPr>
            <p:nvPr/>
          </p:nvSpPr>
          <p:spPr bwMode="auto">
            <a:xfrm>
              <a:off x="1797" y="3669"/>
              <a:ext cx="1485"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3" name="Rectangle 121">
              <a:extLst>
                <a:ext uri="{FF2B5EF4-FFF2-40B4-BE49-F238E27FC236}">
                  <a16:creationId xmlns:a16="http://schemas.microsoft.com/office/drawing/2014/main" id="{4DBE0153-C080-40F6-BB06-9434BB2E19AA}"/>
                </a:ext>
              </a:extLst>
            </p:cNvPr>
            <p:cNvSpPr>
              <a:spLocks noChangeArrowheads="1"/>
            </p:cNvSpPr>
            <p:nvPr/>
          </p:nvSpPr>
          <p:spPr bwMode="auto">
            <a:xfrm>
              <a:off x="3282" y="3669"/>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4" name="Rectangle 122">
              <a:extLst>
                <a:ext uri="{FF2B5EF4-FFF2-40B4-BE49-F238E27FC236}">
                  <a16:creationId xmlns:a16="http://schemas.microsoft.com/office/drawing/2014/main" id="{4BC14BF7-06B8-4C07-A8B7-2150E23C6310}"/>
                </a:ext>
              </a:extLst>
            </p:cNvPr>
            <p:cNvSpPr>
              <a:spLocks noChangeArrowheads="1"/>
            </p:cNvSpPr>
            <p:nvPr/>
          </p:nvSpPr>
          <p:spPr bwMode="auto">
            <a:xfrm>
              <a:off x="3293" y="3669"/>
              <a:ext cx="636"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5" name="Rectangle 123">
              <a:extLst>
                <a:ext uri="{FF2B5EF4-FFF2-40B4-BE49-F238E27FC236}">
                  <a16:creationId xmlns:a16="http://schemas.microsoft.com/office/drawing/2014/main" id="{A99337E4-5437-4F5A-BB54-B41924580525}"/>
                </a:ext>
              </a:extLst>
            </p:cNvPr>
            <p:cNvSpPr>
              <a:spLocks noChangeArrowheads="1"/>
            </p:cNvSpPr>
            <p:nvPr/>
          </p:nvSpPr>
          <p:spPr bwMode="auto">
            <a:xfrm>
              <a:off x="3929" y="3669"/>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6" name="Rectangle 124">
              <a:extLst>
                <a:ext uri="{FF2B5EF4-FFF2-40B4-BE49-F238E27FC236}">
                  <a16:creationId xmlns:a16="http://schemas.microsoft.com/office/drawing/2014/main" id="{8FFC3134-92D8-4748-9F5E-4DA8A4B6F424}"/>
                </a:ext>
              </a:extLst>
            </p:cNvPr>
            <p:cNvSpPr>
              <a:spLocks noChangeArrowheads="1"/>
            </p:cNvSpPr>
            <p:nvPr/>
          </p:nvSpPr>
          <p:spPr bwMode="auto">
            <a:xfrm>
              <a:off x="3940" y="3669"/>
              <a:ext cx="744"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7" name="Rectangle 125">
              <a:extLst>
                <a:ext uri="{FF2B5EF4-FFF2-40B4-BE49-F238E27FC236}">
                  <a16:creationId xmlns:a16="http://schemas.microsoft.com/office/drawing/2014/main" id="{7093FE2E-4CBC-426A-8E44-0A60B408F5A1}"/>
                </a:ext>
              </a:extLst>
            </p:cNvPr>
            <p:cNvSpPr>
              <a:spLocks noChangeArrowheads="1"/>
            </p:cNvSpPr>
            <p:nvPr/>
          </p:nvSpPr>
          <p:spPr bwMode="auto">
            <a:xfrm>
              <a:off x="4684" y="3669"/>
              <a:ext cx="1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8" name="Rectangle 126">
              <a:extLst>
                <a:ext uri="{FF2B5EF4-FFF2-40B4-BE49-F238E27FC236}">
                  <a16:creationId xmlns:a16="http://schemas.microsoft.com/office/drawing/2014/main" id="{67EC4610-52FB-4E24-96FA-22FC41E419CB}"/>
                </a:ext>
              </a:extLst>
            </p:cNvPr>
            <p:cNvSpPr>
              <a:spLocks noChangeArrowheads="1"/>
            </p:cNvSpPr>
            <p:nvPr/>
          </p:nvSpPr>
          <p:spPr bwMode="auto">
            <a:xfrm>
              <a:off x="4696" y="3669"/>
              <a:ext cx="852" cy="11"/>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29" name="Rectangle 127">
              <a:extLst>
                <a:ext uri="{FF2B5EF4-FFF2-40B4-BE49-F238E27FC236}">
                  <a16:creationId xmlns:a16="http://schemas.microsoft.com/office/drawing/2014/main" id="{E14F503D-08C1-48D4-A063-E3778D2DAFB3}"/>
                </a:ext>
              </a:extLst>
            </p:cNvPr>
            <p:cNvSpPr>
              <a:spLocks noChangeArrowheads="1"/>
            </p:cNvSpPr>
            <p:nvPr/>
          </p:nvSpPr>
          <p:spPr bwMode="auto">
            <a:xfrm>
              <a:off x="5548" y="3669"/>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0" name="Rectangle 128">
              <a:extLst>
                <a:ext uri="{FF2B5EF4-FFF2-40B4-BE49-F238E27FC236}">
                  <a16:creationId xmlns:a16="http://schemas.microsoft.com/office/drawing/2014/main" id="{E349606C-F3B4-4ADA-8CDC-4BA2888B8441}"/>
                </a:ext>
              </a:extLst>
            </p:cNvPr>
            <p:cNvSpPr>
              <a:spLocks noChangeArrowheads="1"/>
            </p:cNvSpPr>
            <p:nvPr/>
          </p:nvSpPr>
          <p:spPr bwMode="auto">
            <a:xfrm>
              <a:off x="1786" y="3681"/>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1" name="Rectangle 129">
              <a:extLst>
                <a:ext uri="{FF2B5EF4-FFF2-40B4-BE49-F238E27FC236}">
                  <a16:creationId xmlns:a16="http://schemas.microsoft.com/office/drawing/2014/main" id="{9B5B910F-7C14-4DEE-9CDF-8A838F35A1F9}"/>
                </a:ext>
              </a:extLst>
            </p:cNvPr>
            <p:cNvSpPr>
              <a:spLocks noChangeArrowheads="1"/>
            </p:cNvSpPr>
            <p:nvPr/>
          </p:nvSpPr>
          <p:spPr bwMode="auto">
            <a:xfrm>
              <a:off x="1786"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2" name="Rectangle 130">
              <a:extLst>
                <a:ext uri="{FF2B5EF4-FFF2-40B4-BE49-F238E27FC236}">
                  <a16:creationId xmlns:a16="http://schemas.microsoft.com/office/drawing/2014/main" id="{0F52B513-C508-45FB-9F6D-398D5B4170C4}"/>
                </a:ext>
              </a:extLst>
            </p:cNvPr>
            <p:cNvSpPr>
              <a:spLocks noChangeArrowheads="1"/>
            </p:cNvSpPr>
            <p:nvPr/>
          </p:nvSpPr>
          <p:spPr bwMode="auto">
            <a:xfrm>
              <a:off x="1786"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3" name="Rectangle 131">
              <a:extLst>
                <a:ext uri="{FF2B5EF4-FFF2-40B4-BE49-F238E27FC236}">
                  <a16:creationId xmlns:a16="http://schemas.microsoft.com/office/drawing/2014/main" id="{4C324515-EC42-4057-8570-CACF5D50A9EB}"/>
                </a:ext>
              </a:extLst>
            </p:cNvPr>
            <p:cNvSpPr>
              <a:spLocks noChangeArrowheads="1"/>
            </p:cNvSpPr>
            <p:nvPr/>
          </p:nvSpPr>
          <p:spPr bwMode="auto">
            <a:xfrm>
              <a:off x="1797" y="3974"/>
              <a:ext cx="1485"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4" name="Rectangle 132">
              <a:extLst>
                <a:ext uri="{FF2B5EF4-FFF2-40B4-BE49-F238E27FC236}">
                  <a16:creationId xmlns:a16="http://schemas.microsoft.com/office/drawing/2014/main" id="{8C086E4D-72CD-4936-8099-EB52C1385C8C}"/>
                </a:ext>
              </a:extLst>
            </p:cNvPr>
            <p:cNvSpPr>
              <a:spLocks noChangeArrowheads="1"/>
            </p:cNvSpPr>
            <p:nvPr/>
          </p:nvSpPr>
          <p:spPr bwMode="auto">
            <a:xfrm>
              <a:off x="3282" y="3681"/>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5" name="Rectangle 133">
              <a:extLst>
                <a:ext uri="{FF2B5EF4-FFF2-40B4-BE49-F238E27FC236}">
                  <a16:creationId xmlns:a16="http://schemas.microsoft.com/office/drawing/2014/main" id="{22D705E7-6C7F-4E12-88F6-C9AAB5A4E43E}"/>
                </a:ext>
              </a:extLst>
            </p:cNvPr>
            <p:cNvSpPr>
              <a:spLocks noChangeArrowheads="1"/>
            </p:cNvSpPr>
            <p:nvPr/>
          </p:nvSpPr>
          <p:spPr bwMode="auto">
            <a:xfrm>
              <a:off x="3282"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6" name="Rectangle 134">
              <a:extLst>
                <a:ext uri="{FF2B5EF4-FFF2-40B4-BE49-F238E27FC236}">
                  <a16:creationId xmlns:a16="http://schemas.microsoft.com/office/drawing/2014/main" id="{67B2CFD2-DF62-4CE8-A2CC-F565524401F6}"/>
                </a:ext>
              </a:extLst>
            </p:cNvPr>
            <p:cNvSpPr>
              <a:spLocks noChangeArrowheads="1"/>
            </p:cNvSpPr>
            <p:nvPr/>
          </p:nvSpPr>
          <p:spPr bwMode="auto">
            <a:xfrm>
              <a:off x="3293" y="3974"/>
              <a:ext cx="636"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7" name="Rectangle 135">
              <a:extLst>
                <a:ext uri="{FF2B5EF4-FFF2-40B4-BE49-F238E27FC236}">
                  <a16:creationId xmlns:a16="http://schemas.microsoft.com/office/drawing/2014/main" id="{343BD07A-82DD-45B2-8DAD-216EDB0D75D8}"/>
                </a:ext>
              </a:extLst>
            </p:cNvPr>
            <p:cNvSpPr>
              <a:spLocks noChangeArrowheads="1"/>
            </p:cNvSpPr>
            <p:nvPr/>
          </p:nvSpPr>
          <p:spPr bwMode="auto">
            <a:xfrm>
              <a:off x="3929" y="3681"/>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8" name="Rectangle 136">
              <a:extLst>
                <a:ext uri="{FF2B5EF4-FFF2-40B4-BE49-F238E27FC236}">
                  <a16:creationId xmlns:a16="http://schemas.microsoft.com/office/drawing/2014/main" id="{B2EF6A90-9EB0-490D-B830-91D278BB0010}"/>
                </a:ext>
              </a:extLst>
            </p:cNvPr>
            <p:cNvSpPr>
              <a:spLocks noChangeArrowheads="1"/>
            </p:cNvSpPr>
            <p:nvPr/>
          </p:nvSpPr>
          <p:spPr bwMode="auto">
            <a:xfrm>
              <a:off x="3929"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39" name="Rectangle 137">
              <a:extLst>
                <a:ext uri="{FF2B5EF4-FFF2-40B4-BE49-F238E27FC236}">
                  <a16:creationId xmlns:a16="http://schemas.microsoft.com/office/drawing/2014/main" id="{C2CB7B88-BFE6-4486-8E10-6F66160F4FCB}"/>
                </a:ext>
              </a:extLst>
            </p:cNvPr>
            <p:cNvSpPr>
              <a:spLocks noChangeArrowheads="1"/>
            </p:cNvSpPr>
            <p:nvPr/>
          </p:nvSpPr>
          <p:spPr bwMode="auto">
            <a:xfrm>
              <a:off x="3940" y="3974"/>
              <a:ext cx="744"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0" name="Rectangle 138">
              <a:extLst>
                <a:ext uri="{FF2B5EF4-FFF2-40B4-BE49-F238E27FC236}">
                  <a16:creationId xmlns:a16="http://schemas.microsoft.com/office/drawing/2014/main" id="{1D6A99F7-2FF0-4068-A338-88688FA61312}"/>
                </a:ext>
              </a:extLst>
            </p:cNvPr>
            <p:cNvSpPr>
              <a:spLocks noChangeArrowheads="1"/>
            </p:cNvSpPr>
            <p:nvPr/>
          </p:nvSpPr>
          <p:spPr bwMode="auto">
            <a:xfrm>
              <a:off x="4684" y="3681"/>
              <a:ext cx="12"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1" name="Rectangle 139">
              <a:extLst>
                <a:ext uri="{FF2B5EF4-FFF2-40B4-BE49-F238E27FC236}">
                  <a16:creationId xmlns:a16="http://schemas.microsoft.com/office/drawing/2014/main" id="{A54A8A13-468E-432D-B6A2-DF05EF277BB0}"/>
                </a:ext>
              </a:extLst>
            </p:cNvPr>
            <p:cNvSpPr>
              <a:spLocks noChangeArrowheads="1"/>
            </p:cNvSpPr>
            <p:nvPr/>
          </p:nvSpPr>
          <p:spPr bwMode="auto">
            <a:xfrm>
              <a:off x="4684" y="3974"/>
              <a:ext cx="1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2" name="Rectangle 140">
              <a:extLst>
                <a:ext uri="{FF2B5EF4-FFF2-40B4-BE49-F238E27FC236}">
                  <a16:creationId xmlns:a16="http://schemas.microsoft.com/office/drawing/2014/main" id="{98CD5BB3-365A-447A-8968-5A3C8EE8AC3B}"/>
                </a:ext>
              </a:extLst>
            </p:cNvPr>
            <p:cNvSpPr>
              <a:spLocks noChangeArrowheads="1"/>
            </p:cNvSpPr>
            <p:nvPr/>
          </p:nvSpPr>
          <p:spPr bwMode="auto">
            <a:xfrm>
              <a:off x="4696" y="3974"/>
              <a:ext cx="852"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3" name="Rectangle 141">
              <a:extLst>
                <a:ext uri="{FF2B5EF4-FFF2-40B4-BE49-F238E27FC236}">
                  <a16:creationId xmlns:a16="http://schemas.microsoft.com/office/drawing/2014/main" id="{63BBE9E3-24EF-455A-885C-082730B489B1}"/>
                </a:ext>
              </a:extLst>
            </p:cNvPr>
            <p:cNvSpPr>
              <a:spLocks noChangeArrowheads="1"/>
            </p:cNvSpPr>
            <p:nvPr/>
          </p:nvSpPr>
          <p:spPr bwMode="auto">
            <a:xfrm>
              <a:off x="5548" y="3681"/>
              <a:ext cx="11" cy="29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4" name="Rectangle 142">
              <a:extLst>
                <a:ext uri="{FF2B5EF4-FFF2-40B4-BE49-F238E27FC236}">
                  <a16:creationId xmlns:a16="http://schemas.microsoft.com/office/drawing/2014/main" id="{4737DF34-8145-47C0-BE44-80DAC4615792}"/>
                </a:ext>
              </a:extLst>
            </p:cNvPr>
            <p:cNvSpPr>
              <a:spLocks noChangeArrowheads="1"/>
            </p:cNvSpPr>
            <p:nvPr/>
          </p:nvSpPr>
          <p:spPr bwMode="auto">
            <a:xfrm>
              <a:off x="5548"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sp>
          <p:nvSpPr>
            <p:cNvPr id="145" name="Rectangle 143">
              <a:extLst>
                <a:ext uri="{FF2B5EF4-FFF2-40B4-BE49-F238E27FC236}">
                  <a16:creationId xmlns:a16="http://schemas.microsoft.com/office/drawing/2014/main" id="{AF5B0ADF-30DC-4E42-B430-D45576C5B32D}"/>
                </a:ext>
              </a:extLst>
            </p:cNvPr>
            <p:cNvSpPr>
              <a:spLocks noChangeArrowheads="1"/>
            </p:cNvSpPr>
            <p:nvPr/>
          </p:nvSpPr>
          <p:spPr bwMode="auto">
            <a:xfrm>
              <a:off x="5548" y="3974"/>
              <a:ext cx="11" cy="1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600"/>
            </a:p>
          </p:txBody>
        </p:sp>
      </p:grpSp>
      <p:sp>
        <p:nvSpPr>
          <p:cNvPr id="146" name="Text Box 2051">
            <a:extLst>
              <a:ext uri="{FF2B5EF4-FFF2-40B4-BE49-F238E27FC236}">
                <a16:creationId xmlns:a16="http://schemas.microsoft.com/office/drawing/2014/main" id="{82F850F4-7989-4126-A403-E5A2638B3CB6}"/>
              </a:ext>
            </a:extLst>
          </p:cNvPr>
          <p:cNvSpPr txBox="1">
            <a:spLocks noChangeArrowheads="1"/>
          </p:cNvSpPr>
          <p:nvPr/>
        </p:nvSpPr>
        <p:spPr bwMode="auto">
          <a:xfrm>
            <a:off x="135486" y="2643734"/>
            <a:ext cx="10271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sz="3600" b="1" dirty="0">
                <a:solidFill>
                  <a:srgbClr val="C00000"/>
                </a:solidFill>
              </a:rPr>
              <a:t>P(S)</a:t>
            </a:r>
          </a:p>
        </p:txBody>
      </p:sp>
      <p:sp>
        <p:nvSpPr>
          <p:cNvPr id="147" name="Rectangle 146">
            <a:extLst>
              <a:ext uri="{FF2B5EF4-FFF2-40B4-BE49-F238E27FC236}">
                <a16:creationId xmlns:a16="http://schemas.microsoft.com/office/drawing/2014/main" id="{3F572C63-5A91-4D09-99DA-74E21B598FD0}"/>
              </a:ext>
            </a:extLst>
          </p:cNvPr>
          <p:cNvSpPr/>
          <p:nvPr/>
        </p:nvSpPr>
        <p:spPr>
          <a:xfrm>
            <a:off x="1138817" y="4553817"/>
            <a:ext cx="1266693" cy="584775"/>
          </a:xfrm>
          <a:prstGeom prst="rect">
            <a:avLst/>
          </a:prstGeom>
        </p:spPr>
        <p:txBody>
          <a:bodyPr wrap="none">
            <a:spAutoFit/>
          </a:bodyPr>
          <a:lstStyle/>
          <a:p>
            <a:pPr>
              <a:spcBef>
                <a:spcPct val="50000"/>
              </a:spcBef>
            </a:pPr>
            <a:r>
              <a:rPr lang="en-GB" sz="3200" b="1" dirty="0">
                <a:solidFill>
                  <a:srgbClr val="C00000"/>
                </a:solidFill>
              </a:rPr>
              <a:t>P(C|S)</a:t>
            </a:r>
          </a:p>
        </p:txBody>
      </p:sp>
      <p:sp>
        <p:nvSpPr>
          <p:cNvPr id="148" name="Text Box 2053">
            <a:extLst>
              <a:ext uri="{FF2B5EF4-FFF2-40B4-BE49-F238E27FC236}">
                <a16:creationId xmlns:a16="http://schemas.microsoft.com/office/drawing/2014/main" id="{6F6D80DA-85A1-4E53-9DED-646B1210D74D}"/>
              </a:ext>
            </a:extLst>
          </p:cNvPr>
          <p:cNvSpPr txBox="1">
            <a:spLocks noChangeArrowheads="1"/>
          </p:cNvSpPr>
          <p:nvPr/>
        </p:nvSpPr>
        <p:spPr bwMode="auto">
          <a:xfrm>
            <a:off x="3020432" y="1588690"/>
            <a:ext cx="635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b="1" dirty="0">
                <a:solidFill>
                  <a:srgbClr val="C00000"/>
                </a:solidFill>
              </a:rPr>
              <a:t>P(S)</a:t>
            </a:r>
          </a:p>
        </p:txBody>
      </p:sp>
      <p:sp>
        <p:nvSpPr>
          <p:cNvPr id="149" name="Text Box 2054">
            <a:extLst>
              <a:ext uri="{FF2B5EF4-FFF2-40B4-BE49-F238E27FC236}">
                <a16:creationId xmlns:a16="http://schemas.microsoft.com/office/drawing/2014/main" id="{8C40938A-D4D9-4596-B0CA-D13285EBBBFD}"/>
              </a:ext>
            </a:extLst>
          </p:cNvPr>
          <p:cNvSpPr txBox="1">
            <a:spLocks noChangeArrowheads="1"/>
          </p:cNvSpPr>
          <p:nvPr/>
        </p:nvSpPr>
        <p:spPr bwMode="auto">
          <a:xfrm>
            <a:off x="5190879" y="1766004"/>
            <a:ext cx="15906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b="1" dirty="0">
                <a:solidFill>
                  <a:srgbClr val="C00000"/>
                </a:solidFill>
              </a:rPr>
              <a:t>P(C|S)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1+#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Product Rule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91DBF2C-0378-4A5A-B011-F01C08B24E7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161</a:t>
            </a:fld>
            <a:endParaRPr lang="en-IN"/>
          </a:p>
        </p:txBody>
      </p:sp>
      <p:sp>
        <p:nvSpPr>
          <p:cNvPr id="8" name="TextBox 7">
            <a:extLst>
              <a:ext uri="{FF2B5EF4-FFF2-40B4-BE49-F238E27FC236}">
                <a16:creationId xmlns:a16="http://schemas.microsoft.com/office/drawing/2014/main" id="{EE7664BC-5F13-47A6-914B-34025034B878}"/>
              </a:ext>
            </a:extLst>
          </p:cNvPr>
          <p:cNvSpPr txBox="1"/>
          <p:nvPr/>
        </p:nvSpPr>
        <p:spPr>
          <a:xfrm>
            <a:off x="509991" y="1586230"/>
            <a:ext cx="5389643" cy="523220"/>
          </a:xfrm>
          <a:prstGeom prst="rect">
            <a:avLst/>
          </a:prstGeom>
          <a:noFill/>
        </p:spPr>
        <p:txBody>
          <a:bodyPr wrap="square" rtlCol="0">
            <a:spAutoFit/>
          </a:bodyPr>
          <a:lstStyle/>
          <a:p>
            <a:r>
              <a:rPr lang="en-IN" sz="2800" b="1" dirty="0"/>
              <a:t>P(C,S)=P(C|S).P(S)</a:t>
            </a:r>
          </a:p>
        </p:txBody>
      </p:sp>
      <p:graphicFrame>
        <p:nvGraphicFramePr>
          <p:cNvPr id="9" name="Content Placeholder 6">
            <a:extLst>
              <a:ext uri="{FF2B5EF4-FFF2-40B4-BE49-F238E27FC236}">
                <a16:creationId xmlns:a16="http://schemas.microsoft.com/office/drawing/2014/main" id="{7E1540AE-FF6B-4795-9341-2C2E571D3FB6}"/>
              </a:ext>
            </a:extLst>
          </p:cNvPr>
          <p:cNvGraphicFramePr>
            <a:graphicFrameLocks/>
          </p:cNvGraphicFramePr>
          <p:nvPr>
            <p:extLst>
              <p:ext uri="{D42A27DB-BD31-4B8C-83A1-F6EECF244321}">
                <p14:modId xmlns:p14="http://schemas.microsoft.com/office/powerpoint/2010/main" val="2799167985"/>
              </p:ext>
            </p:extLst>
          </p:nvPr>
        </p:nvGraphicFramePr>
        <p:xfrm>
          <a:off x="419096" y="2924944"/>
          <a:ext cx="8229604" cy="2072640"/>
        </p:xfrm>
        <a:graphic>
          <a:graphicData uri="http://schemas.openxmlformats.org/drawingml/2006/table">
            <a:tbl>
              <a:tblPr firstRow="1" bandRow="1">
                <a:tableStyleId>{BC89EF96-8CEA-46FF-86C4-4CE0E7609802}</a:tableStyleId>
              </a:tblPr>
              <a:tblGrid>
                <a:gridCol w="2057401">
                  <a:extLst>
                    <a:ext uri="{9D8B030D-6E8A-4147-A177-3AD203B41FA5}">
                      <a16:colId xmlns:a16="http://schemas.microsoft.com/office/drawing/2014/main" val="20000"/>
                    </a:ext>
                  </a:extLst>
                </a:gridCol>
                <a:gridCol w="2057401">
                  <a:extLst>
                    <a:ext uri="{9D8B030D-6E8A-4147-A177-3AD203B41FA5}">
                      <a16:colId xmlns:a16="http://schemas.microsoft.com/office/drawing/2014/main" val="20001"/>
                    </a:ext>
                  </a:extLst>
                </a:gridCol>
                <a:gridCol w="2057401">
                  <a:extLst>
                    <a:ext uri="{9D8B030D-6E8A-4147-A177-3AD203B41FA5}">
                      <a16:colId xmlns:a16="http://schemas.microsoft.com/office/drawing/2014/main" val="20002"/>
                    </a:ext>
                  </a:extLst>
                </a:gridCol>
                <a:gridCol w="2057401">
                  <a:extLst>
                    <a:ext uri="{9D8B030D-6E8A-4147-A177-3AD203B41FA5}">
                      <a16:colId xmlns:a16="http://schemas.microsoft.com/office/drawing/2014/main" val="20003"/>
                    </a:ext>
                  </a:extLst>
                </a:gridCol>
              </a:tblGrid>
              <a:tr h="370840">
                <a:tc>
                  <a:txBody>
                    <a:bodyPr/>
                    <a:lstStyle/>
                    <a:p>
                      <a:pPr algn="l"/>
                      <a:r>
                        <a:rPr lang="en-IN" sz="2000" dirty="0"/>
                        <a:t>S</a:t>
                      </a:r>
                      <a:r>
                        <a:rPr lang="en-IN" sz="2000" dirty="0">
                          <a:sym typeface="Symbol"/>
                        </a:rPr>
                        <a:t>                   C </a:t>
                      </a:r>
                      <a:endParaRPr lang="en-IN" sz="2000" dirty="0"/>
                    </a:p>
                  </a:txBody>
                  <a:tcPr marL="120433" marR="120433"/>
                </a:tc>
                <a:tc>
                  <a:txBody>
                    <a:bodyPr/>
                    <a:lstStyle/>
                    <a:p>
                      <a:pPr algn="ctr"/>
                      <a:r>
                        <a:rPr lang="en-IN" sz="2400" dirty="0"/>
                        <a:t>none</a:t>
                      </a:r>
                    </a:p>
                  </a:txBody>
                  <a:tcPr marL="120433" marR="120433"/>
                </a:tc>
                <a:tc>
                  <a:txBody>
                    <a:bodyPr/>
                    <a:lstStyle/>
                    <a:p>
                      <a:pPr algn="ctr"/>
                      <a:r>
                        <a:rPr lang="en-IN" sz="2400" dirty="0"/>
                        <a:t>benign</a:t>
                      </a:r>
                    </a:p>
                  </a:txBody>
                  <a:tcPr marL="120433" marR="120433"/>
                </a:tc>
                <a:tc>
                  <a:txBody>
                    <a:bodyPr/>
                    <a:lstStyle/>
                    <a:p>
                      <a:pPr algn="ctr"/>
                      <a:r>
                        <a:rPr lang="en-IN" sz="2400" dirty="0"/>
                        <a:t>malignant</a:t>
                      </a:r>
                    </a:p>
                  </a:txBody>
                  <a:tcPr marL="120433" marR="120433"/>
                </a:tc>
                <a:extLst>
                  <a:ext uri="{0D108BD9-81ED-4DB2-BD59-A6C34878D82A}">
                    <a16:rowId xmlns:a16="http://schemas.microsoft.com/office/drawing/2014/main" val="10000"/>
                  </a:ext>
                </a:extLst>
              </a:tr>
              <a:tr h="370840">
                <a:tc>
                  <a:txBody>
                    <a:bodyPr/>
                    <a:lstStyle/>
                    <a:p>
                      <a:pPr algn="ctr"/>
                      <a:r>
                        <a:rPr lang="en-IN" sz="2400" b="1" dirty="0"/>
                        <a:t>no</a:t>
                      </a:r>
                    </a:p>
                  </a:txBody>
                  <a:tcPr marL="120433" marR="120433"/>
                </a:tc>
                <a:tc>
                  <a:txBody>
                    <a:bodyPr/>
                    <a:lstStyle/>
                    <a:p>
                      <a:pPr algn="ctr"/>
                      <a:r>
                        <a:rPr lang="en-IN" sz="2400" b="1" dirty="0"/>
                        <a:t>0.768</a:t>
                      </a:r>
                    </a:p>
                  </a:txBody>
                  <a:tcPr marL="120433" marR="120433"/>
                </a:tc>
                <a:tc>
                  <a:txBody>
                    <a:bodyPr/>
                    <a:lstStyle/>
                    <a:p>
                      <a:pPr algn="ctr"/>
                      <a:r>
                        <a:rPr lang="en-IN" sz="2400" b="1" dirty="0"/>
                        <a:t>0.024</a:t>
                      </a:r>
                    </a:p>
                  </a:txBody>
                  <a:tcPr marL="120433" marR="120433"/>
                </a:tc>
                <a:tc>
                  <a:txBody>
                    <a:bodyPr/>
                    <a:lstStyle/>
                    <a:p>
                      <a:pPr algn="ctr"/>
                      <a:r>
                        <a:rPr lang="en-IN" sz="2400" b="1" dirty="0"/>
                        <a:t>0.008</a:t>
                      </a:r>
                    </a:p>
                  </a:txBody>
                  <a:tcPr marL="120433" marR="120433"/>
                </a:tc>
                <a:extLst>
                  <a:ext uri="{0D108BD9-81ED-4DB2-BD59-A6C34878D82A}">
                    <a16:rowId xmlns:a16="http://schemas.microsoft.com/office/drawing/2014/main" val="10001"/>
                  </a:ext>
                </a:extLst>
              </a:tr>
              <a:tr h="370840">
                <a:tc>
                  <a:txBody>
                    <a:bodyPr/>
                    <a:lstStyle/>
                    <a:p>
                      <a:pPr algn="ctr"/>
                      <a:r>
                        <a:rPr lang="en-IN" sz="2400" b="1" dirty="0"/>
                        <a:t>light</a:t>
                      </a:r>
                    </a:p>
                  </a:txBody>
                  <a:tcPr marL="120433" marR="120433"/>
                </a:tc>
                <a:tc>
                  <a:txBody>
                    <a:bodyPr/>
                    <a:lstStyle/>
                    <a:p>
                      <a:pPr algn="ctr"/>
                      <a:r>
                        <a:rPr lang="en-IN" sz="2400" b="1" dirty="0"/>
                        <a:t>0.132</a:t>
                      </a:r>
                    </a:p>
                  </a:txBody>
                  <a:tcPr marL="120433" marR="120433"/>
                </a:tc>
                <a:tc>
                  <a:txBody>
                    <a:bodyPr/>
                    <a:lstStyle/>
                    <a:p>
                      <a:pPr algn="ctr"/>
                      <a:r>
                        <a:rPr lang="en-IN" sz="2400" b="1" dirty="0"/>
                        <a:t>0.012</a:t>
                      </a:r>
                    </a:p>
                  </a:txBody>
                  <a:tcPr marL="120433" marR="120433"/>
                </a:tc>
                <a:tc>
                  <a:txBody>
                    <a:bodyPr/>
                    <a:lstStyle/>
                    <a:p>
                      <a:pPr algn="ctr"/>
                      <a:r>
                        <a:rPr lang="en-IN" sz="2400" b="1" dirty="0"/>
                        <a:t>0.006</a:t>
                      </a:r>
                    </a:p>
                  </a:txBody>
                  <a:tcPr marL="120433" marR="120433"/>
                </a:tc>
                <a:extLst>
                  <a:ext uri="{0D108BD9-81ED-4DB2-BD59-A6C34878D82A}">
                    <a16:rowId xmlns:a16="http://schemas.microsoft.com/office/drawing/2014/main" val="10002"/>
                  </a:ext>
                </a:extLst>
              </a:tr>
              <a:tr h="370840">
                <a:tc>
                  <a:txBody>
                    <a:bodyPr/>
                    <a:lstStyle/>
                    <a:p>
                      <a:pPr algn="ctr"/>
                      <a:r>
                        <a:rPr lang="en-IN" sz="2400" b="1" dirty="0"/>
                        <a:t>heavy</a:t>
                      </a:r>
                    </a:p>
                  </a:txBody>
                  <a:tcPr marL="120433" marR="120433"/>
                </a:tc>
                <a:tc>
                  <a:txBody>
                    <a:bodyPr/>
                    <a:lstStyle/>
                    <a:p>
                      <a:pPr algn="ctr"/>
                      <a:r>
                        <a:rPr lang="en-IN" sz="2400" b="1" dirty="0"/>
                        <a:t>0.035</a:t>
                      </a:r>
                    </a:p>
                  </a:txBody>
                  <a:tcPr marL="120433" marR="120433"/>
                </a:tc>
                <a:tc>
                  <a:txBody>
                    <a:bodyPr/>
                    <a:lstStyle/>
                    <a:p>
                      <a:pPr algn="ctr"/>
                      <a:r>
                        <a:rPr lang="en-IN" sz="2400" b="1" dirty="0"/>
                        <a:t>0.010</a:t>
                      </a:r>
                    </a:p>
                  </a:txBody>
                  <a:tcPr marL="120433" marR="120433"/>
                </a:tc>
                <a:tc>
                  <a:txBody>
                    <a:bodyPr/>
                    <a:lstStyle/>
                    <a:p>
                      <a:pPr algn="ctr"/>
                      <a:r>
                        <a:rPr lang="en-IN" sz="2400" b="1" dirty="0"/>
                        <a:t>0.005</a:t>
                      </a:r>
                    </a:p>
                  </a:txBody>
                  <a:tcPr marL="120433" marR="120433"/>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Marginalization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677C7D2-F4B9-49DD-BE4C-8095A48C005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162</a:t>
            </a:fld>
            <a:endParaRPr lang="en-IN"/>
          </a:p>
        </p:txBody>
      </p:sp>
      <p:graphicFrame>
        <p:nvGraphicFramePr>
          <p:cNvPr id="8" name="Content Placeholder 6">
            <a:extLst>
              <a:ext uri="{FF2B5EF4-FFF2-40B4-BE49-F238E27FC236}">
                <a16:creationId xmlns:a16="http://schemas.microsoft.com/office/drawing/2014/main" id="{BAA5FF59-A316-4CD3-9E0F-E30298F1A32B}"/>
              </a:ext>
            </a:extLst>
          </p:cNvPr>
          <p:cNvGraphicFramePr>
            <a:graphicFrameLocks noGrp="1"/>
          </p:cNvGraphicFramePr>
          <p:nvPr>
            <p:ph idx="1"/>
            <p:extLst>
              <p:ext uri="{D42A27DB-BD31-4B8C-83A1-F6EECF244321}">
                <p14:modId xmlns:p14="http://schemas.microsoft.com/office/powerpoint/2010/main" val="359019091"/>
              </p:ext>
            </p:extLst>
          </p:nvPr>
        </p:nvGraphicFramePr>
        <p:xfrm>
          <a:off x="668818" y="2370554"/>
          <a:ext cx="6765953" cy="2286000"/>
        </p:xfrm>
        <a:graphic>
          <a:graphicData uri="http://schemas.openxmlformats.org/drawingml/2006/table">
            <a:tbl>
              <a:tblPr firstRow="1" bandRow="1">
                <a:tableStyleId>{BC89EF96-8CEA-46FF-86C4-4CE0E7609802}</a:tableStyleId>
              </a:tblPr>
              <a:tblGrid>
                <a:gridCol w="1539785">
                  <a:extLst>
                    <a:ext uri="{9D8B030D-6E8A-4147-A177-3AD203B41FA5}">
                      <a16:colId xmlns:a16="http://schemas.microsoft.com/office/drawing/2014/main" val="20000"/>
                    </a:ext>
                  </a:extLst>
                </a:gridCol>
                <a:gridCol w="1359072">
                  <a:extLst>
                    <a:ext uri="{9D8B030D-6E8A-4147-A177-3AD203B41FA5}">
                      <a16:colId xmlns:a16="http://schemas.microsoft.com/office/drawing/2014/main" val="20001"/>
                    </a:ext>
                  </a:extLst>
                </a:gridCol>
                <a:gridCol w="1148341">
                  <a:extLst>
                    <a:ext uri="{9D8B030D-6E8A-4147-A177-3AD203B41FA5}">
                      <a16:colId xmlns:a16="http://schemas.microsoft.com/office/drawing/2014/main" val="20002"/>
                    </a:ext>
                  </a:extLst>
                </a:gridCol>
                <a:gridCol w="157575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370840">
                <a:tc>
                  <a:txBody>
                    <a:bodyPr/>
                    <a:lstStyle/>
                    <a:p>
                      <a:pPr algn="l"/>
                      <a:r>
                        <a:rPr lang="en-IN" sz="2000" dirty="0"/>
                        <a:t>S</a:t>
                      </a:r>
                      <a:r>
                        <a:rPr lang="en-IN" sz="2000" dirty="0">
                          <a:sym typeface="Symbol"/>
                        </a:rPr>
                        <a:t>          C</a:t>
                      </a:r>
                      <a:endParaRPr lang="en-IN" sz="2000" dirty="0"/>
                    </a:p>
                  </a:txBody>
                  <a:tcPr marL="120433" marR="120433"/>
                </a:tc>
                <a:tc>
                  <a:txBody>
                    <a:bodyPr/>
                    <a:lstStyle/>
                    <a:p>
                      <a:pPr algn="ctr"/>
                      <a:r>
                        <a:rPr lang="en-IN" sz="2400" dirty="0"/>
                        <a:t>none</a:t>
                      </a:r>
                    </a:p>
                  </a:txBody>
                  <a:tcPr marL="120433" marR="120433"/>
                </a:tc>
                <a:tc>
                  <a:txBody>
                    <a:bodyPr/>
                    <a:lstStyle/>
                    <a:p>
                      <a:pPr algn="ctr"/>
                      <a:r>
                        <a:rPr lang="en-IN" sz="2400" dirty="0"/>
                        <a:t>benign</a:t>
                      </a:r>
                    </a:p>
                  </a:txBody>
                  <a:tcPr marL="120433" marR="120433"/>
                </a:tc>
                <a:tc>
                  <a:txBody>
                    <a:bodyPr/>
                    <a:lstStyle/>
                    <a:p>
                      <a:pPr algn="ctr"/>
                      <a:r>
                        <a:rPr lang="en-IN" sz="2400" dirty="0"/>
                        <a:t>malignant</a:t>
                      </a:r>
                    </a:p>
                  </a:txBody>
                  <a:tcPr marL="120433" marR="120433"/>
                </a:tc>
                <a:tc>
                  <a:txBody>
                    <a:bodyPr/>
                    <a:lstStyle/>
                    <a:p>
                      <a:pPr algn="ctr"/>
                      <a:r>
                        <a:rPr lang="en-IN" sz="2400" dirty="0"/>
                        <a:t>total</a:t>
                      </a:r>
                    </a:p>
                  </a:txBody>
                  <a:tcPr marL="120433" marR="120433"/>
                </a:tc>
                <a:extLst>
                  <a:ext uri="{0D108BD9-81ED-4DB2-BD59-A6C34878D82A}">
                    <a16:rowId xmlns:a16="http://schemas.microsoft.com/office/drawing/2014/main" val="10000"/>
                  </a:ext>
                </a:extLst>
              </a:tr>
              <a:tr h="370840">
                <a:tc>
                  <a:txBody>
                    <a:bodyPr/>
                    <a:lstStyle/>
                    <a:p>
                      <a:pPr algn="ctr"/>
                      <a:r>
                        <a:rPr lang="en-IN" sz="2400" b="1" dirty="0"/>
                        <a:t>no</a:t>
                      </a:r>
                    </a:p>
                  </a:txBody>
                  <a:tcPr marL="120433" marR="120433"/>
                </a:tc>
                <a:tc>
                  <a:txBody>
                    <a:bodyPr/>
                    <a:lstStyle/>
                    <a:p>
                      <a:pPr algn="ctr"/>
                      <a:r>
                        <a:rPr lang="en-IN" sz="2400" b="1" dirty="0"/>
                        <a:t>0.768</a:t>
                      </a:r>
                    </a:p>
                  </a:txBody>
                  <a:tcPr marL="120433" marR="120433"/>
                </a:tc>
                <a:tc>
                  <a:txBody>
                    <a:bodyPr/>
                    <a:lstStyle/>
                    <a:p>
                      <a:pPr algn="ctr"/>
                      <a:r>
                        <a:rPr lang="en-IN" sz="2400" b="1" dirty="0"/>
                        <a:t>0.024</a:t>
                      </a:r>
                    </a:p>
                  </a:txBody>
                  <a:tcPr marL="120433" marR="120433"/>
                </a:tc>
                <a:tc>
                  <a:txBody>
                    <a:bodyPr/>
                    <a:lstStyle/>
                    <a:p>
                      <a:pPr algn="ctr"/>
                      <a:r>
                        <a:rPr lang="en-IN" sz="2400" b="1" dirty="0"/>
                        <a:t>0.008</a:t>
                      </a:r>
                    </a:p>
                  </a:txBody>
                  <a:tcPr marL="120433" marR="120433"/>
                </a:tc>
                <a:tc>
                  <a:txBody>
                    <a:bodyPr/>
                    <a:lstStyle/>
                    <a:p>
                      <a:pPr algn="ctr"/>
                      <a:r>
                        <a:rPr lang="en-IN" sz="2400" b="1" dirty="0"/>
                        <a:t>0.800</a:t>
                      </a:r>
                    </a:p>
                  </a:txBody>
                  <a:tcPr marL="120433" marR="120433"/>
                </a:tc>
                <a:extLst>
                  <a:ext uri="{0D108BD9-81ED-4DB2-BD59-A6C34878D82A}">
                    <a16:rowId xmlns:a16="http://schemas.microsoft.com/office/drawing/2014/main" val="10001"/>
                  </a:ext>
                </a:extLst>
              </a:tr>
              <a:tr h="370840">
                <a:tc>
                  <a:txBody>
                    <a:bodyPr/>
                    <a:lstStyle/>
                    <a:p>
                      <a:pPr algn="ctr"/>
                      <a:r>
                        <a:rPr lang="en-IN" sz="2400" b="1" dirty="0"/>
                        <a:t>light</a:t>
                      </a:r>
                    </a:p>
                  </a:txBody>
                  <a:tcPr marL="120433" marR="120433"/>
                </a:tc>
                <a:tc>
                  <a:txBody>
                    <a:bodyPr/>
                    <a:lstStyle/>
                    <a:p>
                      <a:pPr algn="ctr"/>
                      <a:r>
                        <a:rPr lang="en-IN" sz="2400" b="1" dirty="0"/>
                        <a:t>0.132</a:t>
                      </a:r>
                    </a:p>
                  </a:txBody>
                  <a:tcPr marL="120433" marR="120433"/>
                </a:tc>
                <a:tc>
                  <a:txBody>
                    <a:bodyPr/>
                    <a:lstStyle/>
                    <a:p>
                      <a:pPr algn="ctr"/>
                      <a:r>
                        <a:rPr lang="en-IN" sz="2400" b="1" dirty="0"/>
                        <a:t>0.012</a:t>
                      </a:r>
                    </a:p>
                  </a:txBody>
                  <a:tcPr marL="120433" marR="120433"/>
                </a:tc>
                <a:tc>
                  <a:txBody>
                    <a:bodyPr/>
                    <a:lstStyle/>
                    <a:p>
                      <a:pPr algn="ctr"/>
                      <a:r>
                        <a:rPr lang="en-IN" sz="2400" b="1" dirty="0"/>
                        <a:t>0.006</a:t>
                      </a:r>
                    </a:p>
                  </a:txBody>
                  <a:tcPr marL="120433" marR="120433"/>
                </a:tc>
                <a:tc>
                  <a:txBody>
                    <a:bodyPr/>
                    <a:lstStyle/>
                    <a:p>
                      <a:pPr algn="ctr"/>
                      <a:r>
                        <a:rPr lang="en-IN" sz="2400" b="1" dirty="0"/>
                        <a:t>0.150</a:t>
                      </a:r>
                    </a:p>
                  </a:txBody>
                  <a:tcPr marL="120433" marR="120433"/>
                </a:tc>
                <a:extLst>
                  <a:ext uri="{0D108BD9-81ED-4DB2-BD59-A6C34878D82A}">
                    <a16:rowId xmlns:a16="http://schemas.microsoft.com/office/drawing/2014/main" val="10002"/>
                  </a:ext>
                </a:extLst>
              </a:tr>
              <a:tr h="370840">
                <a:tc>
                  <a:txBody>
                    <a:bodyPr/>
                    <a:lstStyle/>
                    <a:p>
                      <a:pPr algn="ctr"/>
                      <a:r>
                        <a:rPr lang="en-IN" sz="2400" b="1" dirty="0"/>
                        <a:t>heavy</a:t>
                      </a:r>
                    </a:p>
                  </a:txBody>
                  <a:tcPr marL="120433" marR="120433"/>
                </a:tc>
                <a:tc>
                  <a:txBody>
                    <a:bodyPr/>
                    <a:lstStyle/>
                    <a:p>
                      <a:pPr algn="ctr"/>
                      <a:r>
                        <a:rPr lang="en-IN" sz="2400" b="1" dirty="0"/>
                        <a:t>0.035</a:t>
                      </a:r>
                    </a:p>
                  </a:txBody>
                  <a:tcPr marL="120433" marR="120433"/>
                </a:tc>
                <a:tc>
                  <a:txBody>
                    <a:bodyPr/>
                    <a:lstStyle/>
                    <a:p>
                      <a:pPr algn="ctr"/>
                      <a:r>
                        <a:rPr lang="en-IN" sz="2400" b="1" dirty="0"/>
                        <a:t>0.010</a:t>
                      </a:r>
                    </a:p>
                  </a:txBody>
                  <a:tcPr marL="120433" marR="120433"/>
                </a:tc>
                <a:tc>
                  <a:txBody>
                    <a:bodyPr/>
                    <a:lstStyle/>
                    <a:p>
                      <a:pPr algn="ctr"/>
                      <a:r>
                        <a:rPr lang="en-IN" sz="2400" b="1" dirty="0"/>
                        <a:t>0.005</a:t>
                      </a:r>
                    </a:p>
                  </a:txBody>
                  <a:tcPr marL="120433" marR="120433"/>
                </a:tc>
                <a:tc>
                  <a:txBody>
                    <a:bodyPr/>
                    <a:lstStyle/>
                    <a:p>
                      <a:pPr algn="ctr"/>
                      <a:r>
                        <a:rPr lang="en-IN" sz="2400" b="1" dirty="0"/>
                        <a:t>0.050</a:t>
                      </a:r>
                    </a:p>
                  </a:txBody>
                  <a:tcPr marL="120433" marR="120433"/>
                </a:tc>
                <a:extLst>
                  <a:ext uri="{0D108BD9-81ED-4DB2-BD59-A6C34878D82A}">
                    <a16:rowId xmlns:a16="http://schemas.microsoft.com/office/drawing/2014/main" val="10003"/>
                  </a:ext>
                </a:extLst>
              </a:tr>
              <a:tr h="370840">
                <a:tc>
                  <a:txBody>
                    <a:bodyPr/>
                    <a:lstStyle/>
                    <a:p>
                      <a:pPr algn="r"/>
                      <a:r>
                        <a:rPr lang="en-IN" sz="2400" b="1" dirty="0"/>
                        <a:t>total</a:t>
                      </a:r>
                    </a:p>
                  </a:txBody>
                  <a:tcPr marL="120433" marR="120433"/>
                </a:tc>
                <a:tc>
                  <a:txBody>
                    <a:bodyPr/>
                    <a:lstStyle/>
                    <a:p>
                      <a:pPr algn="ctr"/>
                      <a:r>
                        <a:rPr lang="en-IN" sz="2400" b="1" dirty="0"/>
                        <a:t>0.935</a:t>
                      </a:r>
                    </a:p>
                  </a:txBody>
                  <a:tcPr marL="120433" marR="120433"/>
                </a:tc>
                <a:tc>
                  <a:txBody>
                    <a:bodyPr/>
                    <a:lstStyle/>
                    <a:p>
                      <a:pPr algn="ctr"/>
                      <a:r>
                        <a:rPr lang="en-IN" sz="2400" b="1" dirty="0"/>
                        <a:t>0.046</a:t>
                      </a:r>
                    </a:p>
                  </a:txBody>
                  <a:tcPr marL="120433" marR="120433"/>
                </a:tc>
                <a:tc>
                  <a:txBody>
                    <a:bodyPr/>
                    <a:lstStyle/>
                    <a:p>
                      <a:pPr algn="ctr"/>
                      <a:r>
                        <a:rPr lang="en-IN" sz="2400" b="1" dirty="0"/>
                        <a:t>0.019</a:t>
                      </a:r>
                    </a:p>
                  </a:txBody>
                  <a:tcPr marL="120433" marR="120433"/>
                </a:tc>
                <a:tc>
                  <a:txBody>
                    <a:bodyPr/>
                    <a:lstStyle/>
                    <a:p>
                      <a:pPr algn="ctr"/>
                      <a:endParaRPr lang="en-IN" sz="2400" b="1" dirty="0"/>
                    </a:p>
                  </a:txBody>
                  <a:tcPr marL="120433" marR="120433"/>
                </a:tc>
                <a:extLst>
                  <a:ext uri="{0D108BD9-81ED-4DB2-BD59-A6C34878D82A}">
                    <a16:rowId xmlns:a16="http://schemas.microsoft.com/office/drawing/2014/main" val="10004"/>
                  </a:ext>
                </a:extLst>
              </a:tr>
            </a:tbl>
          </a:graphicData>
        </a:graphic>
      </p:graphicFrame>
      <p:sp>
        <p:nvSpPr>
          <p:cNvPr id="9" name="TextBox 8">
            <a:extLst>
              <a:ext uri="{FF2B5EF4-FFF2-40B4-BE49-F238E27FC236}">
                <a16:creationId xmlns:a16="http://schemas.microsoft.com/office/drawing/2014/main" id="{38F6AE1F-A3A6-4EDB-A0C6-4412A88E7F08}"/>
              </a:ext>
            </a:extLst>
          </p:cNvPr>
          <p:cNvSpPr txBox="1"/>
          <p:nvPr/>
        </p:nvSpPr>
        <p:spPr>
          <a:xfrm>
            <a:off x="764301" y="1676940"/>
            <a:ext cx="5389643" cy="523220"/>
          </a:xfrm>
          <a:prstGeom prst="rect">
            <a:avLst/>
          </a:prstGeom>
          <a:noFill/>
        </p:spPr>
        <p:txBody>
          <a:bodyPr wrap="square" rtlCol="0">
            <a:spAutoFit/>
          </a:bodyPr>
          <a:lstStyle/>
          <a:p>
            <a:r>
              <a:rPr lang="en-IN" sz="2800" b="1" dirty="0"/>
              <a:t>P(C,S)=P(C|S).P(S)</a:t>
            </a:r>
          </a:p>
        </p:txBody>
      </p:sp>
      <p:sp>
        <p:nvSpPr>
          <p:cNvPr id="10" name="AutoShape 14">
            <a:extLst>
              <a:ext uri="{FF2B5EF4-FFF2-40B4-BE49-F238E27FC236}">
                <a16:creationId xmlns:a16="http://schemas.microsoft.com/office/drawing/2014/main" id="{86081CA5-0E51-4E60-99B7-C6338BA38D84}"/>
              </a:ext>
            </a:extLst>
          </p:cNvPr>
          <p:cNvSpPr>
            <a:spLocks/>
          </p:cNvSpPr>
          <p:nvPr/>
        </p:nvSpPr>
        <p:spPr bwMode="auto">
          <a:xfrm rot="5400000">
            <a:off x="4020343" y="3001934"/>
            <a:ext cx="457200" cy="4036640"/>
          </a:xfrm>
          <a:prstGeom prst="rightBrace">
            <a:avLst>
              <a:gd name="adj1" fmla="val 108185"/>
              <a:gd name="adj2" fmla="val 50000"/>
            </a:avLst>
          </a:prstGeom>
          <a:noFill/>
          <a:ln w="28575">
            <a:solidFill>
              <a:srgbClr val="C00000"/>
            </a:solidFill>
            <a:round/>
            <a:headEnd/>
            <a:tailEnd/>
          </a:ln>
        </p:spPr>
        <p:txBody>
          <a:bodyPr wrap="none" anchor="ctr"/>
          <a:lstStyle/>
          <a:p>
            <a:endParaRPr lang="en-US"/>
          </a:p>
        </p:txBody>
      </p:sp>
      <p:sp>
        <p:nvSpPr>
          <p:cNvPr id="11" name="AutoShape 11">
            <a:extLst>
              <a:ext uri="{FF2B5EF4-FFF2-40B4-BE49-F238E27FC236}">
                <a16:creationId xmlns:a16="http://schemas.microsoft.com/office/drawing/2014/main" id="{BB406235-97C6-4A88-AD0F-E25448B99B5C}"/>
              </a:ext>
            </a:extLst>
          </p:cNvPr>
          <p:cNvSpPr>
            <a:spLocks/>
          </p:cNvSpPr>
          <p:nvPr/>
        </p:nvSpPr>
        <p:spPr bwMode="auto">
          <a:xfrm>
            <a:off x="7497594" y="2835228"/>
            <a:ext cx="335159" cy="1385860"/>
          </a:xfrm>
          <a:prstGeom prst="rightBrace">
            <a:avLst>
              <a:gd name="adj1" fmla="val 18750"/>
              <a:gd name="adj2" fmla="val 50000"/>
            </a:avLst>
          </a:prstGeom>
          <a:noFill/>
          <a:ln w="9525">
            <a:solidFill>
              <a:srgbClr val="C00000"/>
            </a:solidFill>
            <a:round/>
            <a:headEnd/>
            <a:tailEnd/>
          </a:ln>
        </p:spPr>
        <p:txBody>
          <a:bodyPr wrap="none" anchor="ctr"/>
          <a:lstStyle/>
          <a:p>
            <a:endParaRPr lang="en-US">
              <a:solidFill>
                <a:srgbClr val="C00000"/>
              </a:solidFill>
            </a:endParaRPr>
          </a:p>
        </p:txBody>
      </p:sp>
      <p:sp>
        <p:nvSpPr>
          <p:cNvPr id="12" name="TextBox 11">
            <a:extLst>
              <a:ext uri="{FF2B5EF4-FFF2-40B4-BE49-F238E27FC236}">
                <a16:creationId xmlns:a16="http://schemas.microsoft.com/office/drawing/2014/main" id="{8BBC88F4-AF10-4959-B6A9-1C0603A67440}"/>
              </a:ext>
            </a:extLst>
          </p:cNvPr>
          <p:cNvSpPr txBox="1"/>
          <p:nvPr/>
        </p:nvSpPr>
        <p:spPr>
          <a:xfrm>
            <a:off x="7832753" y="3313499"/>
            <a:ext cx="1311247"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P(Smoke)</a:t>
            </a:r>
          </a:p>
        </p:txBody>
      </p:sp>
      <p:sp>
        <p:nvSpPr>
          <p:cNvPr id="13" name="TextBox 12">
            <a:extLst>
              <a:ext uri="{FF2B5EF4-FFF2-40B4-BE49-F238E27FC236}">
                <a16:creationId xmlns:a16="http://schemas.microsoft.com/office/drawing/2014/main" id="{712F207A-133E-4DC4-9064-FC53E2DE8E98}"/>
              </a:ext>
            </a:extLst>
          </p:cNvPr>
          <p:cNvSpPr txBox="1"/>
          <p:nvPr/>
        </p:nvSpPr>
        <p:spPr>
          <a:xfrm>
            <a:off x="3593319" y="5409415"/>
            <a:ext cx="1311247"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P(Cancer)</a:t>
            </a:r>
          </a:p>
        </p:txBody>
      </p:sp>
    </p:spTree>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Bayes Rule Revisited</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42E363B-B2FA-4AA6-A0E7-4711400E830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163</a:t>
            </a:fld>
            <a:endParaRPr lang="en-IN"/>
          </a:p>
        </p:txBody>
      </p:sp>
      <p:graphicFrame>
        <p:nvGraphicFramePr>
          <p:cNvPr id="8" name="Content Placeholder 6">
            <a:extLst>
              <a:ext uri="{FF2B5EF4-FFF2-40B4-BE49-F238E27FC236}">
                <a16:creationId xmlns:a16="http://schemas.microsoft.com/office/drawing/2014/main" id="{940EB5CF-0465-4BE5-B826-D6C28DDBD17C}"/>
              </a:ext>
            </a:extLst>
          </p:cNvPr>
          <p:cNvGraphicFramePr>
            <a:graphicFrameLocks noGrp="1"/>
          </p:cNvGraphicFramePr>
          <p:nvPr>
            <p:ph idx="1"/>
            <p:extLst>
              <p:ext uri="{D42A27DB-BD31-4B8C-83A1-F6EECF244321}">
                <p14:modId xmlns:p14="http://schemas.microsoft.com/office/powerpoint/2010/main" val="2082833311"/>
              </p:ext>
            </p:extLst>
          </p:nvPr>
        </p:nvGraphicFramePr>
        <p:xfrm>
          <a:off x="1140420" y="2294405"/>
          <a:ext cx="6959971" cy="1645920"/>
        </p:xfrm>
        <a:graphic>
          <a:graphicData uri="http://schemas.openxmlformats.org/drawingml/2006/table">
            <a:tbl>
              <a:tblPr firstRow="1" bandRow="1">
                <a:tableStyleId>{BC89EF96-8CEA-46FF-86C4-4CE0E7609802}</a:tableStyleId>
              </a:tblPr>
              <a:tblGrid>
                <a:gridCol w="1249226">
                  <a:extLst>
                    <a:ext uri="{9D8B030D-6E8A-4147-A177-3AD203B41FA5}">
                      <a16:colId xmlns:a16="http://schemas.microsoft.com/office/drawing/2014/main" val="20000"/>
                    </a:ext>
                  </a:extLst>
                </a:gridCol>
                <a:gridCol w="2052299">
                  <a:extLst>
                    <a:ext uri="{9D8B030D-6E8A-4147-A177-3AD203B41FA5}">
                      <a16:colId xmlns:a16="http://schemas.microsoft.com/office/drawing/2014/main" val="20001"/>
                    </a:ext>
                  </a:extLst>
                </a:gridCol>
                <a:gridCol w="1784608">
                  <a:extLst>
                    <a:ext uri="{9D8B030D-6E8A-4147-A177-3AD203B41FA5}">
                      <a16:colId xmlns:a16="http://schemas.microsoft.com/office/drawing/2014/main" val="20002"/>
                    </a:ext>
                  </a:extLst>
                </a:gridCol>
                <a:gridCol w="1873838">
                  <a:extLst>
                    <a:ext uri="{9D8B030D-6E8A-4147-A177-3AD203B41FA5}">
                      <a16:colId xmlns:a16="http://schemas.microsoft.com/office/drawing/2014/main" val="20003"/>
                    </a:ext>
                  </a:extLst>
                </a:gridCol>
              </a:tblGrid>
              <a:tr h="370840">
                <a:tc>
                  <a:txBody>
                    <a:bodyPr/>
                    <a:lstStyle/>
                    <a:p>
                      <a:pPr algn="l"/>
                      <a:r>
                        <a:rPr lang="en-IN" sz="2000" dirty="0"/>
                        <a:t>S</a:t>
                      </a:r>
                      <a:r>
                        <a:rPr lang="en-IN" sz="2000" dirty="0">
                          <a:sym typeface="Symbol"/>
                        </a:rPr>
                        <a:t>  C</a:t>
                      </a:r>
                      <a:endParaRPr lang="en-IN" sz="2000" dirty="0"/>
                    </a:p>
                  </a:txBody>
                  <a:tcPr marL="120433" marR="120433"/>
                </a:tc>
                <a:tc>
                  <a:txBody>
                    <a:bodyPr/>
                    <a:lstStyle/>
                    <a:p>
                      <a:pPr algn="ctr"/>
                      <a:r>
                        <a:rPr lang="en-IN" sz="2400" dirty="0"/>
                        <a:t>none</a:t>
                      </a:r>
                    </a:p>
                  </a:txBody>
                  <a:tcPr marL="120433" marR="120433"/>
                </a:tc>
                <a:tc>
                  <a:txBody>
                    <a:bodyPr/>
                    <a:lstStyle/>
                    <a:p>
                      <a:pPr algn="ctr"/>
                      <a:r>
                        <a:rPr lang="en-IN" sz="2400" dirty="0"/>
                        <a:t>benign</a:t>
                      </a:r>
                    </a:p>
                  </a:txBody>
                  <a:tcPr marL="120433" marR="120433"/>
                </a:tc>
                <a:tc>
                  <a:txBody>
                    <a:bodyPr/>
                    <a:lstStyle/>
                    <a:p>
                      <a:pPr algn="ctr"/>
                      <a:r>
                        <a:rPr lang="en-IN" sz="2400" dirty="0"/>
                        <a:t>malignant</a:t>
                      </a:r>
                    </a:p>
                  </a:txBody>
                  <a:tcPr marL="120433" marR="120433"/>
                </a:tc>
                <a:extLst>
                  <a:ext uri="{0D108BD9-81ED-4DB2-BD59-A6C34878D82A}">
                    <a16:rowId xmlns:a16="http://schemas.microsoft.com/office/drawing/2014/main" val="10000"/>
                  </a:ext>
                </a:extLst>
              </a:tr>
              <a:tr h="370840">
                <a:tc>
                  <a:txBody>
                    <a:bodyPr/>
                    <a:lstStyle/>
                    <a:p>
                      <a:pPr algn="ctr"/>
                      <a:r>
                        <a:rPr lang="en-IN" sz="2000" b="1" dirty="0"/>
                        <a:t>no</a:t>
                      </a:r>
                    </a:p>
                  </a:txBody>
                  <a:tcPr marL="120433" marR="120433"/>
                </a:tc>
                <a:tc>
                  <a:txBody>
                    <a:bodyPr/>
                    <a:lstStyle/>
                    <a:p>
                      <a:pPr algn="ctr"/>
                      <a:r>
                        <a:rPr lang="en-IN" sz="2000" b="1" dirty="0"/>
                        <a:t>0.768/.935</a:t>
                      </a:r>
                    </a:p>
                  </a:txBody>
                  <a:tcPr marL="120433" marR="120433"/>
                </a:tc>
                <a:tc>
                  <a:txBody>
                    <a:bodyPr/>
                    <a:lstStyle/>
                    <a:p>
                      <a:pPr algn="ctr"/>
                      <a:r>
                        <a:rPr lang="en-IN" sz="2000" b="1" dirty="0"/>
                        <a:t>0.024/.046</a:t>
                      </a:r>
                    </a:p>
                  </a:txBody>
                  <a:tcPr marL="120433" marR="120433"/>
                </a:tc>
                <a:tc>
                  <a:txBody>
                    <a:bodyPr/>
                    <a:lstStyle/>
                    <a:p>
                      <a:pPr algn="ctr"/>
                      <a:r>
                        <a:rPr lang="en-IN" sz="2000" b="1" dirty="0"/>
                        <a:t>0.008/.019</a:t>
                      </a:r>
                    </a:p>
                  </a:txBody>
                  <a:tcPr marL="120433" marR="120433"/>
                </a:tc>
                <a:extLst>
                  <a:ext uri="{0D108BD9-81ED-4DB2-BD59-A6C34878D82A}">
                    <a16:rowId xmlns:a16="http://schemas.microsoft.com/office/drawing/2014/main" val="10001"/>
                  </a:ext>
                </a:extLst>
              </a:tr>
              <a:tr h="370840">
                <a:tc>
                  <a:txBody>
                    <a:bodyPr/>
                    <a:lstStyle/>
                    <a:p>
                      <a:pPr algn="ctr"/>
                      <a:r>
                        <a:rPr lang="en-IN" sz="2000" b="1" dirty="0"/>
                        <a:t>light</a:t>
                      </a:r>
                    </a:p>
                  </a:txBody>
                  <a:tcPr marL="120433" marR="120433"/>
                </a:tc>
                <a:tc>
                  <a:txBody>
                    <a:bodyPr/>
                    <a:lstStyle/>
                    <a:p>
                      <a:pPr algn="ctr"/>
                      <a:r>
                        <a:rPr lang="en-IN" sz="2000" b="1" dirty="0"/>
                        <a:t>0.132/.935</a:t>
                      </a:r>
                    </a:p>
                  </a:txBody>
                  <a:tcPr marL="120433" marR="120433"/>
                </a:tc>
                <a:tc>
                  <a:txBody>
                    <a:bodyPr/>
                    <a:lstStyle/>
                    <a:p>
                      <a:pPr algn="ctr"/>
                      <a:r>
                        <a:rPr lang="en-IN" sz="2000" b="1" dirty="0"/>
                        <a:t>0.012/.046</a:t>
                      </a:r>
                    </a:p>
                  </a:txBody>
                  <a:tcPr marL="120433" marR="120433"/>
                </a:tc>
                <a:tc>
                  <a:txBody>
                    <a:bodyPr/>
                    <a:lstStyle/>
                    <a:p>
                      <a:pPr algn="ctr"/>
                      <a:r>
                        <a:rPr lang="en-IN" sz="2000" b="1" dirty="0"/>
                        <a:t>0.006/.019</a:t>
                      </a:r>
                    </a:p>
                  </a:txBody>
                  <a:tcPr marL="120433" marR="120433"/>
                </a:tc>
                <a:extLst>
                  <a:ext uri="{0D108BD9-81ED-4DB2-BD59-A6C34878D82A}">
                    <a16:rowId xmlns:a16="http://schemas.microsoft.com/office/drawing/2014/main" val="10002"/>
                  </a:ext>
                </a:extLst>
              </a:tr>
              <a:tr h="370840">
                <a:tc>
                  <a:txBody>
                    <a:bodyPr/>
                    <a:lstStyle/>
                    <a:p>
                      <a:pPr algn="ctr"/>
                      <a:r>
                        <a:rPr lang="en-IN" sz="2000" b="1" dirty="0"/>
                        <a:t>heavy</a:t>
                      </a:r>
                    </a:p>
                  </a:txBody>
                  <a:tcPr marL="120433" marR="120433"/>
                </a:tc>
                <a:tc>
                  <a:txBody>
                    <a:bodyPr/>
                    <a:lstStyle/>
                    <a:p>
                      <a:pPr algn="ctr"/>
                      <a:r>
                        <a:rPr lang="en-IN" sz="2000" b="1" dirty="0"/>
                        <a:t>0.035/.935</a:t>
                      </a:r>
                    </a:p>
                  </a:txBody>
                  <a:tcPr marL="120433" marR="120433"/>
                </a:tc>
                <a:tc>
                  <a:txBody>
                    <a:bodyPr/>
                    <a:lstStyle/>
                    <a:p>
                      <a:pPr algn="ctr"/>
                      <a:r>
                        <a:rPr lang="en-IN" sz="2000" b="1" dirty="0"/>
                        <a:t>0.010/.046</a:t>
                      </a:r>
                    </a:p>
                  </a:txBody>
                  <a:tcPr marL="120433" marR="120433"/>
                </a:tc>
                <a:tc>
                  <a:txBody>
                    <a:bodyPr/>
                    <a:lstStyle/>
                    <a:p>
                      <a:pPr algn="ctr"/>
                      <a:r>
                        <a:rPr lang="en-IN" sz="2000" b="1" dirty="0"/>
                        <a:t>0.005/.019</a:t>
                      </a:r>
                    </a:p>
                  </a:txBody>
                  <a:tcPr marL="120433" marR="120433"/>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A860FC02-1A3C-4452-9158-D78ABDE00173}"/>
              </a:ext>
            </a:extLst>
          </p:cNvPr>
          <p:cNvSpPr txBox="1"/>
          <p:nvPr/>
        </p:nvSpPr>
        <p:spPr>
          <a:xfrm>
            <a:off x="914400" y="1520096"/>
            <a:ext cx="7185992" cy="523220"/>
          </a:xfrm>
          <a:prstGeom prst="rect">
            <a:avLst/>
          </a:prstGeom>
          <a:noFill/>
        </p:spPr>
        <p:txBody>
          <a:bodyPr wrap="square" rtlCol="0">
            <a:spAutoFit/>
          </a:bodyPr>
          <a:lstStyle/>
          <a:p>
            <a:r>
              <a:rPr lang="en-IN" sz="2800" b="1" dirty="0"/>
              <a:t>P(S|C)=P(C|S).P(S)/P(C) = P(C,S)/P(C)</a:t>
            </a:r>
          </a:p>
        </p:txBody>
      </p:sp>
      <p:graphicFrame>
        <p:nvGraphicFramePr>
          <p:cNvPr id="10" name="Content Placeholder 6">
            <a:extLst>
              <a:ext uri="{FF2B5EF4-FFF2-40B4-BE49-F238E27FC236}">
                <a16:creationId xmlns:a16="http://schemas.microsoft.com/office/drawing/2014/main" id="{D48ACFAC-60FE-4AEE-89A8-147BBB388C4E}"/>
              </a:ext>
            </a:extLst>
          </p:cNvPr>
          <p:cNvGraphicFramePr>
            <a:graphicFrameLocks/>
          </p:cNvGraphicFramePr>
          <p:nvPr>
            <p:extLst>
              <p:ext uri="{D42A27DB-BD31-4B8C-83A1-F6EECF244321}">
                <p14:modId xmlns:p14="http://schemas.microsoft.com/office/powerpoint/2010/main" val="4123233769"/>
              </p:ext>
            </p:extLst>
          </p:nvPr>
        </p:nvGraphicFramePr>
        <p:xfrm>
          <a:off x="1140420" y="4255486"/>
          <a:ext cx="6959970" cy="1837811"/>
        </p:xfrm>
        <a:graphic>
          <a:graphicData uri="http://schemas.openxmlformats.org/drawingml/2006/table">
            <a:tbl>
              <a:tblPr firstRow="1" bandRow="1">
                <a:tableStyleId>{5DA37D80-6434-44D0-A028-1B22A696006F}</a:tableStyleId>
              </a:tblPr>
              <a:tblGrid>
                <a:gridCol w="1695378">
                  <a:extLst>
                    <a:ext uri="{9D8B030D-6E8A-4147-A177-3AD203B41FA5}">
                      <a16:colId xmlns:a16="http://schemas.microsoft.com/office/drawing/2014/main" val="20000"/>
                    </a:ext>
                  </a:extLst>
                </a:gridCol>
                <a:gridCol w="1606147">
                  <a:extLst>
                    <a:ext uri="{9D8B030D-6E8A-4147-A177-3AD203B41FA5}">
                      <a16:colId xmlns:a16="http://schemas.microsoft.com/office/drawing/2014/main" val="20001"/>
                    </a:ext>
                  </a:extLst>
                </a:gridCol>
                <a:gridCol w="1784607">
                  <a:extLst>
                    <a:ext uri="{9D8B030D-6E8A-4147-A177-3AD203B41FA5}">
                      <a16:colId xmlns:a16="http://schemas.microsoft.com/office/drawing/2014/main" val="20002"/>
                    </a:ext>
                  </a:extLst>
                </a:gridCol>
                <a:gridCol w="1873838">
                  <a:extLst>
                    <a:ext uri="{9D8B030D-6E8A-4147-A177-3AD203B41FA5}">
                      <a16:colId xmlns:a16="http://schemas.microsoft.com/office/drawing/2014/main" val="20003"/>
                    </a:ext>
                  </a:extLst>
                </a:gridCol>
              </a:tblGrid>
              <a:tr h="510503">
                <a:tc>
                  <a:txBody>
                    <a:bodyPr/>
                    <a:lstStyle/>
                    <a:p>
                      <a:pPr algn="l"/>
                      <a:r>
                        <a:rPr lang="en-IN" sz="2000" dirty="0"/>
                        <a:t>Cancer=</a:t>
                      </a:r>
                    </a:p>
                  </a:txBody>
                  <a:tcPr marL="120433" marR="120433"/>
                </a:tc>
                <a:tc>
                  <a:txBody>
                    <a:bodyPr/>
                    <a:lstStyle/>
                    <a:p>
                      <a:pPr algn="ctr"/>
                      <a:r>
                        <a:rPr lang="en-IN" sz="2400" dirty="0"/>
                        <a:t>none</a:t>
                      </a:r>
                    </a:p>
                  </a:txBody>
                  <a:tcPr marL="120433" marR="120433"/>
                </a:tc>
                <a:tc>
                  <a:txBody>
                    <a:bodyPr/>
                    <a:lstStyle/>
                    <a:p>
                      <a:pPr algn="ctr"/>
                      <a:r>
                        <a:rPr lang="en-IN" sz="2400" dirty="0"/>
                        <a:t>benign</a:t>
                      </a:r>
                    </a:p>
                  </a:txBody>
                  <a:tcPr marL="120433" marR="120433"/>
                </a:tc>
                <a:tc>
                  <a:txBody>
                    <a:bodyPr/>
                    <a:lstStyle/>
                    <a:p>
                      <a:pPr algn="ctr"/>
                      <a:r>
                        <a:rPr lang="en-IN" sz="2400" dirty="0"/>
                        <a:t>malignant</a:t>
                      </a:r>
                    </a:p>
                  </a:txBody>
                  <a:tcPr marL="120433" marR="120433"/>
                </a:tc>
                <a:extLst>
                  <a:ext uri="{0D108BD9-81ED-4DB2-BD59-A6C34878D82A}">
                    <a16:rowId xmlns:a16="http://schemas.microsoft.com/office/drawing/2014/main" val="10000"/>
                  </a:ext>
                </a:extLst>
              </a:tr>
              <a:tr h="442436">
                <a:tc>
                  <a:txBody>
                    <a:bodyPr/>
                    <a:lstStyle/>
                    <a:p>
                      <a:pPr algn="ctr"/>
                      <a:r>
                        <a:rPr lang="en-IN" sz="2000" dirty="0"/>
                        <a:t>P(S=no)</a:t>
                      </a:r>
                      <a:endParaRPr lang="en-IN" sz="2000" b="1" dirty="0"/>
                    </a:p>
                  </a:txBody>
                  <a:tcPr marL="120433" marR="120433"/>
                </a:tc>
                <a:tc>
                  <a:txBody>
                    <a:bodyPr/>
                    <a:lstStyle/>
                    <a:p>
                      <a:pPr algn="ctr"/>
                      <a:r>
                        <a:rPr lang="en-IN" sz="2000" dirty="0"/>
                        <a:t>0.821</a:t>
                      </a:r>
                      <a:endParaRPr lang="en-IN" sz="2000" b="1" dirty="0"/>
                    </a:p>
                  </a:txBody>
                  <a:tcPr marL="120433" marR="120433"/>
                </a:tc>
                <a:tc>
                  <a:txBody>
                    <a:bodyPr/>
                    <a:lstStyle/>
                    <a:p>
                      <a:pPr algn="ctr"/>
                      <a:r>
                        <a:rPr lang="en-IN" sz="2000" dirty="0"/>
                        <a:t>0.522</a:t>
                      </a:r>
                      <a:endParaRPr lang="en-IN" sz="2000" b="1" dirty="0"/>
                    </a:p>
                  </a:txBody>
                  <a:tcPr marL="120433" marR="120433"/>
                </a:tc>
                <a:tc>
                  <a:txBody>
                    <a:bodyPr/>
                    <a:lstStyle/>
                    <a:p>
                      <a:pPr algn="ctr"/>
                      <a:r>
                        <a:rPr lang="en-IN" sz="2000" dirty="0"/>
                        <a:t>0.421</a:t>
                      </a:r>
                      <a:endParaRPr lang="en-IN" sz="2000" b="1" dirty="0"/>
                    </a:p>
                  </a:txBody>
                  <a:tcPr marL="120433" marR="120433"/>
                </a:tc>
                <a:extLst>
                  <a:ext uri="{0D108BD9-81ED-4DB2-BD59-A6C34878D82A}">
                    <a16:rowId xmlns:a16="http://schemas.microsoft.com/office/drawing/2014/main" val="10001"/>
                  </a:ext>
                </a:extLst>
              </a:tr>
              <a:tr h="442436">
                <a:tc>
                  <a:txBody>
                    <a:bodyPr/>
                    <a:lstStyle/>
                    <a:p>
                      <a:pPr algn="ctr"/>
                      <a:r>
                        <a:rPr lang="en-IN" sz="2000" dirty="0"/>
                        <a:t>P(S=light)</a:t>
                      </a:r>
                      <a:endParaRPr lang="en-IN" sz="2000" b="1" dirty="0"/>
                    </a:p>
                  </a:txBody>
                  <a:tcPr marL="120433" marR="120433"/>
                </a:tc>
                <a:tc>
                  <a:txBody>
                    <a:bodyPr/>
                    <a:lstStyle/>
                    <a:p>
                      <a:pPr algn="ctr"/>
                      <a:r>
                        <a:rPr lang="en-IN" sz="2000" dirty="0"/>
                        <a:t>0.141</a:t>
                      </a:r>
                      <a:endParaRPr lang="en-IN" sz="2000" b="1" dirty="0"/>
                    </a:p>
                  </a:txBody>
                  <a:tcPr marL="120433" marR="120433"/>
                </a:tc>
                <a:tc>
                  <a:txBody>
                    <a:bodyPr/>
                    <a:lstStyle/>
                    <a:p>
                      <a:pPr algn="ctr"/>
                      <a:r>
                        <a:rPr lang="en-IN" sz="2000" dirty="0"/>
                        <a:t>0.261</a:t>
                      </a:r>
                      <a:endParaRPr lang="en-IN" sz="2000" b="1" dirty="0"/>
                    </a:p>
                  </a:txBody>
                  <a:tcPr marL="120433" marR="120433"/>
                </a:tc>
                <a:tc>
                  <a:txBody>
                    <a:bodyPr/>
                    <a:lstStyle/>
                    <a:p>
                      <a:pPr algn="ctr"/>
                      <a:r>
                        <a:rPr lang="en-IN" sz="2000" dirty="0"/>
                        <a:t>0.316</a:t>
                      </a:r>
                      <a:endParaRPr lang="en-IN" sz="2000" b="1" dirty="0"/>
                    </a:p>
                  </a:txBody>
                  <a:tcPr marL="120433" marR="120433"/>
                </a:tc>
                <a:extLst>
                  <a:ext uri="{0D108BD9-81ED-4DB2-BD59-A6C34878D82A}">
                    <a16:rowId xmlns:a16="http://schemas.microsoft.com/office/drawing/2014/main" val="10002"/>
                  </a:ext>
                </a:extLst>
              </a:tr>
              <a:tr h="442436">
                <a:tc>
                  <a:txBody>
                    <a:bodyPr/>
                    <a:lstStyle/>
                    <a:p>
                      <a:pPr algn="ctr"/>
                      <a:r>
                        <a:rPr lang="en-IN" sz="2000" dirty="0"/>
                        <a:t>P(S=heavy)</a:t>
                      </a:r>
                      <a:endParaRPr lang="en-IN" sz="2000" b="1" dirty="0"/>
                    </a:p>
                  </a:txBody>
                  <a:tcPr marL="120433" marR="120433"/>
                </a:tc>
                <a:tc>
                  <a:txBody>
                    <a:bodyPr/>
                    <a:lstStyle/>
                    <a:p>
                      <a:pPr algn="ctr"/>
                      <a:r>
                        <a:rPr lang="en-IN" sz="2000" dirty="0"/>
                        <a:t>0.037</a:t>
                      </a:r>
                      <a:endParaRPr lang="en-IN" sz="2000" b="1" dirty="0"/>
                    </a:p>
                  </a:txBody>
                  <a:tcPr marL="120433" marR="120433"/>
                </a:tc>
                <a:tc>
                  <a:txBody>
                    <a:bodyPr/>
                    <a:lstStyle/>
                    <a:p>
                      <a:pPr algn="ctr"/>
                      <a:r>
                        <a:rPr lang="en-IN" sz="2000" dirty="0"/>
                        <a:t>0.217</a:t>
                      </a:r>
                      <a:endParaRPr lang="en-IN" sz="2000" b="1" dirty="0"/>
                    </a:p>
                  </a:txBody>
                  <a:tcPr marL="120433" marR="120433"/>
                </a:tc>
                <a:tc>
                  <a:txBody>
                    <a:bodyPr/>
                    <a:lstStyle/>
                    <a:p>
                      <a:pPr algn="ctr"/>
                      <a:r>
                        <a:rPr lang="en-IN" sz="2000" dirty="0"/>
                        <a:t>0.263</a:t>
                      </a:r>
                      <a:endParaRPr lang="en-IN" sz="2000" b="1" dirty="0"/>
                    </a:p>
                  </a:txBody>
                  <a:tcPr marL="120433" marR="120433"/>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tr-TR" sz="3200" b="1" i="1" u="none" strike="noStrike" kern="1200" cap="none" spc="0" normalizeH="0" baseline="0" noProof="0" dirty="0">
                <a:ln>
                  <a:noFill/>
                </a:ln>
                <a:solidFill>
                  <a:schemeClr val="accent3"/>
                </a:solidFill>
                <a:effectLst/>
                <a:uLnTx/>
                <a:uFillTx/>
                <a:latin typeface="Times New Roman" panose="02020603050405020304" pitchFamily="18" charset="0"/>
                <a:cs typeface="Times New Roman" panose="02020603050405020304" pitchFamily="18" charset="0"/>
              </a:rPr>
              <a:t>Causes and Bayes’ Rule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9DAFEB3-AB6B-4255-927F-A29B2ACFF33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164</a:t>
            </a:fld>
            <a:endParaRPr lang="en-IN"/>
          </a:p>
        </p:txBody>
      </p:sp>
      <p:pic>
        <p:nvPicPr>
          <p:cNvPr id="8" name="Picture 18" descr="Bnf1-col">
            <a:extLst>
              <a:ext uri="{FF2B5EF4-FFF2-40B4-BE49-F238E27FC236}">
                <a16:creationId xmlns:a16="http://schemas.microsoft.com/office/drawing/2014/main" id="{276642F0-73E4-4E22-8F7F-ABFBFBAA6BC5}"/>
              </a:ext>
            </a:extLst>
          </p:cNvPr>
          <p:cNvPicPr>
            <a:picLocks noChangeAspect="1" noChangeArrowheads="1"/>
          </p:cNvPicPr>
          <p:nvPr/>
        </p:nvPicPr>
        <p:blipFill>
          <a:blip r:embed="rId3" cstate="print"/>
          <a:srcRect/>
          <a:stretch>
            <a:fillRect/>
          </a:stretch>
        </p:blipFill>
        <p:spPr bwMode="auto">
          <a:xfrm>
            <a:off x="773882" y="1916832"/>
            <a:ext cx="2952750" cy="2202656"/>
          </a:xfrm>
          <a:prstGeom prst="rect">
            <a:avLst/>
          </a:prstGeom>
          <a:noFill/>
        </p:spPr>
      </p:pic>
      <p:sp>
        <p:nvSpPr>
          <p:cNvPr id="9" name="Text Box 11">
            <a:extLst>
              <a:ext uri="{FF2B5EF4-FFF2-40B4-BE49-F238E27FC236}">
                <a16:creationId xmlns:a16="http://schemas.microsoft.com/office/drawing/2014/main" id="{8364BF24-CA01-4FB2-9960-C29DF0DAAE40}"/>
              </a:ext>
            </a:extLst>
          </p:cNvPr>
          <p:cNvSpPr txBox="1">
            <a:spLocks noChangeArrowheads="1"/>
          </p:cNvSpPr>
          <p:nvPr/>
        </p:nvSpPr>
        <p:spPr bwMode="auto">
          <a:xfrm>
            <a:off x="4067944" y="1916832"/>
            <a:ext cx="4953000" cy="1569660"/>
          </a:xfrm>
          <a:prstGeom prst="rect">
            <a:avLst/>
          </a:prstGeom>
          <a:solidFill>
            <a:srgbClr val="F2D4C4"/>
          </a:solidFill>
          <a:ln w="9525">
            <a:noFill/>
            <a:miter lim="800000"/>
            <a:headEnd/>
            <a:tailEnd/>
          </a:ln>
          <a:effectLst/>
        </p:spPr>
        <p:txBody>
          <a:bodyPr wrap="square">
            <a:spAutoFit/>
          </a:bodyPr>
          <a:lstStyle/>
          <a:p>
            <a:r>
              <a:rPr lang="tr-TR" sz="2400" b="1" i="1" dirty="0">
                <a:solidFill>
                  <a:srgbClr val="C00000"/>
                </a:solidFill>
                <a:latin typeface="Arial" panose="020B0604020202020204" pitchFamily="34" charset="0"/>
                <a:cs typeface="Arial" panose="020B0604020202020204" pitchFamily="34" charset="0"/>
              </a:rPr>
              <a:t>Diagnostic inference:</a:t>
            </a:r>
          </a:p>
          <a:p>
            <a:r>
              <a:rPr lang="tr-TR" sz="2400" i="1" dirty="0">
                <a:solidFill>
                  <a:schemeClr val="tx2"/>
                </a:solidFill>
                <a:latin typeface="Arial" panose="020B0604020202020204" pitchFamily="34" charset="0"/>
                <a:cs typeface="Arial" panose="020B0604020202020204" pitchFamily="34" charset="0"/>
              </a:rPr>
              <a:t>Knowing that the grass is wet, </a:t>
            </a:r>
          </a:p>
          <a:p>
            <a:r>
              <a:rPr lang="tr-TR" sz="2400" i="1" dirty="0">
                <a:solidFill>
                  <a:schemeClr val="tx2"/>
                </a:solidFill>
                <a:latin typeface="Arial" panose="020B0604020202020204" pitchFamily="34" charset="0"/>
                <a:cs typeface="Arial" panose="020B0604020202020204" pitchFamily="34" charset="0"/>
              </a:rPr>
              <a:t>what is the probability that rain is </a:t>
            </a:r>
          </a:p>
          <a:p>
            <a:r>
              <a:rPr lang="tr-TR" sz="2400" i="1" dirty="0">
                <a:solidFill>
                  <a:schemeClr val="tx2"/>
                </a:solidFill>
                <a:latin typeface="Arial" panose="020B0604020202020204" pitchFamily="34" charset="0"/>
                <a:cs typeface="Arial" panose="020B0604020202020204" pitchFamily="34" charset="0"/>
              </a:rPr>
              <a:t>the cause?</a:t>
            </a:r>
          </a:p>
        </p:txBody>
      </p:sp>
      <p:sp>
        <p:nvSpPr>
          <p:cNvPr id="10" name="Line 12">
            <a:extLst>
              <a:ext uri="{FF2B5EF4-FFF2-40B4-BE49-F238E27FC236}">
                <a16:creationId xmlns:a16="http://schemas.microsoft.com/office/drawing/2014/main" id="{89771714-7D1F-4091-998F-AD3F7B55149B}"/>
              </a:ext>
            </a:extLst>
          </p:cNvPr>
          <p:cNvSpPr>
            <a:spLocks noChangeShapeType="1"/>
          </p:cNvSpPr>
          <p:nvPr/>
        </p:nvSpPr>
        <p:spPr bwMode="auto">
          <a:xfrm>
            <a:off x="480221" y="2554742"/>
            <a:ext cx="0" cy="701278"/>
          </a:xfrm>
          <a:prstGeom prst="line">
            <a:avLst/>
          </a:prstGeom>
          <a:noFill/>
          <a:ln w="9525">
            <a:solidFill>
              <a:schemeClr val="tx1"/>
            </a:solidFill>
            <a:round/>
            <a:headEnd/>
            <a:tailEnd type="triangle" w="med" len="med"/>
          </a:ln>
          <a:effectLst/>
        </p:spPr>
        <p:txBody>
          <a:bodyPr/>
          <a:lstStyle/>
          <a:p>
            <a:endParaRPr lang="tr-TR"/>
          </a:p>
        </p:txBody>
      </p:sp>
      <p:sp>
        <p:nvSpPr>
          <p:cNvPr id="11" name="Text Box 13">
            <a:extLst>
              <a:ext uri="{FF2B5EF4-FFF2-40B4-BE49-F238E27FC236}">
                <a16:creationId xmlns:a16="http://schemas.microsoft.com/office/drawing/2014/main" id="{AA06E099-5749-4F8B-B808-B28D6C989C6F}"/>
              </a:ext>
            </a:extLst>
          </p:cNvPr>
          <p:cNvSpPr txBox="1">
            <a:spLocks noChangeArrowheads="1"/>
          </p:cNvSpPr>
          <p:nvPr/>
        </p:nvSpPr>
        <p:spPr bwMode="auto">
          <a:xfrm>
            <a:off x="191297" y="3202441"/>
            <a:ext cx="843501" cy="400110"/>
          </a:xfrm>
          <a:prstGeom prst="rect">
            <a:avLst/>
          </a:prstGeom>
          <a:noFill/>
          <a:ln w="9525">
            <a:noFill/>
            <a:miter lim="800000"/>
            <a:headEnd/>
            <a:tailEnd/>
          </a:ln>
          <a:effectLst/>
        </p:spPr>
        <p:txBody>
          <a:bodyPr wrap="none">
            <a:spAutoFit/>
          </a:bodyPr>
          <a:lstStyle/>
          <a:p>
            <a:r>
              <a:rPr lang="tr-TR" sz="2000" i="1" dirty="0">
                <a:solidFill>
                  <a:schemeClr val="tx2"/>
                </a:solidFill>
                <a:latin typeface="+mj-lt"/>
              </a:rPr>
              <a:t>causal</a:t>
            </a:r>
            <a:endParaRPr lang="en-GB" sz="2000" i="1" dirty="0">
              <a:solidFill>
                <a:schemeClr val="tx2"/>
              </a:solidFill>
              <a:latin typeface="+mj-lt"/>
            </a:endParaRPr>
          </a:p>
        </p:txBody>
      </p:sp>
      <p:sp>
        <p:nvSpPr>
          <p:cNvPr id="12" name="Line 14">
            <a:extLst>
              <a:ext uri="{FF2B5EF4-FFF2-40B4-BE49-F238E27FC236}">
                <a16:creationId xmlns:a16="http://schemas.microsoft.com/office/drawing/2014/main" id="{00F8AC00-99D4-4393-81B9-0AE0236120E8}"/>
              </a:ext>
            </a:extLst>
          </p:cNvPr>
          <p:cNvSpPr>
            <a:spLocks noChangeShapeType="1"/>
          </p:cNvSpPr>
          <p:nvPr/>
        </p:nvSpPr>
        <p:spPr bwMode="auto">
          <a:xfrm flipV="1">
            <a:off x="2267744" y="2672953"/>
            <a:ext cx="0" cy="756047"/>
          </a:xfrm>
          <a:prstGeom prst="line">
            <a:avLst/>
          </a:prstGeom>
          <a:noFill/>
          <a:ln w="9525">
            <a:solidFill>
              <a:schemeClr val="tx1"/>
            </a:solidFill>
            <a:round/>
            <a:headEnd/>
            <a:tailEnd type="triangle" w="med" len="med"/>
          </a:ln>
          <a:effectLst/>
        </p:spPr>
        <p:txBody>
          <a:bodyPr/>
          <a:lstStyle/>
          <a:p>
            <a:endParaRPr lang="tr-TR"/>
          </a:p>
        </p:txBody>
      </p:sp>
      <p:sp>
        <p:nvSpPr>
          <p:cNvPr id="13" name="Text Box 15">
            <a:extLst>
              <a:ext uri="{FF2B5EF4-FFF2-40B4-BE49-F238E27FC236}">
                <a16:creationId xmlns:a16="http://schemas.microsoft.com/office/drawing/2014/main" id="{C18E6065-808C-48BB-A7E7-8F86F69C78CA}"/>
              </a:ext>
            </a:extLst>
          </p:cNvPr>
          <p:cNvSpPr txBox="1">
            <a:spLocks noChangeArrowheads="1"/>
          </p:cNvSpPr>
          <p:nvPr/>
        </p:nvSpPr>
        <p:spPr bwMode="auto">
          <a:xfrm>
            <a:off x="2391541" y="2775614"/>
            <a:ext cx="1250983" cy="400110"/>
          </a:xfrm>
          <a:prstGeom prst="rect">
            <a:avLst/>
          </a:prstGeom>
          <a:noFill/>
          <a:ln w="9525">
            <a:noFill/>
            <a:miter lim="800000"/>
            <a:headEnd/>
            <a:tailEnd/>
          </a:ln>
          <a:effectLst/>
        </p:spPr>
        <p:txBody>
          <a:bodyPr wrap="none">
            <a:spAutoFit/>
          </a:bodyPr>
          <a:lstStyle/>
          <a:p>
            <a:r>
              <a:rPr lang="tr-TR" sz="2000" i="1" dirty="0">
                <a:solidFill>
                  <a:schemeClr val="tx2"/>
                </a:solidFill>
                <a:latin typeface="+mj-lt"/>
              </a:rPr>
              <a:t>diagnostic</a:t>
            </a:r>
            <a:endParaRPr lang="en-GB" sz="2000" i="1" dirty="0">
              <a:solidFill>
                <a:schemeClr val="tx2"/>
              </a:solidFill>
              <a:latin typeface="+mj-lt"/>
            </a:endParaRPr>
          </a:p>
        </p:txBody>
      </p:sp>
      <p:graphicFrame>
        <p:nvGraphicFramePr>
          <p:cNvPr id="14" name="Object 19">
            <a:extLst>
              <a:ext uri="{FF2B5EF4-FFF2-40B4-BE49-F238E27FC236}">
                <a16:creationId xmlns:a16="http://schemas.microsoft.com/office/drawing/2014/main" id="{7DDD3BA6-8425-4260-97CB-ECA6E5A69A7C}"/>
              </a:ext>
            </a:extLst>
          </p:cNvPr>
          <p:cNvGraphicFramePr>
            <a:graphicFrameLocks noChangeAspect="1"/>
          </p:cNvGraphicFramePr>
          <p:nvPr>
            <p:extLst>
              <p:ext uri="{D42A27DB-BD31-4B8C-83A1-F6EECF244321}">
                <p14:modId xmlns:p14="http://schemas.microsoft.com/office/powerpoint/2010/main" val="3297960182"/>
              </p:ext>
            </p:extLst>
          </p:nvPr>
        </p:nvGraphicFramePr>
        <p:xfrm>
          <a:off x="3347864" y="4103346"/>
          <a:ext cx="5673080" cy="1854200"/>
        </p:xfrm>
        <a:graphic>
          <a:graphicData uri="http://schemas.openxmlformats.org/presentationml/2006/ole">
            <mc:AlternateContent xmlns:mc="http://schemas.openxmlformats.org/markup-compatibility/2006">
              <mc:Choice xmlns:v="urn:schemas-microsoft-com:vml" Requires="v">
                <p:oleObj spid="_x0000_s25614" name="Equation" r:id="rId4" imgW="2743200" imgH="1282680" progId="Equation.3">
                  <p:embed/>
                </p:oleObj>
              </mc:Choice>
              <mc:Fallback>
                <p:oleObj name="Equation" r:id="rId4" imgW="2743200" imgH="1282680" progId="Equation.3">
                  <p:embed/>
                  <p:pic>
                    <p:nvPicPr>
                      <p:cNvPr id="13" name="Object 19"/>
                      <p:cNvPicPr>
                        <a:picLocks noChangeAspect="1" noChangeArrowheads="1"/>
                      </p:cNvPicPr>
                      <p:nvPr/>
                    </p:nvPicPr>
                    <p:blipFill>
                      <a:blip r:embed="rId5"/>
                      <a:srcRect/>
                      <a:stretch>
                        <a:fillRect/>
                      </a:stretch>
                    </p:blipFill>
                    <p:spPr bwMode="auto">
                      <a:xfrm>
                        <a:off x="3347864" y="4103346"/>
                        <a:ext cx="5673080" cy="1854200"/>
                      </a:xfrm>
                      <a:prstGeom prst="rect">
                        <a:avLst/>
                      </a:prstGeom>
                      <a:noFill/>
                      <a:ln>
                        <a:solidFill>
                          <a:srgbClr val="C00000"/>
                        </a:solidFill>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 II - Alarm (from Judea Pearl)</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64B04CC-9528-4E14-9428-2A8EACE226C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165</a:t>
            </a:fld>
            <a:endParaRPr lang="en-IN"/>
          </a:p>
        </p:txBody>
      </p:sp>
      <p:sp>
        <p:nvSpPr>
          <p:cNvPr id="8" name="Rectangle 3">
            <a:extLst>
              <a:ext uri="{FF2B5EF4-FFF2-40B4-BE49-F238E27FC236}">
                <a16:creationId xmlns:a16="http://schemas.microsoft.com/office/drawing/2014/main" id="{88CDEBC6-5AB8-4E04-8A7E-6ADC92B4F582}"/>
              </a:ext>
            </a:extLst>
          </p:cNvPr>
          <p:cNvSpPr txBox="1">
            <a:spLocks noChangeArrowheads="1"/>
          </p:cNvSpPr>
          <p:nvPr/>
        </p:nvSpPr>
        <p:spPr>
          <a:xfrm>
            <a:off x="467544" y="1420275"/>
            <a:ext cx="8458200" cy="3733799"/>
          </a:xfrm>
          <a:prstGeom prst="rect">
            <a:avLst/>
          </a:prstGeom>
          <a:noFill/>
        </p:spPr>
        <p:txBody>
          <a:bodyPr vert="horz" lIns="90488" tIns="44450" rIns="90488" bIns="44450">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10000"/>
              </a:lnSpc>
            </a:pPr>
            <a:r>
              <a:rPr lang="en-US" sz="2400" dirty="0">
                <a:latin typeface="Times New Roman" panose="02020603050405020304" pitchFamily="18" charset="0"/>
                <a:cs typeface="Times New Roman" panose="02020603050405020304" pitchFamily="18" charset="0"/>
              </a:rPr>
              <a:t>You have a new burglar alarm installed at home.  It is fairly reliable at detecting a burglary, but also responds on occasion to minor earthquakes.  </a:t>
            </a:r>
          </a:p>
          <a:p>
            <a:pPr algn="just">
              <a:lnSpc>
                <a:spcPct val="110000"/>
              </a:lnSpc>
            </a:pPr>
            <a:r>
              <a:rPr lang="en-US" sz="2400" dirty="0">
                <a:latin typeface="Times New Roman" panose="02020603050405020304" pitchFamily="18" charset="0"/>
                <a:cs typeface="Times New Roman" panose="02020603050405020304" pitchFamily="18" charset="0"/>
              </a:rPr>
              <a:t>You also have two neighbors, John and Mary, who have promised to call you at work when they hear the alarm.  </a:t>
            </a:r>
          </a:p>
          <a:p>
            <a:pPr algn="just">
              <a:lnSpc>
                <a:spcPct val="110000"/>
              </a:lnSpc>
            </a:pPr>
            <a:r>
              <a:rPr lang="en-US" sz="2400" dirty="0">
                <a:latin typeface="Times New Roman" panose="02020603050405020304" pitchFamily="18" charset="0"/>
                <a:cs typeface="Times New Roman" panose="02020603050405020304" pitchFamily="18" charset="0"/>
              </a:rPr>
              <a:t>John always calls when he hears the alarm, but sometimes confuses the telephone ringing with the alarm and calls then, too. </a:t>
            </a:r>
          </a:p>
          <a:p>
            <a:pPr algn="just">
              <a:lnSpc>
                <a:spcPct val="110000"/>
              </a:lnSpc>
            </a:pPr>
            <a:r>
              <a:rPr lang="en-US" sz="2400" dirty="0">
                <a:latin typeface="Times New Roman" panose="02020603050405020304" pitchFamily="18" charset="0"/>
                <a:cs typeface="Times New Roman" panose="02020603050405020304" pitchFamily="18" charset="0"/>
              </a:rPr>
              <a:t>Mary, on the other hand, likes rather loud music and sometimes misses the alarm altogether.  </a:t>
            </a:r>
          </a:p>
          <a:p>
            <a:pPr algn="just">
              <a:lnSpc>
                <a:spcPct val="110000"/>
              </a:lnSpc>
            </a:pPr>
            <a:r>
              <a:rPr lang="en-US" sz="2400" dirty="0">
                <a:latin typeface="Times New Roman" panose="02020603050405020304" pitchFamily="18" charset="0"/>
                <a:cs typeface="Times New Roman" panose="02020603050405020304" pitchFamily="18" charset="0"/>
              </a:rPr>
              <a:t>Given the evidence of who has or has not called, we would like to estimate the probability of a burglary.</a:t>
            </a:r>
          </a:p>
        </p:txBody>
      </p:sp>
    </p:spTree>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57808"/>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Step 1</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8C4905B-E65E-4167-96AD-415B5B8772B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166</a:t>
            </a:fld>
            <a:endParaRPr lang="en-IN"/>
          </a:p>
        </p:txBody>
      </p:sp>
      <p:sp>
        <p:nvSpPr>
          <p:cNvPr id="8" name="Rectangle 3">
            <a:extLst>
              <a:ext uri="{FF2B5EF4-FFF2-40B4-BE49-F238E27FC236}">
                <a16:creationId xmlns:a16="http://schemas.microsoft.com/office/drawing/2014/main" id="{2C740656-7536-4421-BDA8-BE6BE476BFF2}"/>
              </a:ext>
            </a:extLst>
          </p:cNvPr>
          <p:cNvSpPr txBox="1">
            <a:spLocks noChangeArrowheads="1"/>
          </p:cNvSpPr>
          <p:nvPr/>
        </p:nvSpPr>
        <p:spPr>
          <a:xfrm>
            <a:off x="755576" y="1766122"/>
            <a:ext cx="7893124" cy="3593367"/>
          </a:xfrm>
          <a:prstGeom prst="rect">
            <a:avLst/>
          </a:prstGeom>
          <a:noFill/>
        </p:spPr>
        <p:txBody>
          <a:bodyPr vert="horz" lIns="90488" tIns="44450" rIns="90488" bIns="44450">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Determine what the propositional (random) variables should be</a:t>
            </a:r>
          </a:p>
          <a:p>
            <a:pPr algn="just"/>
            <a:r>
              <a:rPr lang="en-US" sz="2400" dirty="0">
                <a:latin typeface="Times New Roman" panose="02020603050405020304" pitchFamily="18" charset="0"/>
                <a:cs typeface="Times New Roman" panose="02020603050405020304" pitchFamily="18" charset="0"/>
              </a:rPr>
              <a:t>Determine causal (or another type of influence) relationships and develop the topology of the network</a:t>
            </a:r>
          </a:p>
        </p:txBody>
      </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 II – Alarm Contd.,</a:t>
            </a:r>
            <a:endParaRPr lang="en-US" sz="3200" dirty="0"/>
          </a:p>
        </p:txBody>
      </p:sp>
      <p:sp>
        <p:nvSpPr>
          <p:cNvPr id="3" name="Date Placeholder 2"/>
          <p:cNvSpPr>
            <a:spLocks noGrp="1"/>
          </p:cNvSpPr>
          <p:nvPr>
            <p:ph type="dt" sz="half" idx="10"/>
          </p:nvPr>
        </p:nvSpPr>
        <p:spPr/>
        <p:txBody>
          <a:bodyPr/>
          <a:lstStyle/>
          <a:p>
            <a:fld id="{1EF0FAD4-A7B3-4614-A1E3-B34DC9F8AB0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167</a:t>
            </a:fld>
            <a:endParaRPr lang="en-IN"/>
          </a:p>
        </p:txBody>
      </p:sp>
      <p:sp>
        <p:nvSpPr>
          <p:cNvPr id="8" name="Content Placeholder 8">
            <a:extLst>
              <a:ext uri="{FF2B5EF4-FFF2-40B4-BE49-F238E27FC236}">
                <a16:creationId xmlns:a16="http://schemas.microsoft.com/office/drawing/2014/main" id="{3F939A41-7F84-46B0-862C-58CA3ACEC6E6}"/>
              </a:ext>
            </a:extLst>
          </p:cNvPr>
          <p:cNvSpPr>
            <a:spLocks noGrp="1"/>
          </p:cNvSpPr>
          <p:nvPr>
            <p:ph idx="1"/>
          </p:nvPr>
        </p:nvSpPr>
        <p:spPr>
          <a:xfrm>
            <a:off x="603504" y="1844824"/>
            <a:ext cx="8083296" cy="4176464"/>
          </a:xfrm>
        </p:spPr>
        <p:txBody>
          <a:bodyPr>
            <a:noAutofit/>
          </a:bodyPr>
          <a:lstStyle/>
          <a:p>
            <a:pPr algn="just"/>
            <a:r>
              <a:rPr lang="en-US" sz="2400" dirty="0">
                <a:latin typeface="Times New Roman" panose="02020603050405020304" pitchFamily="18" charset="0"/>
                <a:cs typeface="Times New Roman" panose="02020603050405020304" pitchFamily="18" charset="0"/>
              </a:rPr>
              <a:t>Variables: </a:t>
            </a:r>
            <a:r>
              <a:rPr lang="en-US" sz="2400" i="1" dirty="0">
                <a:latin typeface="Times New Roman" panose="02020603050405020304" pitchFamily="18" charset="0"/>
                <a:cs typeface="Times New Roman" panose="02020603050405020304" pitchFamily="18" charset="0"/>
              </a:rPr>
              <a:t>Burglary</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Earthquake</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Alarm</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JohnCalls</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MaryCalls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Network topology reflects "causal" knowledge:</a:t>
            </a:r>
          </a:p>
          <a:p>
            <a:pPr lvl="1" algn="just"/>
            <a:r>
              <a:rPr lang="en-US" sz="2400" dirty="0">
                <a:latin typeface="Times New Roman" panose="02020603050405020304" pitchFamily="18" charset="0"/>
                <a:cs typeface="Times New Roman" panose="02020603050405020304" pitchFamily="18" charset="0"/>
              </a:rPr>
              <a:t>A burglar can set the alarm off</a:t>
            </a:r>
          </a:p>
          <a:p>
            <a:pPr lvl="1" algn="just"/>
            <a:r>
              <a:rPr lang="en-US" sz="2400" dirty="0">
                <a:latin typeface="Times New Roman" panose="02020603050405020304" pitchFamily="18" charset="0"/>
                <a:cs typeface="Times New Roman" panose="02020603050405020304" pitchFamily="18" charset="0"/>
              </a:rPr>
              <a:t>An earthquake can set the alarm off</a:t>
            </a:r>
          </a:p>
          <a:p>
            <a:pPr lvl="1" algn="just"/>
            <a:r>
              <a:rPr lang="en-US" sz="2400" dirty="0">
                <a:latin typeface="Times New Roman" panose="02020603050405020304" pitchFamily="18" charset="0"/>
                <a:cs typeface="Times New Roman" panose="02020603050405020304" pitchFamily="18" charset="0"/>
              </a:rPr>
              <a:t>The alarm can cause Mary to call</a:t>
            </a:r>
          </a:p>
          <a:p>
            <a:pPr lvl="1" algn="just"/>
            <a:r>
              <a:rPr lang="en-US" sz="2400" dirty="0">
                <a:latin typeface="Times New Roman" panose="02020603050405020304" pitchFamily="18" charset="0"/>
                <a:cs typeface="Times New Roman" panose="02020603050405020304" pitchFamily="18" charset="0"/>
              </a:rPr>
              <a:t>The alarm can cause John to call</a:t>
            </a:r>
          </a:p>
          <a:p>
            <a:pPr algn="just"/>
            <a:endParaRPr lang="en-US" altLang="en-US" sz="20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69644"/>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Topology of Belief Network</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CEFC9C4-D933-441C-9AFC-1A7AA331600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168</a:t>
            </a:fld>
            <a:endParaRPr lang="en-IN"/>
          </a:p>
        </p:txBody>
      </p:sp>
      <p:sp>
        <p:nvSpPr>
          <p:cNvPr id="8" name="Oval 3">
            <a:extLst>
              <a:ext uri="{FF2B5EF4-FFF2-40B4-BE49-F238E27FC236}">
                <a16:creationId xmlns:a16="http://schemas.microsoft.com/office/drawing/2014/main" id="{C7D5F122-9EE5-4EA2-9929-666B6A6B6F91}"/>
              </a:ext>
            </a:extLst>
          </p:cNvPr>
          <p:cNvSpPr>
            <a:spLocks noChangeArrowheads="1"/>
          </p:cNvSpPr>
          <p:nvPr/>
        </p:nvSpPr>
        <p:spPr bwMode="auto">
          <a:xfrm>
            <a:off x="1666145" y="2420888"/>
            <a:ext cx="2406650" cy="647700"/>
          </a:xfrm>
          <a:prstGeom prst="ellipse">
            <a:avLst/>
          </a:prstGeom>
          <a:solidFill>
            <a:srgbClr val="FFCCFF"/>
          </a:solidFill>
          <a:ln w="12700">
            <a:solidFill>
              <a:schemeClr val="tx1"/>
            </a:solidFill>
            <a:round/>
            <a:headEnd/>
            <a:tailEnd/>
          </a:ln>
        </p:spPr>
        <p:txBody>
          <a:bodyPr wrap="none" anchor="ctr"/>
          <a:lstStyle/>
          <a:p>
            <a:endParaRPr lang="en-US" b="1"/>
          </a:p>
        </p:txBody>
      </p:sp>
      <p:sp>
        <p:nvSpPr>
          <p:cNvPr id="9" name="Rectangle 4">
            <a:extLst>
              <a:ext uri="{FF2B5EF4-FFF2-40B4-BE49-F238E27FC236}">
                <a16:creationId xmlns:a16="http://schemas.microsoft.com/office/drawing/2014/main" id="{2344BB53-3DEA-46B4-99BD-067EC2564B75}"/>
              </a:ext>
            </a:extLst>
          </p:cNvPr>
          <p:cNvSpPr>
            <a:spLocks noChangeArrowheads="1"/>
          </p:cNvSpPr>
          <p:nvPr/>
        </p:nvSpPr>
        <p:spPr bwMode="auto">
          <a:xfrm>
            <a:off x="1855057" y="2557933"/>
            <a:ext cx="2028825" cy="366767"/>
          </a:xfrm>
          <a:prstGeom prst="rect">
            <a:avLst/>
          </a:prstGeom>
          <a:noFill/>
          <a:ln>
            <a:noFill/>
          </a:ln>
        </p:spPr>
        <p:txBody>
          <a:bodyPr lIns="90488" tIns="44450" rIns="90488" bIns="44450">
            <a:spAutoFit/>
          </a:bodyPr>
          <a:lstStyle/>
          <a:p>
            <a:pPr algn="ctr">
              <a:spcBef>
                <a:spcPct val="50000"/>
              </a:spcBef>
            </a:pPr>
            <a:r>
              <a:rPr lang="en-US" b="1" dirty="0">
                <a:latin typeface="Arial" pitchFamily="34" charset="0"/>
              </a:rPr>
              <a:t>Burglary</a:t>
            </a:r>
          </a:p>
        </p:txBody>
      </p:sp>
      <p:sp>
        <p:nvSpPr>
          <p:cNvPr id="10" name="Oval 5">
            <a:extLst>
              <a:ext uri="{FF2B5EF4-FFF2-40B4-BE49-F238E27FC236}">
                <a16:creationId xmlns:a16="http://schemas.microsoft.com/office/drawing/2014/main" id="{A0942122-4CA4-4AD7-8BCB-37275F40696C}"/>
              </a:ext>
            </a:extLst>
          </p:cNvPr>
          <p:cNvSpPr>
            <a:spLocks noChangeArrowheads="1"/>
          </p:cNvSpPr>
          <p:nvPr/>
        </p:nvSpPr>
        <p:spPr bwMode="auto">
          <a:xfrm>
            <a:off x="4968875" y="2458989"/>
            <a:ext cx="2406650" cy="647700"/>
          </a:xfrm>
          <a:prstGeom prst="ellipse">
            <a:avLst/>
          </a:prstGeom>
          <a:solidFill>
            <a:srgbClr val="FFCCFF"/>
          </a:solidFill>
          <a:ln w="12700">
            <a:solidFill>
              <a:schemeClr val="tx1"/>
            </a:solidFill>
            <a:round/>
            <a:headEnd/>
            <a:tailEnd/>
          </a:ln>
        </p:spPr>
        <p:txBody>
          <a:bodyPr wrap="none" anchor="ctr"/>
          <a:lstStyle/>
          <a:p>
            <a:endParaRPr lang="en-US" b="1"/>
          </a:p>
        </p:txBody>
      </p:sp>
      <p:sp>
        <p:nvSpPr>
          <p:cNvPr id="11" name="Rectangle 6">
            <a:extLst>
              <a:ext uri="{FF2B5EF4-FFF2-40B4-BE49-F238E27FC236}">
                <a16:creationId xmlns:a16="http://schemas.microsoft.com/office/drawing/2014/main" id="{F5A5B28D-C1A2-43CE-895D-8E45A2C6C0E3}"/>
              </a:ext>
            </a:extLst>
          </p:cNvPr>
          <p:cNvSpPr>
            <a:spLocks noChangeArrowheads="1"/>
          </p:cNvSpPr>
          <p:nvPr/>
        </p:nvSpPr>
        <p:spPr bwMode="auto">
          <a:xfrm>
            <a:off x="5206043" y="2549204"/>
            <a:ext cx="2028825" cy="366767"/>
          </a:xfrm>
          <a:prstGeom prst="rect">
            <a:avLst/>
          </a:prstGeom>
          <a:noFill/>
          <a:ln>
            <a:noFill/>
          </a:ln>
        </p:spPr>
        <p:txBody>
          <a:bodyPr lIns="90488" tIns="44450" rIns="90488" bIns="44450">
            <a:spAutoFit/>
          </a:bodyPr>
          <a:lstStyle/>
          <a:p>
            <a:pPr algn="ctr">
              <a:spcBef>
                <a:spcPct val="50000"/>
              </a:spcBef>
            </a:pPr>
            <a:r>
              <a:rPr lang="en-US" b="1" dirty="0">
                <a:latin typeface="Arial" pitchFamily="34" charset="0"/>
              </a:rPr>
              <a:t>Earthquake</a:t>
            </a:r>
          </a:p>
        </p:txBody>
      </p:sp>
      <p:sp>
        <p:nvSpPr>
          <p:cNvPr id="12" name="Oval 7">
            <a:extLst>
              <a:ext uri="{FF2B5EF4-FFF2-40B4-BE49-F238E27FC236}">
                <a16:creationId xmlns:a16="http://schemas.microsoft.com/office/drawing/2014/main" id="{E26FA072-D2C4-4DF7-A3B0-AFCCCC45362D}"/>
              </a:ext>
            </a:extLst>
          </p:cNvPr>
          <p:cNvSpPr>
            <a:spLocks noChangeArrowheads="1"/>
          </p:cNvSpPr>
          <p:nvPr/>
        </p:nvSpPr>
        <p:spPr bwMode="auto">
          <a:xfrm>
            <a:off x="3418745" y="3378151"/>
            <a:ext cx="2406650" cy="647700"/>
          </a:xfrm>
          <a:prstGeom prst="ellipse">
            <a:avLst/>
          </a:prstGeom>
          <a:solidFill>
            <a:srgbClr val="FFCCFF"/>
          </a:solidFill>
          <a:ln w="12700">
            <a:solidFill>
              <a:schemeClr val="tx1"/>
            </a:solidFill>
            <a:round/>
            <a:headEnd/>
            <a:tailEnd/>
          </a:ln>
        </p:spPr>
        <p:txBody>
          <a:bodyPr wrap="none" anchor="ctr"/>
          <a:lstStyle/>
          <a:p>
            <a:endParaRPr lang="en-US" b="1"/>
          </a:p>
        </p:txBody>
      </p:sp>
      <p:sp>
        <p:nvSpPr>
          <p:cNvPr id="13" name="Rectangle 8">
            <a:extLst>
              <a:ext uri="{FF2B5EF4-FFF2-40B4-BE49-F238E27FC236}">
                <a16:creationId xmlns:a16="http://schemas.microsoft.com/office/drawing/2014/main" id="{348A78F2-6B50-4639-9800-8705DB8E8E0C}"/>
              </a:ext>
            </a:extLst>
          </p:cNvPr>
          <p:cNvSpPr>
            <a:spLocks noChangeArrowheads="1"/>
          </p:cNvSpPr>
          <p:nvPr/>
        </p:nvSpPr>
        <p:spPr bwMode="auto">
          <a:xfrm>
            <a:off x="3607657" y="3534327"/>
            <a:ext cx="2028825" cy="366767"/>
          </a:xfrm>
          <a:prstGeom prst="rect">
            <a:avLst/>
          </a:prstGeom>
          <a:noFill/>
          <a:ln>
            <a:noFill/>
          </a:ln>
        </p:spPr>
        <p:txBody>
          <a:bodyPr lIns="90488" tIns="44450" rIns="90488" bIns="44450">
            <a:spAutoFit/>
          </a:bodyPr>
          <a:lstStyle/>
          <a:p>
            <a:pPr algn="ctr">
              <a:spcBef>
                <a:spcPct val="50000"/>
              </a:spcBef>
            </a:pPr>
            <a:r>
              <a:rPr lang="en-US" b="1" dirty="0">
                <a:latin typeface="Arial" pitchFamily="34" charset="0"/>
              </a:rPr>
              <a:t>Alarm</a:t>
            </a:r>
          </a:p>
        </p:txBody>
      </p:sp>
      <p:sp>
        <p:nvSpPr>
          <p:cNvPr id="14" name="Oval 9">
            <a:extLst>
              <a:ext uri="{FF2B5EF4-FFF2-40B4-BE49-F238E27FC236}">
                <a16:creationId xmlns:a16="http://schemas.microsoft.com/office/drawing/2014/main" id="{D897A6D8-003C-4A77-B342-69CB08D19272}"/>
              </a:ext>
            </a:extLst>
          </p:cNvPr>
          <p:cNvSpPr>
            <a:spLocks noChangeArrowheads="1"/>
          </p:cNvSpPr>
          <p:nvPr/>
        </p:nvSpPr>
        <p:spPr bwMode="auto">
          <a:xfrm>
            <a:off x="1437545" y="4306838"/>
            <a:ext cx="2406650" cy="647700"/>
          </a:xfrm>
          <a:prstGeom prst="ellipse">
            <a:avLst/>
          </a:prstGeom>
          <a:solidFill>
            <a:srgbClr val="FFCCFF"/>
          </a:solidFill>
          <a:ln w="12700">
            <a:solidFill>
              <a:schemeClr val="tx1"/>
            </a:solidFill>
            <a:round/>
            <a:headEnd/>
            <a:tailEnd/>
          </a:ln>
        </p:spPr>
        <p:txBody>
          <a:bodyPr wrap="none" anchor="ctr"/>
          <a:lstStyle/>
          <a:p>
            <a:endParaRPr lang="en-US" b="1"/>
          </a:p>
        </p:txBody>
      </p:sp>
      <p:sp>
        <p:nvSpPr>
          <p:cNvPr id="15" name="Rectangle 10">
            <a:extLst>
              <a:ext uri="{FF2B5EF4-FFF2-40B4-BE49-F238E27FC236}">
                <a16:creationId xmlns:a16="http://schemas.microsoft.com/office/drawing/2014/main" id="{6FACBE69-B9EF-4616-92CA-95D802F0C239}"/>
              </a:ext>
            </a:extLst>
          </p:cNvPr>
          <p:cNvSpPr>
            <a:spLocks noChangeArrowheads="1"/>
          </p:cNvSpPr>
          <p:nvPr/>
        </p:nvSpPr>
        <p:spPr bwMode="auto">
          <a:xfrm>
            <a:off x="1693134" y="4541392"/>
            <a:ext cx="2028825" cy="366767"/>
          </a:xfrm>
          <a:prstGeom prst="rect">
            <a:avLst/>
          </a:prstGeom>
          <a:noFill/>
          <a:ln>
            <a:noFill/>
          </a:ln>
        </p:spPr>
        <p:txBody>
          <a:bodyPr lIns="90488" tIns="44450" rIns="90488" bIns="44450">
            <a:spAutoFit/>
          </a:bodyPr>
          <a:lstStyle/>
          <a:p>
            <a:pPr algn="ctr">
              <a:spcBef>
                <a:spcPct val="50000"/>
              </a:spcBef>
            </a:pPr>
            <a:r>
              <a:rPr lang="en-US" b="1" dirty="0">
                <a:latin typeface="Arial" pitchFamily="34" charset="0"/>
              </a:rPr>
              <a:t>John Calls</a:t>
            </a:r>
          </a:p>
        </p:txBody>
      </p:sp>
      <p:sp>
        <p:nvSpPr>
          <p:cNvPr id="16" name="Oval 11">
            <a:extLst>
              <a:ext uri="{FF2B5EF4-FFF2-40B4-BE49-F238E27FC236}">
                <a16:creationId xmlns:a16="http://schemas.microsoft.com/office/drawing/2014/main" id="{1FAB5746-D960-48BB-BFDA-8934C2E1780C}"/>
              </a:ext>
            </a:extLst>
          </p:cNvPr>
          <p:cNvSpPr>
            <a:spLocks noChangeArrowheads="1"/>
          </p:cNvSpPr>
          <p:nvPr/>
        </p:nvSpPr>
        <p:spPr bwMode="auto">
          <a:xfrm>
            <a:off x="5018945" y="4306838"/>
            <a:ext cx="2406650" cy="647700"/>
          </a:xfrm>
          <a:prstGeom prst="ellipse">
            <a:avLst/>
          </a:prstGeom>
          <a:solidFill>
            <a:srgbClr val="FFCCFF"/>
          </a:solidFill>
          <a:ln w="12700">
            <a:solidFill>
              <a:schemeClr val="tx1"/>
            </a:solidFill>
            <a:round/>
            <a:headEnd/>
            <a:tailEnd/>
          </a:ln>
        </p:spPr>
        <p:txBody>
          <a:bodyPr wrap="none" anchor="ctr"/>
          <a:lstStyle/>
          <a:p>
            <a:endParaRPr lang="en-US" b="1"/>
          </a:p>
        </p:txBody>
      </p:sp>
      <p:sp>
        <p:nvSpPr>
          <p:cNvPr id="17" name="Line 13">
            <a:extLst>
              <a:ext uri="{FF2B5EF4-FFF2-40B4-BE49-F238E27FC236}">
                <a16:creationId xmlns:a16="http://schemas.microsoft.com/office/drawing/2014/main" id="{08B9A8A4-D2DF-4886-A99E-787F8523B4C2}"/>
              </a:ext>
            </a:extLst>
          </p:cNvPr>
          <p:cNvSpPr>
            <a:spLocks noChangeShapeType="1"/>
          </p:cNvSpPr>
          <p:nvPr/>
        </p:nvSpPr>
        <p:spPr bwMode="auto">
          <a:xfrm>
            <a:off x="3075845" y="3092401"/>
            <a:ext cx="692150" cy="361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b="1"/>
          </a:p>
        </p:txBody>
      </p:sp>
      <p:sp>
        <p:nvSpPr>
          <p:cNvPr id="18" name="Line 14">
            <a:extLst>
              <a:ext uri="{FF2B5EF4-FFF2-40B4-BE49-F238E27FC236}">
                <a16:creationId xmlns:a16="http://schemas.microsoft.com/office/drawing/2014/main" id="{7D1AE1F9-932A-40B5-AF4F-875BF88CDA15}"/>
              </a:ext>
            </a:extLst>
          </p:cNvPr>
          <p:cNvSpPr>
            <a:spLocks noChangeShapeType="1"/>
          </p:cNvSpPr>
          <p:nvPr/>
        </p:nvSpPr>
        <p:spPr bwMode="auto">
          <a:xfrm flipH="1">
            <a:off x="5615845" y="3163838"/>
            <a:ext cx="717550" cy="361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b="1"/>
          </a:p>
        </p:txBody>
      </p:sp>
      <p:sp>
        <p:nvSpPr>
          <p:cNvPr id="19" name="Line 15">
            <a:extLst>
              <a:ext uri="{FF2B5EF4-FFF2-40B4-BE49-F238E27FC236}">
                <a16:creationId xmlns:a16="http://schemas.microsoft.com/office/drawing/2014/main" id="{1D37E4F0-4775-4AC4-B295-AB6D38D760EA}"/>
              </a:ext>
            </a:extLst>
          </p:cNvPr>
          <p:cNvSpPr>
            <a:spLocks noChangeShapeType="1"/>
          </p:cNvSpPr>
          <p:nvPr/>
        </p:nvSpPr>
        <p:spPr bwMode="auto">
          <a:xfrm flipH="1">
            <a:off x="2948845" y="3921076"/>
            <a:ext cx="717550" cy="361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b="1"/>
          </a:p>
        </p:txBody>
      </p:sp>
      <p:sp>
        <p:nvSpPr>
          <p:cNvPr id="20" name="Line 16">
            <a:extLst>
              <a:ext uri="{FF2B5EF4-FFF2-40B4-BE49-F238E27FC236}">
                <a16:creationId xmlns:a16="http://schemas.microsoft.com/office/drawing/2014/main" id="{BF097466-DB2A-4A10-8B81-C2F24D8A0538}"/>
              </a:ext>
            </a:extLst>
          </p:cNvPr>
          <p:cNvSpPr>
            <a:spLocks noChangeShapeType="1"/>
          </p:cNvSpPr>
          <p:nvPr/>
        </p:nvSpPr>
        <p:spPr bwMode="auto">
          <a:xfrm>
            <a:off x="5533295" y="3935363"/>
            <a:ext cx="692150" cy="361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b="1"/>
          </a:p>
        </p:txBody>
      </p:sp>
      <p:sp>
        <p:nvSpPr>
          <p:cNvPr id="21" name="Rectangle 12">
            <a:extLst>
              <a:ext uri="{FF2B5EF4-FFF2-40B4-BE49-F238E27FC236}">
                <a16:creationId xmlns:a16="http://schemas.microsoft.com/office/drawing/2014/main" id="{E100DC10-936E-4013-A3DE-E996436535E4}"/>
              </a:ext>
            </a:extLst>
          </p:cNvPr>
          <p:cNvSpPr>
            <a:spLocks noChangeArrowheads="1"/>
          </p:cNvSpPr>
          <p:nvPr/>
        </p:nvSpPr>
        <p:spPr bwMode="auto">
          <a:xfrm>
            <a:off x="5279174" y="4460823"/>
            <a:ext cx="2028825" cy="366767"/>
          </a:xfrm>
          <a:prstGeom prst="rect">
            <a:avLst/>
          </a:prstGeom>
          <a:noFill/>
          <a:ln>
            <a:noFill/>
          </a:ln>
        </p:spPr>
        <p:txBody>
          <a:bodyPr lIns="90488" tIns="44450" rIns="90488" bIns="44450">
            <a:spAutoFit/>
          </a:bodyPr>
          <a:lstStyle/>
          <a:p>
            <a:pPr algn="ctr">
              <a:spcBef>
                <a:spcPct val="50000"/>
              </a:spcBef>
            </a:pPr>
            <a:r>
              <a:rPr lang="en-US" b="1" dirty="0">
                <a:latin typeface="Arial" pitchFamily="34" charset="0"/>
              </a:rPr>
              <a:t>Mary Calls</a:t>
            </a:r>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097" y="478971"/>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Step 2</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EA44215-7D83-4120-9A31-BCA33E2FADF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169</a:t>
            </a:fld>
            <a:endParaRPr lang="en-IN"/>
          </a:p>
        </p:txBody>
      </p:sp>
      <p:sp>
        <p:nvSpPr>
          <p:cNvPr id="8" name="Rectangle 3">
            <a:extLst>
              <a:ext uri="{FF2B5EF4-FFF2-40B4-BE49-F238E27FC236}">
                <a16:creationId xmlns:a16="http://schemas.microsoft.com/office/drawing/2014/main" id="{DE4161AE-6743-4962-A04C-5D66663A35C2}"/>
              </a:ext>
            </a:extLst>
          </p:cNvPr>
          <p:cNvSpPr>
            <a:spLocks noGrp="1" noChangeArrowheads="1"/>
          </p:cNvSpPr>
          <p:nvPr>
            <p:ph idx="1"/>
          </p:nvPr>
        </p:nvSpPr>
        <p:spPr>
          <a:xfrm>
            <a:off x="467544" y="1638300"/>
            <a:ext cx="8219256" cy="4022948"/>
          </a:xfrm>
          <a:noFill/>
        </p:spPr>
        <p:txBody>
          <a:bodyPr lIns="90488" tIns="44450" rIns="90488" bIns="44450">
            <a:noAutofit/>
          </a:bodyPr>
          <a:lstStyle/>
          <a:p>
            <a:pPr algn="just" eaLnBrk="1" hangingPunct="1">
              <a:lnSpc>
                <a:spcPct val="150000"/>
              </a:lnSpc>
            </a:pPr>
            <a:r>
              <a:rPr lang="en-US" sz="2200" dirty="0">
                <a:latin typeface="Times New Roman" panose="02020603050405020304" pitchFamily="18" charset="0"/>
                <a:cs typeface="Times New Roman" panose="02020603050405020304" pitchFamily="18" charset="0"/>
              </a:rPr>
              <a:t>Specify a </a:t>
            </a:r>
            <a:r>
              <a:rPr lang="en-US" sz="2200" i="1" dirty="0">
                <a:latin typeface="Times New Roman" panose="02020603050405020304" pitchFamily="18" charset="0"/>
                <a:cs typeface="Times New Roman" panose="02020603050405020304" pitchFamily="18" charset="0"/>
              </a:rPr>
              <a:t>conditional probability table</a:t>
            </a:r>
            <a:r>
              <a:rPr lang="en-US" sz="2200" dirty="0">
                <a:latin typeface="Times New Roman" panose="02020603050405020304" pitchFamily="18" charset="0"/>
                <a:cs typeface="Times New Roman" panose="02020603050405020304" pitchFamily="18" charset="0"/>
              </a:rPr>
              <a:t> or CPT for each node.</a:t>
            </a:r>
          </a:p>
          <a:p>
            <a:pPr algn="just" eaLnBrk="1" hangingPunct="1">
              <a:lnSpc>
                <a:spcPct val="150000"/>
              </a:lnSpc>
            </a:pPr>
            <a:r>
              <a:rPr lang="en-US" sz="2200" dirty="0">
                <a:latin typeface="Times New Roman" panose="02020603050405020304" pitchFamily="18" charset="0"/>
                <a:cs typeface="Times New Roman" panose="02020603050405020304" pitchFamily="18" charset="0"/>
              </a:rPr>
              <a:t>Each row in the table contains the conditional probability of each node value for a conditioning case (possible combinations of values for parent nodes).</a:t>
            </a:r>
          </a:p>
          <a:p>
            <a:pPr algn="just" eaLnBrk="1" hangingPunct="1">
              <a:lnSpc>
                <a:spcPct val="150000"/>
              </a:lnSpc>
            </a:pPr>
            <a:r>
              <a:rPr lang="en-US" sz="2200" dirty="0">
                <a:latin typeface="Times New Roman" panose="02020603050405020304" pitchFamily="18" charset="0"/>
                <a:cs typeface="Times New Roman" panose="02020603050405020304" pitchFamily="18" charset="0"/>
              </a:rPr>
              <a:t>In the example, the possible values for each node are true/false.</a:t>
            </a:r>
          </a:p>
          <a:p>
            <a:pPr algn="just" eaLnBrk="1" hangingPunct="1">
              <a:lnSpc>
                <a:spcPct val="150000"/>
              </a:lnSpc>
            </a:pPr>
            <a:r>
              <a:rPr lang="en-US" sz="2200" dirty="0">
                <a:latin typeface="Times New Roman" panose="02020603050405020304" pitchFamily="18" charset="0"/>
                <a:cs typeface="Times New Roman" panose="02020603050405020304" pitchFamily="18" charset="0"/>
              </a:rPr>
              <a:t>The sum of the probabilities for each value of a node given a particular conditioning case  is 1.</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35B0-24CB-46A2-9E50-49EA7BFB357C}"/>
              </a:ext>
            </a:extLst>
          </p:cNvPr>
          <p:cNvSpPr>
            <a:spLocks noGrp="1"/>
          </p:cNvSpPr>
          <p:nvPr>
            <p:ph type="title"/>
          </p:nvPr>
        </p:nvSpPr>
        <p:spPr>
          <a:xfrm>
            <a:off x="843845" y="332656"/>
            <a:ext cx="7772400" cy="1143000"/>
          </a:xfrm>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Key Elements of Machine Learning</a:t>
            </a:r>
            <a:endParaRPr lang="en-IN" sz="28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B3C0A68-45D5-4536-BE2D-C73277DA93D3}"/>
              </a:ext>
            </a:extLst>
          </p:cNvPr>
          <p:cNvSpPr>
            <a:spLocks noGrp="1"/>
          </p:cNvSpPr>
          <p:nvPr>
            <p:ph type="dt" sz="half" idx="10"/>
          </p:nvPr>
        </p:nvSpPr>
        <p:spPr/>
        <p:txBody>
          <a:bodyPr/>
          <a:lstStyle/>
          <a:p>
            <a:fld id="{D1958FAA-B918-4298-A238-D68517C15CD5}" type="datetime1">
              <a:rPr lang="en-US" smtClean="0"/>
              <a:t>1/18/22</a:t>
            </a:fld>
            <a:endParaRPr lang="en-IN"/>
          </a:p>
        </p:txBody>
      </p:sp>
      <p:sp>
        <p:nvSpPr>
          <p:cNvPr id="4" name="Footer Placeholder 3">
            <a:extLst>
              <a:ext uri="{FF2B5EF4-FFF2-40B4-BE49-F238E27FC236}">
                <a16:creationId xmlns:a16="http://schemas.microsoft.com/office/drawing/2014/main" id="{E29F3947-B04C-4B4C-9679-FD189E8722F4}"/>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72A450CC-2DEF-49A9-87D1-AC2CEA6A857E}"/>
              </a:ext>
            </a:extLst>
          </p:cNvPr>
          <p:cNvSpPr>
            <a:spLocks noGrp="1"/>
          </p:cNvSpPr>
          <p:nvPr>
            <p:ph type="sldNum" sz="quarter" idx="12"/>
          </p:nvPr>
        </p:nvSpPr>
        <p:spPr/>
        <p:txBody>
          <a:bodyPr/>
          <a:lstStyle/>
          <a:p>
            <a:fld id="{0E2B90DE-CA9C-452B-80F9-35262CC2B070}" type="slidenum">
              <a:rPr lang="en-IN" smtClean="0"/>
              <a:pPr/>
              <a:t>17</a:t>
            </a:fld>
            <a:endParaRPr lang="en-IN"/>
          </a:p>
        </p:txBody>
      </p:sp>
      <p:graphicFrame>
        <p:nvGraphicFramePr>
          <p:cNvPr id="8" name="Content Placeholder 7">
            <a:extLst>
              <a:ext uri="{FF2B5EF4-FFF2-40B4-BE49-F238E27FC236}">
                <a16:creationId xmlns:a16="http://schemas.microsoft.com/office/drawing/2014/main" id="{7DF98970-19DC-4D9D-A2C2-6F9E46A7F78F}"/>
              </a:ext>
            </a:extLst>
          </p:cNvPr>
          <p:cNvGraphicFramePr>
            <a:graphicFrameLocks noGrp="1"/>
          </p:cNvGraphicFramePr>
          <p:nvPr>
            <p:ph sz="quarter" idx="1"/>
            <p:extLst>
              <p:ext uri="{D42A27DB-BD31-4B8C-83A1-F6EECF244321}">
                <p14:modId xmlns:p14="http://schemas.microsoft.com/office/powerpoint/2010/main" val="232259670"/>
              </p:ext>
            </p:extLst>
          </p:nvPr>
        </p:nvGraphicFramePr>
        <p:xfrm>
          <a:off x="603504" y="1595369"/>
          <a:ext cx="8083296" cy="4602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64362"/>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 II-CPT for Alarm Node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2810E51-40D0-458B-B44A-881A47B2D08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170</a:t>
            </a:fld>
            <a:endParaRPr lang="en-IN"/>
          </a:p>
        </p:txBody>
      </p:sp>
      <p:graphicFrame>
        <p:nvGraphicFramePr>
          <p:cNvPr id="8" name="Table 7">
            <a:extLst>
              <a:ext uri="{FF2B5EF4-FFF2-40B4-BE49-F238E27FC236}">
                <a16:creationId xmlns:a16="http://schemas.microsoft.com/office/drawing/2014/main" id="{D5DDCEF3-F48F-4C44-8F35-7014A6CD96EF}"/>
              </a:ext>
            </a:extLst>
          </p:cNvPr>
          <p:cNvGraphicFramePr>
            <a:graphicFrameLocks noGrp="1"/>
          </p:cNvGraphicFramePr>
          <p:nvPr>
            <p:extLst>
              <p:ext uri="{D42A27DB-BD31-4B8C-83A1-F6EECF244321}">
                <p14:modId xmlns:p14="http://schemas.microsoft.com/office/powerpoint/2010/main" val="1600132878"/>
              </p:ext>
            </p:extLst>
          </p:nvPr>
        </p:nvGraphicFramePr>
        <p:xfrm>
          <a:off x="1043608" y="1844824"/>
          <a:ext cx="6912768" cy="3770538"/>
        </p:xfrm>
        <a:graphic>
          <a:graphicData uri="http://schemas.openxmlformats.org/drawingml/2006/table">
            <a:tbl>
              <a:tblPr firstRow="1" bandRow="1">
                <a:tableStyleId>{BC89EF96-8CEA-46FF-86C4-4CE0E7609802}</a:tableStyleId>
              </a:tblPr>
              <a:tblGrid>
                <a:gridCol w="1438677">
                  <a:extLst>
                    <a:ext uri="{9D8B030D-6E8A-4147-A177-3AD203B41FA5}">
                      <a16:colId xmlns:a16="http://schemas.microsoft.com/office/drawing/2014/main" val="20000"/>
                    </a:ext>
                  </a:extLst>
                </a:gridCol>
                <a:gridCol w="1158056">
                  <a:extLst>
                    <a:ext uri="{9D8B030D-6E8A-4147-A177-3AD203B41FA5}">
                      <a16:colId xmlns:a16="http://schemas.microsoft.com/office/drawing/2014/main" val="20001"/>
                    </a:ext>
                  </a:extLst>
                </a:gridCol>
                <a:gridCol w="2324519">
                  <a:extLst>
                    <a:ext uri="{9D8B030D-6E8A-4147-A177-3AD203B41FA5}">
                      <a16:colId xmlns:a16="http://schemas.microsoft.com/office/drawing/2014/main" val="20002"/>
                    </a:ext>
                  </a:extLst>
                </a:gridCol>
                <a:gridCol w="1991516">
                  <a:extLst>
                    <a:ext uri="{9D8B030D-6E8A-4147-A177-3AD203B41FA5}">
                      <a16:colId xmlns:a16="http://schemas.microsoft.com/office/drawing/2014/main" val="20003"/>
                    </a:ext>
                  </a:extLst>
                </a:gridCol>
              </a:tblGrid>
              <a:tr h="628423">
                <a:tc rowSpan="2">
                  <a:txBody>
                    <a:bodyPr/>
                    <a:lstStyle/>
                    <a:p>
                      <a:pPr algn="ctr"/>
                      <a:endParaRPr lang="en-IN" sz="2000" dirty="0"/>
                    </a:p>
                    <a:p>
                      <a:pPr algn="ctr"/>
                      <a:r>
                        <a:rPr lang="en-IN" sz="2000" dirty="0"/>
                        <a:t>B</a:t>
                      </a:r>
                    </a:p>
                  </a:txBody>
                  <a:tcPr/>
                </a:tc>
                <a:tc rowSpan="2">
                  <a:txBody>
                    <a:bodyPr/>
                    <a:lstStyle/>
                    <a:p>
                      <a:pPr algn="ctr"/>
                      <a:endParaRPr lang="en-IN" sz="2000" dirty="0"/>
                    </a:p>
                    <a:p>
                      <a:pPr algn="ctr"/>
                      <a:r>
                        <a:rPr lang="en-IN" sz="2000" dirty="0"/>
                        <a:t>E</a:t>
                      </a:r>
                    </a:p>
                  </a:txBody>
                  <a:tcPr/>
                </a:tc>
                <a:tc gridSpan="2">
                  <a:txBody>
                    <a:bodyPr/>
                    <a:lstStyle/>
                    <a:p>
                      <a:pPr algn="ctr"/>
                      <a:r>
                        <a:rPr lang="en-IN" sz="2000" dirty="0"/>
                        <a:t>P(A|B,E)</a:t>
                      </a:r>
                    </a:p>
                  </a:txBody>
                  <a:tcPr/>
                </a:tc>
                <a:tc hMerge="1">
                  <a:txBody>
                    <a:bodyPr/>
                    <a:lstStyle/>
                    <a:p>
                      <a:pPr algn="ctr"/>
                      <a:endParaRPr lang="en-IN" dirty="0"/>
                    </a:p>
                  </a:txBody>
                  <a:tcPr/>
                </a:tc>
                <a:extLst>
                  <a:ext uri="{0D108BD9-81ED-4DB2-BD59-A6C34878D82A}">
                    <a16:rowId xmlns:a16="http://schemas.microsoft.com/office/drawing/2014/main" val="10000"/>
                  </a:ext>
                </a:extLst>
              </a:tr>
              <a:tr h="628423">
                <a:tc vMerge="1">
                  <a:txBody>
                    <a:bodyPr/>
                    <a:lstStyle/>
                    <a:p>
                      <a:pPr algn="ctr"/>
                      <a:endParaRPr lang="en-IN" dirty="0"/>
                    </a:p>
                  </a:txBody>
                  <a:tcPr/>
                </a:tc>
                <a:tc vMerge="1">
                  <a:txBody>
                    <a:bodyPr/>
                    <a:lstStyle/>
                    <a:p>
                      <a:pPr algn="ctr"/>
                      <a:endParaRPr lang="en-IN" dirty="0"/>
                    </a:p>
                  </a:txBody>
                  <a:tcPr/>
                </a:tc>
                <a:tc>
                  <a:txBody>
                    <a:bodyPr/>
                    <a:lstStyle/>
                    <a:p>
                      <a:pPr algn="ctr"/>
                      <a:r>
                        <a:rPr lang="en-IN" sz="2000" dirty="0"/>
                        <a:t>True</a:t>
                      </a:r>
                    </a:p>
                  </a:txBody>
                  <a:tcPr/>
                </a:tc>
                <a:tc>
                  <a:txBody>
                    <a:bodyPr/>
                    <a:lstStyle/>
                    <a:p>
                      <a:pPr algn="ctr"/>
                      <a:r>
                        <a:rPr lang="en-IN" sz="2000" dirty="0"/>
                        <a:t>False</a:t>
                      </a:r>
                    </a:p>
                  </a:txBody>
                  <a:tcPr/>
                </a:tc>
                <a:extLst>
                  <a:ext uri="{0D108BD9-81ED-4DB2-BD59-A6C34878D82A}">
                    <a16:rowId xmlns:a16="http://schemas.microsoft.com/office/drawing/2014/main" val="10001"/>
                  </a:ext>
                </a:extLst>
              </a:tr>
              <a:tr h="628423">
                <a:tc>
                  <a:txBody>
                    <a:bodyPr/>
                    <a:lstStyle/>
                    <a:p>
                      <a:pPr algn="ctr"/>
                      <a:r>
                        <a:rPr lang="en-IN" sz="2000" dirty="0"/>
                        <a:t>T</a:t>
                      </a:r>
                    </a:p>
                  </a:txBody>
                  <a:tcPr/>
                </a:tc>
                <a:tc>
                  <a:txBody>
                    <a:bodyPr/>
                    <a:lstStyle/>
                    <a:p>
                      <a:pPr algn="ctr"/>
                      <a:r>
                        <a:rPr lang="en-IN" sz="2000" dirty="0"/>
                        <a:t>T</a:t>
                      </a:r>
                    </a:p>
                  </a:txBody>
                  <a:tcPr/>
                </a:tc>
                <a:tc>
                  <a:txBody>
                    <a:bodyPr/>
                    <a:lstStyle/>
                    <a:p>
                      <a:pPr algn="ctr"/>
                      <a:r>
                        <a:rPr lang="en-IN" sz="2000" dirty="0"/>
                        <a:t>0.950</a:t>
                      </a:r>
                    </a:p>
                  </a:txBody>
                  <a:tcPr/>
                </a:tc>
                <a:tc>
                  <a:txBody>
                    <a:bodyPr/>
                    <a:lstStyle/>
                    <a:p>
                      <a:pPr algn="ctr"/>
                      <a:r>
                        <a:rPr lang="en-IN" sz="2000" dirty="0"/>
                        <a:t>0.050</a:t>
                      </a:r>
                    </a:p>
                  </a:txBody>
                  <a:tcPr/>
                </a:tc>
                <a:extLst>
                  <a:ext uri="{0D108BD9-81ED-4DB2-BD59-A6C34878D82A}">
                    <a16:rowId xmlns:a16="http://schemas.microsoft.com/office/drawing/2014/main" val="10002"/>
                  </a:ext>
                </a:extLst>
              </a:tr>
              <a:tr h="628423">
                <a:tc>
                  <a:txBody>
                    <a:bodyPr/>
                    <a:lstStyle/>
                    <a:p>
                      <a:pPr algn="ctr"/>
                      <a:r>
                        <a:rPr lang="en-IN" sz="2000" dirty="0"/>
                        <a:t>T</a:t>
                      </a:r>
                    </a:p>
                  </a:txBody>
                  <a:tcPr/>
                </a:tc>
                <a:tc>
                  <a:txBody>
                    <a:bodyPr/>
                    <a:lstStyle/>
                    <a:p>
                      <a:pPr algn="ctr"/>
                      <a:r>
                        <a:rPr lang="en-IN" sz="2000" dirty="0"/>
                        <a:t>F</a:t>
                      </a:r>
                    </a:p>
                  </a:txBody>
                  <a:tcPr/>
                </a:tc>
                <a:tc>
                  <a:txBody>
                    <a:bodyPr/>
                    <a:lstStyle/>
                    <a:p>
                      <a:pPr algn="ctr"/>
                      <a:r>
                        <a:rPr lang="en-IN" sz="2000" dirty="0"/>
                        <a:t>0.940</a:t>
                      </a:r>
                    </a:p>
                  </a:txBody>
                  <a:tcPr/>
                </a:tc>
                <a:tc>
                  <a:txBody>
                    <a:bodyPr/>
                    <a:lstStyle/>
                    <a:p>
                      <a:pPr algn="ctr"/>
                      <a:r>
                        <a:rPr lang="en-IN" sz="2000" dirty="0"/>
                        <a:t>0.060</a:t>
                      </a:r>
                    </a:p>
                  </a:txBody>
                  <a:tcPr/>
                </a:tc>
                <a:extLst>
                  <a:ext uri="{0D108BD9-81ED-4DB2-BD59-A6C34878D82A}">
                    <a16:rowId xmlns:a16="http://schemas.microsoft.com/office/drawing/2014/main" val="10003"/>
                  </a:ext>
                </a:extLst>
              </a:tr>
              <a:tr h="628423">
                <a:tc>
                  <a:txBody>
                    <a:bodyPr/>
                    <a:lstStyle/>
                    <a:p>
                      <a:pPr algn="ctr"/>
                      <a:r>
                        <a:rPr lang="en-IN" sz="2000" dirty="0"/>
                        <a:t>F</a:t>
                      </a:r>
                    </a:p>
                  </a:txBody>
                  <a:tcPr/>
                </a:tc>
                <a:tc>
                  <a:txBody>
                    <a:bodyPr/>
                    <a:lstStyle/>
                    <a:p>
                      <a:pPr algn="ctr"/>
                      <a:r>
                        <a:rPr lang="en-IN" sz="2000" dirty="0"/>
                        <a:t>T</a:t>
                      </a:r>
                    </a:p>
                  </a:txBody>
                  <a:tcPr/>
                </a:tc>
                <a:tc>
                  <a:txBody>
                    <a:bodyPr/>
                    <a:lstStyle/>
                    <a:p>
                      <a:pPr algn="ctr"/>
                      <a:r>
                        <a:rPr lang="en-IN" sz="2000" dirty="0"/>
                        <a:t>0.290</a:t>
                      </a:r>
                    </a:p>
                  </a:txBody>
                  <a:tcPr/>
                </a:tc>
                <a:tc>
                  <a:txBody>
                    <a:bodyPr/>
                    <a:lstStyle/>
                    <a:p>
                      <a:pPr algn="ctr"/>
                      <a:r>
                        <a:rPr lang="en-IN" sz="2000" dirty="0"/>
                        <a:t>0.710</a:t>
                      </a:r>
                    </a:p>
                  </a:txBody>
                  <a:tcPr/>
                </a:tc>
                <a:extLst>
                  <a:ext uri="{0D108BD9-81ED-4DB2-BD59-A6C34878D82A}">
                    <a16:rowId xmlns:a16="http://schemas.microsoft.com/office/drawing/2014/main" val="10004"/>
                  </a:ext>
                </a:extLst>
              </a:tr>
              <a:tr h="628423">
                <a:tc>
                  <a:txBody>
                    <a:bodyPr/>
                    <a:lstStyle/>
                    <a:p>
                      <a:pPr algn="ctr"/>
                      <a:r>
                        <a:rPr lang="en-IN" sz="2000" dirty="0"/>
                        <a:t>F</a:t>
                      </a:r>
                    </a:p>
                  </a:txBody>
                  <a:tcPr/>
                </a:tc>
                <a:tc>
                  <a:txBody>
                    <a:bodyPr/>
                    <a:lstStyle/>
                    <a:p>
                      <a:pPr algn="ctr"/>
                      <a:r>
                        <a:rPr lang="en-IN" sz="2000" dirty="0"/>
                        <a:t>F</a:t>
                      </a:r>
                    </a:p>
                  </a:txBody>
                  <a:tcPr/>
                </a:tc>
                <a:tc>
                  <a:txBody>
                    <a:bodyPr/>
                    <a:lstStyle/>
                    <a:p>
                      <a:pPr algn="ctr"/>
                      <a:r>
                        <a:rPr lang="en-IN" sz="2000" dirty="0"/>
                        <a:t>0.001</a:t>
                      </a:r>
                    </a:p>
                  </a:txBody>
                  <a:tcPr/>
                </a:tc>
                <a:tc>
                  <a:txBody>
                    <a:bodyPr/>
                    <a:lstStyle/>
                    <a:p>
                      <a:pPr algn="ctr"/>
                      <a:r>
                        <a:rPr lang="en-IN" sz="2000" dirty="0"/>
                        <a:t>0.999</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 II – Alarm Contd.,</a:t>
            </a:r>
            <a:endParaRPr lang="en-US" sz="3200" dirty="0"/>
          </a:p>
        </p:txBody>
      </p:sp>
      <p:sp>
        <p:nvSpPr>
          <p:cNvPr id="3" name="Date Placeholder 2"/>
          <p:cNvSpPr>
            <a:spLocks noGrp="1"/>
          </p:cNvSpPr>
          <p:nvPr>
            <p:ph type="dt" sz="half" idx="10"/>
          </p:nvPr>
        </p:nvSpPr>
        <p:spPr/>
        <p:txBody>
          <a:bodyPr/>
          <a:lstStyle/>
          <a:p>
            <a:fld id="{F899A295-2127-4908-81D7-CCDEB0D9A33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171</a:t>
            </a:fld>
            <a:endParaRPr lang="en-IN"/>
          </a:p>
        </p:txBody>
      </p:sp>
      <p:sp>
        <p:nvSpPr>
          <p:cNvPr id="8" name="Oval 7">
            <a:extLst>
              <a:ext uri="{FF2B5EF4-FFF2-40B4-BE49-F238E27FC236}">
                <a16:creationId xmlns:a16="http://schemas.microsoft.com/office/drawing/2014/main" id="{0898BBAE-80DD-4E32-945D-0C5D067E774B}"/>
              </a:ext>
            </a:extLst>
          </p:cNvPr>
          <p:cNvSpPr/>
          <p:nvPr/>
        </p:nvSpPr>
        <p:spPr>
          <a:xfrm>
            <a:off x="2534093" y="1879288"/>
            <a:ext cx="1371600" cy="685800"/>
          </a:xfrm>
          <a:prstGeom prst="ellipse">
            <a:avLst/>
          </a:prstGeom>
          <a:solidFill>
            <a:srgbClr val="FFC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930B3A8-F29F-4FB1-931B-A42D604936B6}"/>
              </a:ext>
            </a:extLst>
          </p:cNvPr>
          <p:cNvSpPr/>
          <p:nvPr/>
        </p:nvSpPr>
        <p:spPr>
          <a:xfrm>
            <a:off x="6191693" y="2071867"/>
            <a:ext cx="1371600" cy="685800"/>
          </a:xfrm>
          <a:prstGeom prst="ellipse">
            <a:avLst/>
          </a:prstGeom>
          <a:solidFill>
            <a:srgbClr val="FFC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9F2CC17-E039-4258-9B62-A5C876D0D86B}"/>
              </a:ext>
            </a:extLst>
          </p:cNvPr>
          <p:cNvSpPr/>
          <p:nvPr/>
        </p:nvSpPr>
        <p:spPr>
          <a:xfrm>
            <a:off x="4283968" y="3176767"/>
            <a:ext cx="1371600" cy="685800"/>
          </a:xfrm>
          <a:prstGeom prst="ellipse">
            <a:avLst/>
          </a:prstGeom>
          <a:solidFill>
            <a:srgbClr val="FFC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7D185A-52FD-4B91-A32D-70FEF7B57AF7}"/>
              </a:ext>
            </a:extLst>
          </p:cNvPr>
          <p:cNvSpPr/>
          <p:nvPr/>
        </p:nvSpPr>
        <p:spPr>
          <a:xfrm>
            <a:off x="2762693" y="4560035"/>
            <a:ext cx="1371600" cy="685800"/>
          </a:xfrm>
          <a:prstGeom prst="ellipse">
            <a:avLst/>
          </a:prstGeom>
          <a:solidFill>
            <a:srgbClr val="FFC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FEDDEF7-68FD-4D9B-A2D7-F43C366C60D5}"/>
              </a:ext>
            </a:extLst>
          </p:cNvPr>
          <p:cNvSpPr/>
          <p:nvPr/>
        </p:nvSpPr>
        <p:spPr>
          <a:xfrm>
            <a:off x="6182282" y="4660468"/>
            <a:ext cx="1371600" cy="685800"/>
          </a:xfrm>
          <a:prstGeom prst="ellipse">
            <a:avLst/>
          </a:prstGeom>
          <a:solidFill>
            <a:srgbClr val="FFC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CE0CC19-30A9-4703-B477-D166076AA83D}"/>
              </a:ext>
            </a:extLst>
          </p:cNvPr>
          <p:cNvSpPr txBox="1"/>
          <p:nvPr/>
        </p:nvSpPr>
        <p:spPr>
          <a:xfrm>
            <a:off x="2686493" y="2037522"/>
            <a:ext cx="1066800" cy="369332"/>
          </a:xfrm>
          <a:prstGeom prst="rect">
            <a:avLst/>
          </a:prstGeom>
          <a:noFill/>
        </p:spPr>
        <p:txBody>
          <a:bodyPr wrap="square" rtlCol="0">
            <a:spAutoFit/>
          </a:bodyPr>
          <a:lstStyle/>
          <a:p>
            <a:pPr algn="ctr"/>
            <a:r>
              <a:rPr lang="en-IN" dirty="0"/>
              <a:t>Burglary</a:t>
            </a:r>
          </a:p>
        </p:txBody>
      </p:sp>
      <p:sp>
        <p:nvSpPr>
          <p:cNvPr id="14" name="TextBox 13">
            <a:extLst>
              <a:ext uri="{FF2B5EF4-FFF2-40B4-BE49-F238E27FC236}">
                <a16:creationId xmlns:a16="http://schemas.microsoft.com/office/drawing/2014/main" id="{A8654635-59B0-49B5-B9E2-72B3BFEEEB46}"/>
              </a:ext>
            </a:extLst>
          </p:cNvPr>
          <p:cNvSpPr txBox="1"/>
          <p:nvPr/>
        </p:nvSpPr>
        <p:spPr>
          <a:xfrm>
            <a:off x="6344093" y="2142233"/>
            <a:ext cx="1066800" cy="646331"/>
          </a:xfrm>
          <a:prstGeom prst="rect">
            <a:avLst/>
          </a:prstGeom>
          <a:noFill/>
        </p:spPr>
        <p:txBody>
          <a:bodyPr wrap="square" rtlCol="0">
            <a:spAutoFit/>
          </a:bodyPr>
          <a:lstStyle/>
          <a:p>
            <a:pPr algn="ctr"/>
            <a:r>
              <a:rPr lang="en-IN" dirty="0"/>
              <a:t>Earth Quake</a:t>
            </a:r>
          </a:p>
        </p:txBody>
      </p:sp>
      <p:sp>
        <p:nvSpPr>
          <p:cNvPr id="15" name="TextBox 14">
            <a:extLst>
              <a:ext uri="{FF2B5EF4-FFF2-40B4-BE49-F238E27FC236}">
                <a16:creationId xmlns:a16="http://schemas.microsoft.com/office/drawing/2014/main" id="{0F2B90A1-2E43-43C4-8B40-5824E72DBB7D}"/>
              </a:ext>
            </a:extLst>
          </p:cNvPr>
          <p:cNvSpPr txBox="1"/>
          <p:nvPr/>
        </p:nvSpPr>
        <p:spPr>
          <a:xfrm>
            <a:off x="6344093" y="4810669"/>
            <a:ext cx="1219200" cy="369332"/>
          </a:xfrm>
          <a:prstGeom prst="rect">
            <a:avLst/>
          </a:prstGeom>
          <a:noFill/>
        </p:spPr>
        <p:txBody>
          <a:bodyPr wrap="square" rtlCol="0">
            <a:spAutoFit/>
          </a:bodyPr>
          <a:lstStyle/>
          <a:p>
            <a:r>
              <a:rPr lang="en-IN" dirty="0"/>
              <a:t>Mary Calls</a:t>
            </a:r>
          </a:p>
        </p:txBody>
      </p:sp>
      <p:sp>
        <p:nvSpPr>
          <p:cNvPr id="16" name="TextBox 15">
            <a:extLst>
              <a:ext uri="{FF2B5EF4-FFF2-40B4-BE49-F238E27FC236}">
                <a16:creationId xmlns:a16="http://schemas.microsoft.com/office/drawing/2014/main" id="{4D6D8B20-764E-4270-AE3E-C6D12DC3EBFA}"/>
              </a:ext>
            </a:extLst>
          </p:cNvPr>
          <p:cNvSpPr txBox="1"/>
          <p:nvPr/>
        </p:nvSpPr>
        <p:spPr>
          <a:xfrm>
            <a:off x="2838893" y="4757917"/>
            <a:ext cx="1219200" cy="369332"/>
          </a:xfrm>
          <a:prstGeom prst="rect">
            <a:avLst/>
          </a:prstGeom>
          <a:noFill/>
        </p:spPr>
        <p:txBody>
          <a:bodyPr wrap="square" rtlCol="0">
            <a:spAutoFit/>
          </a:bodyPr>
          <a:lstStyle/>
          <a:p>
            <a:r>
              <a:rPr lang="en-IN" dirty="0"/>
              <a:t>John Calls</a:t>
            </a:r>
          </a:p>
        </p:txBody>
      </p:sp>
      <p:sp>
        <p:nvSpPr>
          <p:cNvPr id="17" name="TextBox 16">
            <a:extLst>
              <a:ext uri="{FF2B5EF4-FFF2-40B4-BE49-F238E27FC236}">
                <a16:creationId xmlns:a16="http://schemas.microsoft.com/office/drawing/2014/main" id="{96D47047-986A-4075-84CD-F843618195A4}"/>
              </a:ext>
            </a:extLst>
          </p:cNvPr>
          <p:cNvSpPr txBox="1"/>
          <p:nvPr/>
        </p:nvSpPr>
        <p:spPr>
          <a:xfrm>
            <a:off x="4436368" y="3335001"/>
            <a:ext cx="1066800" cy="369332"/>
          </a:xfrm>
          <a:prstGeom prst="rect">
            <a:avLst/>
          </a:prstGeom>
          <a:noFill/>
        </p:spPr>
        <p:txBody>
          <a:bodyPr wrap="square" rtlCol="0">
            <a:spAutoFit/>
          </a:bodyPr>
          <a:lstStyle/>
          <a:p>
            <a:pPr algn="ctr"/>
            <a:r>
              <a:rPr lang="en-IN" dirty="0"/>
              <a:t>Alarm</a:t>
            </a:r>
          </a:p>
        </p:txBody>
      </p:sp>
      <p:graphicFrame>
        <p:nvGraphicFramePr>
          <p:cNvPr id="18" name="Table 17">
            <a:extLst>
              <a:ext uri="{FF2B5EF4-FFF2-40B4-BE49-F238E27FC236}">
                <a16:creationId xmlns:a16="http://schemas.microsoft.com/office/drawing/2014/main" id="{DD4D8EAF-7312-4CC9-9380-42D0AEC10B66}"/>
              </a:ext>
            </a:extLst>
          </p:cNvPr>
          <p:cNvGraphicFramePr>
            <a:graphicFrameLocks noGrp="1"/>
          </p:cNvGraphicFramePr>
          <p:nvPr>
            <p:extLst>
              <p:ext uri="{D42A27DB-BD31-4B8C-83A1-F6EECF244321}">
                <p14:modId xmlns:p14="http://schemas.microsoft.com/office/powerpoint/2010/main" val="2412860470"/>
              </p:ext>
            </p:extLst>
          </p:nvPr>
        </p:nvGraphicFramePr>
        <p:xfrm>
          <a:off x="4283968" y="1898283"/>
          <a:ext cx="876094" cy="741680"/>
        </p:xfrm>
        <a:graphic>
          <a:graphicData uri="http://schemas.openxmlformats.org/drawingml/2006/table">
            <a:tbl>
              <a:tblPr firstRow="1" bandRow="1">
                <a:tableStyleId>{BC89EF96-8CEA-46FF-86C4-4CE0E7609802}</a:tableStyleId>
              </a:tblPr>
              <a:tblGrid>
                <a:gridCol w="876094">
                  <a:extLst>
                    <a:ext uri="{9D8B030D-6E8A-4147-A177-3AD203B41FA5}">
                      <a16:colId xmlns:a16="http://schemas.microsoft.com/office/drawing/2014/main" val="20000"/>
                    </a:ext>
                  </a:extLst>
                </a:gridCol>
              </a:tblGrid>
              <a:tr h="370840">
                <a:tc>
                  <a:txBody>
                    <a:bodyPr/>
                    <a:lstStyle/>
                    <a:p>
                      <a:pPr algn="ctr"/>
                      <a:r>
                        <a:rPr lang="en-IN" dirty="0"/>
                        <a:t>P(B)</a:t>
                      </a:r>
                    </a:p>
                  </a:txBody>
                  <a:tcPr/>
                </a:tc>
                <a:extLst>
                  <a:ext uri="{0D108BD9-81ED-4DB2-BD59-A6C34878D82A}">
                    <a16:rowId xmlns:a16="http://schemas.microsoft.com/office/drawing/2014/main" val="10000"/>
                  </a:ext>
                </a:extLst>
              </a:tr>
              <a:tr h="370840">
                <a:tc>
                  <a:txBody>
                    <a:bodyPr/>
                    <a:lstStyle/>
                    <a:p>
                      <a:pPr algn="ctr"/>
                      <a:r>
                        <a:rPr lang="en-IN" dirty="0"/>
                        <a:t>0.001</a:t>
                      </a:r>
                    </a:p>
                  </a:txBody>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20391652-496D-413E-9370-E595E53BE7CB}"/>
              </a:ext>
            </a:extLst>
          </p:cNvPr>
          <p:cNvGraphicFramePr>
            <a:graphicFrameLocks noGrp="1"/>
          </p:cNvGraphicFramePr>
          <p:nvPr>
            <p:extLst>
              <p:ext uri="{D42A27DB-BD31-4B8C-83A1-F6EECF244321}">
                <p14:modId xmlns:p14="http://schemas.microsoft.com/office/powerpoint/2010/main" val="3091889982"/>
              </p:ext>
            </p:extLst>
          </p:nvPr>
        </p:nvGraphicFramePr>
        <p:xfrm>
          <a:off x="7639493" y="1898283"/>
          <a:ext cx="876094" cy="741680"/>
        </p:xfrm>
        <a:graphic>
          <a:graphicData uri="http://schemas.openxmlformats.org/drawingml/2006/table">
            <a:tbl>
              <a:tblPr firstRow="1" bandRow="1">
                <a:tableStyleId>{BC89EF96-8CEA-46FF-86C4-4CE0E7609802}</a:tableStyleId>
              </a:tblPr>
              <a:tblGrid>
                <a:gridCol w="876094">
                  <a:extLst>
                    <a:ext uri="{9D8B030D-6E8A-4147-A177-3AD203B41FA5}">
                      <a16:colId xmlns:a16="http://schemas.microsoft.com/office/drawing/2014/main" val="20000"/>
                    </a:ext>
                  </a:extLst>
                </a:gridCol>
              </a:tblGrid>
              <a:tr h="370840">
                <a:tc>
                  <a:txBody>
                    <a:bodyPr/>
                    <a:lstStyle/>
                    <a:p>
                      <a:pPr algn="ctr"/>
                      <a:r>
                        <a:rPr lang="en-IN" dirty="0"/>
                        <a:t>P(E)</a:t>
                      </a:r>
                    </a:p>
                  </a:txBody>
                  <a:tcPr/>
                </a:tc>
                <a:extLst>
                  <a:ext uri="{0D108BD9-81ED-4DB2-BD59-A6C34878D82A}">
                    <a16:rowId xmlns:a16="http://schemas.microsoft.com/office/drawing/2014/main" val="10000"/>
                  </a:ext>
                </a:extLst>
              </a:tr>
              <a:tr h="370840">
                <a:tc>
                  <a:txBody>
                    <a:bodyPr/>
                    <a:lstStyle/>
                    <a:p>
                      <a:pPr algn="ctr"/>
                      <a:r>
                        <a:rPr lang="en-IN" dirty="0"/>
                        <a:t>0.002</a:t>
                      </a:r>
                    </a:p>
                  </a:txBody>
                  <a:tcPr/>
                </a:tc>
                <a:extLst>
                  <a:ext uri="{0D108BD9-81ED-4DB2-BD59-A6C34878D82A}">
                    <a16:rowId xmlns:a16="http://schemas.microsoft.com/office/drawing/2014/main" val="10001"/>
                  </a:ext>
                </a:extLst>
              </a:tr>
            </a:tbl>
          </a:graphicData>
        </a:graphic>
      </p:graphicFrame>
      <p:graphicFrame>
        <p:nvGraphicFramePr>
          <p:cNvPr id="20" name="Table 19">
            <a:extLst>
              <a:ext uri="{FF2B5EF4-FFF2-40B4-BE49-F238E27FC236}">
                <a16:creationId xmlns:a16="http://schemas.microsoft.com/office/drawing/2014/main" id="{8C8233D4-4427-4034-91E5-6C97026492A1}"/>
              </a:ext>
            </a:extLst>
          </p:cNvPr>
          <p:cNvGraphicFramePr>
            <a:graphicFrameLocks noGrp="1"/>
          </p:cNvGraphicFramePr>
          <p:nvPr>
            <p:extLst>
              <p:ext uri="{D42A27DB-BD31-4B8C-83A1-F6EECF244321}">
                <p14:modId xmlns:p14="http://schemas.microsoft.com/office/powerpoint/2010/main" val="91496029"/>
              </p:ext>
            </p:extLst>
          </p:nvPr>
        </p:nvGraphicFramePr>
        <p:xfrm>
          <a:off x="259816" y="2757667"/>
          <a:ext cx="2350477" cy="1854200"/>
        </p:xfrm>
        <a:graphic>
          <a:graphicData uri="http://schemas.openxmlformats.org/drawingml/2006/table">
            <a:tbl>
              <a:tblPr firstRow="1" bandRow="1">
                <a:tableStyleId>{BC89EF96-8CEA-46FF-86C4-4CE0E7609802}</a:tableStyleId>
              </a:tblPr>
              <a:tblGrid>
                <a:gridCol w="711200">
                  <a:extLst>
                    <a:ext uri="{9D8B030D-6E8A-4147-A177-3AD203B41FA5}">
                      <a16:colId xmlns:a16="http://schemas.microsoft.com/office/drawing/2014/main" val="20000"/>
                    </a:ext>
                  </a:extLst>
                </a:gridCol>
                <a:gridCol w="572477">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0840">
                <a:tc>
                  <a:txBody>
                    <a:bodyPr/>
                    <a:lstStyle/>
                    <a:p>
                      <a:pPr algn="ctr"/>
                      <a:r>
                        <a:rPr lang="en-IN" dirty="0"/>
                        <a:t>B</a:t>
                      </a:r>
                    </a:p>
                  </a:txBody>
                  <a:tcPr/>
                </a:tc>
                <a:tc>
                  <a:txBody>
                    <a:bodyPr/>
                    <a:lstStyle/>
                    <a:p>
                      <a:pPr algn="ctr"/>
                      <a:r>
                        <a:rPr lang="en-IN" dirty="0"/>
                        <a:t>E</a:t>
                      </a:r>
                    </a:p>
                  </a:txBody>
                  <a:tcPr/>
                </a:tc>
                <a:tc>
                  <a:txBody>
                    <a:bodyPr/>
                    <a:lstStyle/>
                    <a:p>
                      <a:pPr algn="ctr"/>
                      <a:r>
                        <a:rPr lang="en-IN" dirty="0"/>
                        <a:t>P(A|B,E)</a:t>
                      </a:r>
                    </a:p>
                  </a:txBody>
                  <a:tcPr/>
                </a:tc>
                <a:extLst>
                  <a:ext uri="{0D108BD9-81ED-4DB2-BD59-A6C34878D82A}">
                    <a16:rowId xmlns:a16="http://schemas.microsoft.com/office/drawing/2014/main" val="10000"/>
                  </a:ext>
                </a:extLst>
              </a:tr>
              <a:tr h="370840">
                <a:tc>
                  <a:txBody>
                    <a:bodyPr/>
                    <a:lstStyle/>
                    <a:p>
                      <a:pPr algn="ctr"/>
                      <a:r>
                        <a:rPr lang="en-IN" dirty="0"/>
                        <a:t>T</a:t>
                      </a:r>
                    </a:p>
                  </a:txBody>
                  <a:tcPr/>
                </a:tc>
                <a:tc>
                  <a:txBody>
                    <a:bodyPr/>
                    <a:lstStyle/>
                    <a:p>
                      <a:pPr algn="ctr"/>
                      <a:r>
                        <a:rPr lang="en-IN" dirty="0"/>
                        <a:t>T</a:t>
                      </a:r>
                    </a:p>
                  </a:txBody>
                  <a:tcPr/>
                </a:tc>
                <a:tc>
                  <a:txBody>
                    <a:bodyPr/>
                    <a:lstStyle/>
                    <a:p>
                      <a:pPr algn="ctr"/>
                      <a:r>
                        <a:rPr lang="en-IN" dirty="0"/>
                        <a:t>0.95</a:t>
                      </a:r>
                    </a:p>
                  </a:txBody>
                  <a:tcPr/>
                </a:tc>
                <a:extLst>
                  <a:ext uri="{0D108BD9-81ED-4DB2-BD59-A6C34878D82A}">
                    <a16:rowId xmlns:a16="http://schemas.microsoft.com/office/drawing/2014/main" val="10001"/>
                  </a:ext>
                </a:extLst>
              </a:tr>
              <a:tr h="370840">
                <a:tc>
                  <a:txBody>
                    <a:bodyPr/>
                    <a:lstStyle/>
                    <a:p>
                      <a:pPr algn="ctr"/>
                      <a:r>
                        <a:rPr lang="en-IN" dirty="0"/>
                        <a:t>T</a:t>
                      </a:r>
                    </a:p>
                  </a:txBody>
                  <a:tcPr/>
                </a:tc>
                <a:tc>
                  <a:txBody>
                    <a:bodyPr/>
                    <a:lstStyle/>
                    <a:p>
                      <a:pPr algn="ctr"/>
                      <a:r>
                        <a:rPr lang="en-IN" dirty="0"/>
                        <a:t>F</a:t>
                      </a:r>
                    </a:p>
                  </a:txBody>
                  <a:tcPr/>
                </a:tc>
                <a:tc>
                  <a:txBody>
                    <a:bodyPr/>
                    <a:lstStyle/>
                    <a:p>
                      <a:pPr algn="ctr"/>
                      <a:r>
                        <a:rPr lang="en-IN" dirty="0"/>
                        <a:t>0.94</a:t>
                      </a:r>
                    </a:p>
                  </a:txBody>
                  <a:tcPr/>
                </a:tc>
                <a:extLst>
                  <a:ext uri="{0D108BD9-81ED-4DB2-BD59-A6C34878D82A}">
                    <a16:rowId xmlns:a16="http://schemas.microsoft.com/office/drawing/2014/main" val="10002"/>
                  </a:ext>
                </a:extLst>
              </a:tr>
              <a:tr h="370840">
                <a:tc>
                  <a:txBody>
                    <a:bodyPr/>
                    <a:lstStyle/>
                    <a:p>
                      <a:pPr algn="ctr"/>
                      <a:r>
                        <a:rPr lang="en-IN" dirty="0"/>
                        <a:t>F</a:t>
                      </a:r>
                    </a:p>
                  </a:txBody>
                  <a:tcPr/>
                </a:tc>
                <a:tc>
                  <a:txBody>
                    <a:bodyPr/>
                    <a:lstStyle/>
                    <a:p>
                      <a:pPr algn="ctr"/>
                      <a:r>
                        <a:rPr lang="en-IN" dirty="0"/>
                        <a:t>T</a:t>
                      </a:r>
                    </a:p>
                  </a:txBody>
                  <a:tcPr/>
                </a:tc>
                <a:tc>
                  <a:txBody>
                    <a:bodyPr/>
                    <a:lstStyle/>
                    <a:p>
                      <a:pPr algn="ctr"/>
                      <a:r>
                        <a:rPr lang="en-IN" dirty="0"/>
                        <a:t>0.29</a:t>
                      </a:r>
                    </a:p>
                  </a:txBody>
                  <a:tcPr/>
                </a:tc>
                <a:extLst>
                  <a:ext uri="{0D108BD9-81ED-4DB2-BD59-A6C34878D82A}">
                    <a16:rowId xmlns:a16="http://schemas.microsoft.com/office/drawing/2014/main" val="10003"/>
                  </a:ext>
                </a:extLst>
              </a:tr>
              <a:tr h="370840">
                <a:tc>
                  <a:txBody>
                    <a:bodyPr/>
                    <a:lstStyle/>
                    <a:p>
                      <a:pPr algn="ctr"/>
                      <a:r>
                        <a:rPr lang="en-IN" dirty="0"/>
                        <a:t>F</a:t>
                      </a:r>
                    </a:p>
                  </a:txBody>
                  <a:tcPr/>
                </a:tc>
                <a:tc>
                  <a:txBody>
                    <a:bodyPr/>
                    <a:lstStyle/>
                    <a:p>
                      <a:pPr algn="ctr"/>
                      <a:r>
                        <a:rPr lang="en-IN" dirty="0"/>
                        <a:t>F</a:t>
                      </a:r>
                    </a:p>
                  </a:txBody>
                  <a:tcPr/>
                </a:tc>
                <a:tc>
                  <a:txBody>
                    <a:bodyPr/>
                    <a:lstStyle/>
                    <a:p>
                      <a:pPr algn="ctr"/>
                      <a:r>
                        <a:rPr lang="en-IN" dirty="0"/>
                        <a:t>0.001</a:t>
                      </a:r>
                    </a:p>
                  </a:txBody>
                  <a:tcPr/>
                </a:tc>
                <a:extLst>
                  <a:ext uri="{0D108BD9-81ED-4DB2-BD59-A6C34878D82A}">
                    <a16:rowId xmlns:a16="http://schemas.microsoft.com/office/drawing/2014/main" val="10004"/>
                  </a:ext>
                </a:extLst>
              </a:tr>
            </a:tbl>
          </a:graphicData>
        </a:graphic>
      </p:graphicFrame>
      <p:graphicFrame>
        <p:nvGraphicFramePr>
          <p:cNvPr id="21" name="Table 20">
            <a:extLst>
              <a:ext uri="{FF2B5EF4-FFF2-40B4-BE49-F238E27FC236}">
                <a16:creationId xmlns:a16="http://schemas.microsoft.com/office/drawing/2014/main" id="{E69A6A77-1F46-4A64-AF3C-C6D063FFEF3A}"/>
              </a:ext>
            </a:extLst>
          </p:cNvPr>
          <p:cNvGraphicFramePr>
            <a:graphicFrameLocks noGrp="1"/>
          </p:cNvGraphicFramePr>
          <p:nvPr>
            <p:extLst>
              <p:ext uri="{D42A27DB-BD31-4B8C-83A1-F6EECF244321}">
                <p14:modId xmlns:p14="http://schemas.microsoft.com/office/powerpoint/2010/main" val="1479569550"/>
              </p:ext>
            </p:extLst>
          </p:nvPr>
        </p:nvGraphicFramePr>
        <p:xfrm>
          <a:off x="3591162" y="5366002"/>
          <a:ext cx="1272367" cy="1112520"/>
        </p:xfrm>
        <a:graphic>
          <a:graphicData uri="http://schemas.openxmlformats.org/drawingml/2006/table">
            <a:tbl>
              <a:tblPr firstRow="1" bandRow="1">
                <a:tableStyleId>{BC89EF96-8CEA-46FF-86C4-4CE0E7609802}</a:tableStyleId>
              </a:tblPr>
              <a:tblGrid>
                <a:gridCol w="407974">
                  <a:extLst>
                    <a:ext uri="{9D8B030D-6E8A-4147-A177-3AD203B41FA5}">
                      <a16:colId xmlns:a16="http://schemas.microsoft.com/office/drawing/2014/main" val="20000"/>
                    </a:ext>
                  </a:extLst>
                </a:gridCol>
                <a:gridCol w="864393">
                  <a:extLst>
                    <a:ext uri="{9D8B030D-6E8A-4147-A177-3AD203B41FA5}">
                      <a16:colId xmlns:a16="http://schemas.microsoft.com/office/drawing/2014/main" val="20001"/>
                    </a:ext>
                  </a:extLst>
                </a:gridCol>
              </a:tblGrid>
              <a:tr h="370840">
                <a:tc>
                  <a:txBody>
                    <a:bodyPr/>
                    <a:lstStyle/>
                    <a:p>
                      <a:pPr algn="ctr"/>
                      <a:r>
                        <a:rPr lang="en-IN" dirty="0"/>
                        <a:t>A</a:t>
                      </a:r>
                    </a:p>
                  </a:txBody>
                  <a:tcPr/>
                </a:tc>
                <a:tc>
                  <a:txBody>
                    <a:bodyPr/>
                    <a:lstStyle/>
                    <a:p>
                      <a:pPr algn="ctr"/>
                      <a:r>
                        <a:rPr lang="en-IN" dirty="0"/>
                        <a:t>P(J|A)</a:t>
                      </a:r>
                    </a:p>
                  </a:txBody>
                  <a:tcPr/>
                </a:tc>
                <a:extLst>
                  <a:ext uri="{0D108BD9-81ED-4DB2-BD59-A6C34878D82A}">
                    <a16:rowId xmlns:a16="http://schemas.microsoft.com/office/drawing/2014/main" val="10000"/>
                  </a:ext>
                </a:extLst>
              </a:tr>
              <a:tr h="370840">
                <a:tc>
                  <a:txBody>
                    <a:bodyPr/>
                    <a:lstStyle/>
                    <a:p>
                      <a:pPr algn="ctr"/>
                      <a:r>
                        <a:rPr lang="en-IN" dirty="0"/>
                        <a:t>T</a:t>
                      </a:r>
                    </a:p>
                  </a:txBody>
                  <a:tcPr/>
                </a:tc>
                <a:tc>
                  <a:txBody>
                    <a:bodyPr/>
                    <a:lstStyle/>
                    <a:p>
                      <a:pPr algn="ctr"/>
                      <a:r>
                        <a:rPr lang="en-IN" dirty="0"/>
                        <a:t>0.90</a:t>
                      </a:r>
                    </a:p>
                  </a:txBody>
                  <a:tcPr/>
                </a:tc>
                <a:extLst>
                  <a:ext uri="{0D108BD9-81ED-4DB2-BD59-A6C34878D82A}">
                    <a16:rowId xmlns:a16="http://schemas.microsoft.com/office/drawing/2014/main" val="10001"/>
                  </a:ext>
                </a:extLst>
              </a:tr>
              <a:tr h="370840">
                <a:tc>
                  <a:txBody>
                    <a:bodyPr/>
                    <a:lstStyle/>
                    <a:p>
                      <a:pPr algn="ctr"/>
                      <a:r>
                        <a:rPr lang="en-IN" dirty="0"/>
                        <a:t>F</a:t>
                      </a:r>
                    </a:p>
                  </a:txBody>
                  <a:tcPr/>
                </a:tc>
                <a:tc>
                  <a:txBody>
                    <a:bodyPr/>
                    <a:lstStyle/>
                    <a:p>
                      <a:pPr algn="ctr"/>
                      <a:r>
                        <a:rPr lang="en-IN" dirty="0"/>
                        <a:t>0.05</a:t>
                      </a:r>
                    </a:p>
                  </a:txBody>
                  <a:tcPr/>
                </a:tc>
                <a:extLst>
                  <a:ext uri="{0D108BD9-81ED-4DB2-BD59-A6C34878D82A}">
                    <a16:rowId xmlns:a16="http://schemas.microsoft.com/office/drawing/2014/main" val="10002"/>
                  </a:ext>
                </a:extLst>
              </a:tr>
            </a:tbl>
          </a:graphicData>
        </a:graphic>
      </p:graphicFrame>
      <p:graphicFrame>
        <p:nvGraphicFramePr>
          <p:cNvPr id="22" name="Table 21">
            <a:extLst>
              <a:ext uri="{FF2B5EF4-FFF2-40B4-BE49-F238E27FC236}">
                <a16:creationId xmlns:a16="http://schemas.microsoft.com/office/drawing/2014/main" id="{421D64B9-9365-4869-9B28-A5938F889D40}"/>
              </a:ext>
            </a:extLst>
          </p:cNvPr>
          <p:cNvGraphicFramePr>
            <a:graphicFrameLocks noGrp="1"/>
          </p:cNvGraphicFramePr>
          <p:nvPr>
            <p:extLst>
              <p:ext uri="{D42A27DB-BD31-4B8C-83A1-F6EECF244321}">
                <p14:modId xmlns:p14="http://schemas.microsoft.com/office/powerpoint/2010/main" val="2028108539"/>
              </p:ext>
            </p:extLst>
          </p:nvPr>
        </p:nvGraphicFramePr>
        <p:xfrm>
          <a:off x="7662939" y="4309849"/>
          <a:ext cx="1371600" cy="1112520"/>
        </p:xfrm>
        <a:graphic>
          <a:graphicData uri="http://schemas.openxmlformats.org/drawingml/2006/table">
            <a:tbl>
              <a:tblPr firstRow="1" bandRow="1">
                <a:tableStyleId>{BC89EF96-8CEA-46FF-86C4-4CE0E7609802}</a:tableStyleId>
              </a:tblPr>
              <a:tblGrid>
                <a:gridCol w="326572">
                  <a:extLst>
                    <a:ext uri="{9D8B030D-6E8A-4147-A177-3AD203B41FA5}">
                      <a16:colId xmlns:a16="http://schemas.microsoft.com/office/drawing/2014/main" val="20000"/>
                    </a:ext>
                  </a:extLst>
                </a:gridCol>
                <a:gridCol w="1045028">
                  <a:extLst>
                    <a:ext uri="{9D8B030D-6E8A-4147-A177-3AD203B41FA5}">
                      <a16:colId xmlns:a16="http://schemas.microsoft.com/office/drawing/2014/main" val="20001"/>
                    </a:ext>
                  </a:extLst>
                </a:gridCol>
              </a:tblGrid>
              <a:tr h="370840">
                <a:tc>
                  <a:txBody>
                    <a:bodyPr/>
                    <a:lstStyle/>
                    <a:p>
                      <a:pPr algn="ctr"/>
                      <a:r>
                        <a:rPr lang="en-IN" dirty="0"/>
                        <a:t>A</a:t>
                      </a:r>
                    </a:p>
                  </a:txBody>
                  <a:tcPr/>
                </a:tc>
                <a:tc>
                  <a:txBody>
                    <a:bodyPr/>
                    <a:lstStyle/>
                    <a:p>
                      <a:pPr algn="ctr"/>
                      <a:r>
                        <a:rPr lang="en-IN" dirty="0"/>
                        <a:t>P(M|A)</a:t>
                      </a:r>
                    </a:p>
                  </a:txBody>
                  <a:tcPr/>
                </a:tc>
                <a:extLst>
                  <a:ext uri="{0D108BD9-81ED-4DB2-BD59-A6C34878D82A}">
                    <a16:rowId xmlns:a16="http://schemas.microsoft.com/office/drawing/2014/main" val="10000"/>
                  </a:ext>
                </a:extLst>
              </a:tr>
              <a:tr h="370840">
                <a:tc>
                  <a:txBody>
                    <a:bodyPr/>
                    <a:lstStyle/>
                    <a:p>
                      <a:pPr algn="ctr"/>
                      <a:r>
                        <a:rPr lang="en-IN" dirty="0"/>
                        <a:t>T</a:t>
                      </a:r>
                    </a:p>
                  </a:txBody>
                  <a:tcPr/>
                </a:tc>
                <a:tc>
                  <a:txBody>
                    <a:bodyPr/>
                    <a:lstStyle/>
                    <a:p>
                      <a:pPr algn="ctr"/>
                      <a:r>
                        <a:rPr lang="en-IN" dirty="0"/>
                        <a:t>0.70</a:t>
                      </a:r>
                    </a:p>
                  </a:txBody>
                  <a:tcPr/>
                </a:tc>
                <a:extLst>
                  <a:ext uri="{0D108BD9-81ED-4DB2-BD59-A6C34878D82A}">
                    <a16:rowId xmlns:a16="http://schemas.microsoft.com/office/drawing/2014/main" val="10001"/>
                  </a:ext>
                </a:extLst>
              </a:tr>
              <a:tr h="370840">
                <a:tc>
                  <a:txBody>
                    <a:bodyPr/>
                    <a:lstStyle/>
                    <a:p>
                      <a:pPr algn="ctr"/>
                      <a:r>
                        <a:rPr lang="en-IN" dirty="0"/>
                        <a:t>F</a:t>
                      </a:r>
                    </a:p>
                  </a:txBody>
                  <a:tcPr/>
                </a:tc>
                <a:tc>
                  <a:txBody>
                    <a:bodyPr/>
                    <a:lstStyle/>
                    <a:p>
                      <a:pPr algn="ctr"/>
                      <a:r>
                        <a:rPr lang="en-IN" dirty="0"/>
                        <a:t>0.01</a:t>
                      </a:r>
                    </a:p>
                  </a:txBody>
                  <a:tcPr/>
                </a:tc>
                <a:extLst>
                  <a:ext uri="{0D108BD9-81ED-4DB2-BD59-A6C34878D82A}">
                    <a16:rowId xmlns:a16="http://schemas.microsoft.com/office/drawing/2014/main" val="10002"/>
                  </a:ext>
                </a:extLst>
              </a:tr>
            </a:tbl>
          </a:graphicData>
        </a:graphic>
      </p:graphicFrame>
      <p:cxnSp>
        <p:nvCxnSpPr>
          <p:cNvPr id="23" name="Straight Arrow Connector 22">
            <a:extLst>
              <a:ext uri="{FF2B5EF4-FFF2-40B4-BE49-F238E27FC236}">
                <a16:creationId xmlns:a16="http://schemas.microsoft.com/office/drawing/2014/main" id="{522CA2BC-CB01-4D7A-9421-C5869D01AB53}"/>
              </a:ext>
            </a:extLst>
          </p:cNvPr>
          <p:cNvCxnSpPr>
            <a:stCxn id="8" idx="5"/>
            <a:endCxn id="10" idx="1"/>
          </p:cNvCxnSpPr>
          <p:nvPr/>
        </p:nvCxnSpPr>
        <p:spPr>
          <a:xfrm>
            <a:off x="3704827" y="2464655"/>
            <a:ext cx="780007" cy="812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FB4CDE6-E4F5-4AF1-AD47-A5E5D468AD26}"/>
              </a:ext>
            </a:extLst>
          </p:cNvPr>
          <p:cNvCxnSpPr>
            <a:endCxn id="10" idx="7"/>
          </p:cNvCxnSpPr>
          <p:nvPr/>
        </p:nvCxnSpPr>
        <p:spPr>
          <a:xfrm flipH="1">
            <a:off x="5454702" y="2639963"/>
            <a:ext cx="889391" cy="6372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EE146D5-4373-4B7C-9463-CC9ED498EEEF}"/>
              </a:ext>
            </a:extLst>
          </p:cNvPr>
          <p:cNvCxnSpPr>
            <a:stCxn id="10" idx="3"/>
            <a:endCxn id="11" idx="7"/>
          </p:cNvCxnSpPr>
          <p:nvPr/>
        </p:nvCxnSpPr>
        <p:spPr>
          <a:xfrm flipH="1">
            <a:off x="3933427" y="3762134"/>
            <a:ext cx="551407" cy="898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B40BA16-B41D-4324-9F6E-08383F3DE4C5}"/>
              </a:ext>
            </a:extLst>
          </p:cNvPr>
          <p:cNvCxnSpPr/>
          <p:nvPr/>
        </p:nvCxnSpPr>
        <p:spPr>
          <a:xfrm>
            <a:off x="5617907" y="3673199"/>
            <a:ext cx="782732" cy="1036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462" y="764704"/>
            <a:ext cx="7772400" cy="1143000"/>
          </a:xfrm>
        </p:spPr>
        <p:txBody>
          <a:bodyPr>
            <a:normAutofit/>
          </a:bodyPr>
          <a:lstStyle/>
          <a:p>
            <a:r>
              <a:rPr lang="en-US" altLang="en-US" sz="3200" b="1" i="1" dirty="0">
                <a:solidFill>
                  <a:srgbClr val="FF0000"/>
                </a:solidFill>
                <a:latin typeface="Times New Roman" panose="02020603050405020304" pitchFamily="18" charset="0"/>
                <a:cs typeface="Times New Roman" panose="02020603050405020304" pitchFamily="18" charset="0"/>
              </a:rPr>
              <a:t>P</a:t>
            </a:r>
            <a:r>
              <a:rPr lang="en-US" altLang="en-US" sz="3200" b="1" i="1" dirty="0">
                <a:solidFill>
                  <a:schemeClr val="accent3"/>
                </a:solidFill>
                <a:latin typeface="Times New Roman" panose="02020603050405020304" pitchFamily="18" charset="0"/>
                <a:cs typeface="Times New Roman" panose="02020603050405020304" pitchFamily="18" charset="0"/>
              </a:rPr>
              <a:t>opulation-wide </a:t>
            </a:r>
            <a:r>
              <a:rPr lang="en-US" altLang="en-US" sz="3200" b="1" i="1" dirty="0" err="1">
                <a:solidFill>
                  <a:srgbClr val="FF0000"/>
                </a:solidFill>
                <a:latin typeface="Times New Roman" panose="02020603050405020304" pitchFamily="18" charset="0"/>
                <a:cs typeface="Times New Roman" panose="02020603050405020304" pitchFamily="18" charset="0"/>
              </a:rPr>
              <a:t>AN</a:t>
            </a:r>
            <a:r>
              <a:rPr lang="en-US" altLang="en-US" sz="3200" b="1" i="1" dirty="0" err="1">
                <a:solidFill>
                  <a:schemeClr val="accent3"/>
                </a:solidFill>
                <a:latin typeface="Times New Roman" panose="02020603050405020304" pitchFamily="18" charset="0"/>
                <a:cs typeface="Times New Roman" panose="02020603050405020304" pitchFamily="18" charset="0"/>
              </a:rPr>
              <a:t>omaly</a:t>
            </a:r>
            <a:r>
              <a:rPr lang="en-US" altLang="en-US" sz="3200" b="1" i="1" dirty="0">
                <a:solidFill>
                  <a:schemeClr val="accent3"/>
                </a:solidFill>
                <a:latin typeface="Times New Roman" panose="02020603050405020304" pitchFamily="18" charset="0"/>
                <a:cs typeface="Times New Roman" panose="02020603050405020304" pitchFamily="18" charset="0"/>
              </a:rPr>
              <a:t> </a:t>
            </a:r>
            <a:r>
              <a:rPr lang="en-US" altLang="en-US" sz="3200" b="1" i="1" dirty="0">
                <a:solidFill>
                  <a:srgbClr val="FF0000"/>
                </a:solidFill>
                <a:latin typeface="Times New Roman" panose="02020603050405020304" pitchFamily="18" charset="0"/>
                <a:cs typeface="Times New Roman" panose="02020603050405020304" pitchFamily="18" charset="0"/>
              </a:rPr>
              <a:t>D</a:t>
            </a:r>
            <a:r>
              <a:rPr lang="en-US" altLang="en-US" sz="3200" b="1" i="1" dirty="0">
                <a:solidFill>
                  <a:schemeClr val="accent3"/>
                </a:solidFill>
                <a:latin typeface="Times New Roman" panose="02020603050405020304" pitchFamily="18" charset="0"/>
                <a:cs typeface="Times New Roman" panose="02020603050405020304" pitchFamily="18" charset="0"/>
              </a:rPr>
              <a:t>etection and </a:t>
            </a:r>
            <a:r>
              <a:rPr lang="en-US" altLang="en-US" sz="3200" b="1" i="1" dirty="0">
                <a:solidFill>
                  <a:srgbClr val="FF0000"/>
                </a:solidFill>
                <a:latin typeface="Times New Roman" panose="02020603050405020304" pitchFamily="18" charset="0"/>
                <a:cs typeface="Times New Roman" panose="02020603050405020304" pitchFamily="18" charset="0"/>
              </a:rPr>
              <a:t>A</a:t>
            </a:r>
            <a:r>
              <a:rPr lang="en-US" altLang="en-US" sz="3200" b="1" i="1" dirty="0">
                <a:solidFill>
                  <a:schemeClr val="accent3"/>
                </a:solidFill>
                <a:latin typeface="Times New Roman" panose="02020603050405020304" pitchFamily="18" charset="0"/>
                <a:cs typeface="Times New Roman" panose="02020603050405020304" pitchFamily="18" charset="0"/>
              </a:rPr>
              <a:t>ssessment (PANDA)</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370247C-1781-49A8-ABA2-8F1FB09970B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172</a:t>
            </a:fld>
            <a:endParaRPr lang="en-IN"/>
          </a:p>
        </p:txBody>
      </p:sp>
      <p:sp>
        <p:nvSpPr>
          <p:cNvPr id="8" name="Rectangle 3">
            <a:extLst>
              <a:ext uri="{FF2B5EF4-FFF2-40B4-BE49-F238E27FC236}">
                <a16:creationId xmlns:a16="http://schemas.microsoft.com/office/drawing/2014/main" id="{F866B01D-81E9-43D3-88DD-C27B600CAD62}"/>
              </a:ext>
            </a:extLst>
          </p:cNvPr>
          <p:cNvSpPr txBox="1">
            <a:spLocks noChangeArrowheads="1"/>
          </p:cNvSpPr>
          <p:nvPr/>
        </p:nvSpPr>
        <p:spPr>
          <a:xfrm>
            <a:off x="649524" y="1988840"/>
            <a:ext cx="8136904" cy="3806519"/>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altLang="en-US" sz="2200" dirty="0">
                <a:latin typeface="Times New Roman" panose="02020603050405020304" pitchFamily="18" charset="0"/>
                <a:cs typeface="Times New Roman" panose="02020603050405020304" pitchFamily="18" charset="0"/>
              </a:rPr>
              <a:t>A detector specifically for a large-scale outdoor release of inhalational anthrax</a:t>
            </a:r>
          </a:p>
          <a:p>
            <a:pPr algn="just">
              <a:lnSpc>
                <a:spcPct val="150000"/>
              </a:lnSpc>
            </a:pPr>
            <a:r>
              <a:rPr lang="en-US" altLang="en-US" sz="2200" dirty="0">
                <a:latin typeface="Times New Roman" panose="02020603050405020304" pitchFamily="18" charset="0"/>
                <a:cs typeface="Times New Roman" panose="02020603050405020304" pitchFamily="18" charset="0"/>
              </a:rPr>
              <a:t>Uses a massive causal Bayesian network</a:t>
            </a:r>
          </a:p>
          <a:p>
            <a:pPr algn="just">
              <a:lnSpc>
                <a:spcPct val="150000"/>
              </a:lnSpc>
            </a:pPr>
            <a:r>
              <a:rPr lang="en-US" altLang="en-US" sz="2200" dirty="0">
                <a:solidFill>
                  <a:srgbClr val="FF0000"/>
                </a:solidFill>
                <a:latin typeface="Times New Roman" panose="02020603050405020304" pitchFamily="18" charset="0"/>
                <a:cs typeface="Times New Roman" panose="02020603050405020304" pitchFamily="18" charset="0"/>
              </a:rPr>
              <a:t>Population-wide approach</a:t>
            </a:r>
            <a:r>
              <a:rPr lang="en-US" altLang="en-US" sz="2200" dirty="0">
                <a:latin typeface="Times New Roman" panose="02020603050405020304" pitchFamily="18" charset="0"/>
                <a:cs typeface="Times New Roman" panose="02020603050405020304" pitchFamily="18" charset="0"/>
              </a:rPr>
              <a:t>: each person in the population is represented as a subnetwork in the overall model</a:t>
            </a:r>
          </a:p>
        </p:txBody>
      </p:sp>
    </p:spTree>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969" y="501968"/>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Population-Wide Approach</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1682BC6-D398-4612-8111-A12027CE23F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173</a:t>
            </a:fld>
            <a:endParaRPr lang="en-IN"/>
          </a:p>
        </p:txBody>
      </p:sp>
      <p:sp>
        <p:nvSpPr>
          <p:cNvPr id="8" name="Rectangle 3">
            <a:extLst>
              <a:ext uri="{FF2B5EF4-FFF2-40B4-BE49-F238E27FC236}">
                <a16:creationId xmlns:a16="http://schemas.microsoft.com/office/drawing/2014/main" id="{D8253711-2E9F-4E0F-AC3A-E708259509A2}"/>
              </a:ext>
            </a:extLst>
          </p:cNvPr>
          <p:cNvSpPr txBox="1">
            <a:spLocks noChangeArrowheads="1"/>
          </p:cNvSpPr>
          <p:nvPr/>
        </p:nvSpPr>
        <p:spPr>
          <a:xfrm>
            <a:off x="594972" y="4261133"/>
            <a:ext cx="8229600" cy="881229"/>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90000"/>
              </a:lnSpc>
            </a:pPr>
            <a:r>
              <a:rPr lang="en-US" altLang="en-US" sz="2200" dirty="0">
                <a:latin typeface="Times New Roman" panose="02020603050405020304" pitchFamily="18" charset="0"/>
                <a:cs typeface="Times New Roman" panose="02020603050405020304" pitchFamily="18" charset="0"/>
              </a:rPr>
              <a:t>Note the conditional independence assumptions</a:t>
            </a:r>
          </a:p>
          <a:p>
            <a:pPr>
              <a:lnSpc>
                <a:spcPct val="90000"/>
              </a:lnSpc>
            </a:pPr>
            <a:r>
              <a:rPr lang="en-US" altLang="en-US" sz="2200" dirty="0">
                <a:latin typeface="Times New Roman" panose="02020603050405020304" pitchFamily="18" charset="0"/>
                <a:cs typeface="Times New Roman" panose="02020603050405020304" pitchFamily="18" charset="0"/>
              </a:rPr>
              <a:t>Anthrax is infectious but non-contagious </a:t>
            </a:r>
          </a:p>
          <a:p>
            <a:pPr>
              <a:lnSpc>
                <a:spcPct val="90000"/>
              </a:lnSpc>
            </a:pPr>
            <a:endParaRPr lang="en-US" altLang="en-US" sz="2200" dirty="0">
              <a:latin typeface="Times New Roman" panose="02020603050405020304" pitchFamily="18" charset="0"/>
              <a:cs typeface="Times New Roman" panose="02020603050405020304" pitchFamily="18" charset="0"/>
            </a:endParaRPr>
          </a:p>
        </p:txBody>
      </p:sp>
      <p:sp>
        <p:nvSpPr>
          <p:cNvPr id="9" name="Oval 4">
            <a:extLst>
              <a:ext uri="{FF2B5EF4-FFF2-40B4-BE49-F238E27FC236}">
                <a16:creationId xmlns:a16="http://schemas.microsoft.com/office/drawing/2014/main" id="{94E40B00-08AC-47E3-9E56-449BCE326966}"/>
              </a:ext>
            </a:extLst>
          </p:cNvPr>
          <p:cNvSpPr>
            <a:spLocks noChangeArrowheads="1"/>
          </p:cNvSpPr>
          <p:nvPr/>
        </p:nvSpPr>
        <p:spPr bwMode="auto">
          <a:xfrm>
            <a:off x="3283717" y="2678708"/>
            <a:ext cx="1873250" cy="32385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a:solidFill>
                  <a:schemeClr val="bg1"/>
                </a:solidFill>
                <a:latin typeface="Tahoma" pitchFamily="34" charset="0"/>
              </a:rPr>
              <a:t>Time of Release</a:t>
            </a:r>
          </a:p>
        </p:txBody>
      </p:sp>
      <p:sp>
        <p:nvSpPr>
          <p:cNvPr id="10" name="Oval 5">
            <a:extLst>
              <a:ext uri="{FF2B5EF4-FFF2-40B4-BE49-F238E27FC236}">
                <a16:creationId xmlns:a16="http://schemas.microsoft.com/office/drawing/2014/main" id="{1E411158-D0F8-4589-AC9B-57B05615F9C2}"/>
              </a:ext>
            </a:extLst>
          </p:cNvPr>
          <p:cNvSpPr>
            <a:spLocks noChangeArrowheads="1"/>
          </p:cNvSpPr>
          <p:nvPr/>
        </p:nvSpPr>
        <p:spPr bwMode="auto">
          <a:xfrm>
            <a:off x="4117155" y="3574059"/>
            <a:ext cx="1655763" cy="43219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a:solidFill>
                  <a:schemeClr val="bg1"/>
                </a:solidFill>
                <a:latin typeface="Tahoma" pitchFamily="34" charset="0"/>
              </a:rPr>
              <a:t>Person Model</a:t>
            </a:r>
          </a:p>
        </p:txBody>
      </p:sp>
      <p:sp>
        <p:nvSpPr>
          <p:cNvPr id="11" name="Line 6">
            <a:extLst>
              <a:ext uri="{FF2B5EF4-FFF2-40B4-BE49-F238E27FC236}">
                <a16:creationId xmlns:a16="http://schemas.microsoft.com/office/drawing/2014/main" id="{8E4EF08C-7D0D-4DC1-AAE8-8E81867C2BB6}"/>
              </a:ext>
            </a:extLst>
          </p:cNvPr>
          <p:cNvSpPr>
            <a:spLocks noChangeShapeType="1"/>
          </p:cNvSpPr>
          <p:nvPr/>
        </p:nvSpPr>
        <p:spPr bwMode="auto">
          <a:xfrm>
            <a:off x="4291779" y="3002558"/>
            <a:ext cx="357188" cy="57150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Oval 7">
            <a:extLst>
              <a:ext uri="{FF2B5EF4-FFF2-40B4-BE49-F238E27FC236}">
                <a16:creationId xmlns:a16="http://schemas.microsoft.com/office/drawing/2014/main" id="{CBB4AC40-0897-4A24-A811-A35A73051F15}"/>
              </a:ext>
            </a:extLst>
          </p:cNvPr>
          <p:cNvSpPr>
            <a:spLocks noChangeArrowheads="1"/>
          </p:cNvSpPr>
          <p:nvPr/>
        </p:nvSpPr>
        <p:spPr bwMode="auto">
          <a:xfrm>
            <a:off x="2059755" y="2031008"/>
            <a:ext cx="2016125" cy="3238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dirty="0">
                <a:solidFill>
                  <a:schemeClr val="bg1"/>
                </a:solidFill>
                <a:latin typeface="Tahoma" pitchFamily="34" charset="0"/>
              </a:rPr>
              <a:t>Anthrax Release</a:t>
            </a:r>
          </a:p>
        </p:txBody>
      </p:sp>
      <p:sp>
        <p:nvSpPr>
          <p:cNvPr id="13" name="Oval 8">
            <a:extLst>
              <a:ext uri="{FF2B5EF4-FFF2-40B4-BE49-F238E27FC236}">
                <a16:creationId xmlns:a16="http://schemas.microsoft.com/office/drawing/2014/main" id="{D4275A8D-ED35-4DB7-B06C-3C006C07A71A}"/>
              </a:ext>
            </a:extLst>
          </p:cNvPr>
          <p:cNvSpPr>
            <a:spLocks noChangeArrowheads="1"/>
          </p:cNvSpPr>
          <p:nvPr/>
        </p:nvSpPr>
        <p:spPr bwMode="auto">
          <a:xfrm>
            <a:off x="764355" y="2678708"/>
            <a:ext cx="2303463" cy="32385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a:solidFill>
                  <a:schemeClr val="bg1"/>
                </a:solidFill>
                <a:latin typeface="Tahoma" pitchFamily="34" charset="0"/>
              </a:rPr>
              <a:t>Location of Release</a:t>
            </a:r>
          </a:p>
        </p:txBody>
      </p:sp>
      <p:sp>
        <p:nvSpPr>
          <p:cNvPr id="14" name="Line 9">
            <a:extLst>
              <a:ext uri="{FF2B5EF4-FFF2-40B4-BE49-F238E27FC236}">
                <a16:creationId xmlns:a16="http://schemas.microsoft.com/office/drawing/2014/main" id="{D8E0D1E0-3B9C-4442-988C-83B8969DA1E3}"/>
              </a:ext>
            </a:extLst>
          </p:cNvPr>
          <p:cNvSpPr>
            <a:spLocks noChangeShapeType="1"/>
          </p:cNvSpPr>
          <p:nvPr/>
        </p:nvSpPr>
        <p:spPr bwMode="auto">
          <a:xfrm flipH="1">
            <a:off x="2275654" y="2354858"/>
            <a:ext cx="431800" cy="32385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0">
            <a:extLst>
              <a:ext uri="{FF2B5EF4-FFF2-40B4-BE49-F238E27FC236}">
                <a16:creationId xmlns:a16="http://schemas.microsoft.com/office/drawing/2014/main" id="{0F8801DF-ADD7-4371-9CDF-1A0055858EFD}"/>
              </a:ext>
            </a:extLst>
          </p:cNvPr>
          <p:cNvSpPr>
            <a:spLocks noChangeShapeType="1"/>
          </p:cNvSpPr>
          <p:nvPr/>
        </p:nvSpPr>
        <p:spPr bwMode="auto">
          <a:xfrm>
            <a:off x="3499617" y="2354858"/>
            <a:ext cx="360362" cy="32385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Oval 11">
            <a:extLst>
              <a:ext uri="{FF2B5EF4-FFF2-40B4-BE49-F238E27FC236}">
                <a16:creationId xmlns:a16="http://schemas.microsoft.com/office/drawing/2014/main" id="{139CE07D-7609-4765-9697-E49E383C2AFD}"/>
              </a:ext>
            </a:extLst>
          </p:cNvPr>
          <p:cNvSpPr>
            <a:spLocks noChangeArrowheads="1"/>
          </p:cNvSpPr>
          <p:nvPr/>
        </p:nvSpPr>
        <p:spPr bwMode="auto">
          <a:xfrm>
            <a:off x="383355" y="3574059"/>
            <a:ext cx="1655763" cy="43219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a:solidFill>
                  <a:schemeClr val="bg1"/>
                </a:solidFill>
                <a:latin typeface="Tahoma" pitchFamily="34" charset="0"/>
              </a:rPr>
              <a:t>Person Model</a:t>
            </a:r>
          </a:p>
        </p:txBody>
      </p:sp>
      <p:sp>
        <p:nvSpPr>
          <p:cNvPr id="17" name="Line 12">
            <a:extLst>
              <a:ext uri="{FF2B5EF4-FFF2-40B4-BE49-F238E27FC236}">
                <a16:creationId xmlns:a16="http://schemas.microsoft.com/office/drawing/2014/main" id="{FC8BDFC5-BA98-4CB7-80A7-36D63CDBB547}"/>
              </a:ext>
            </a:extLst>
          </p:cNvPr>
          <p:cNvSpPr>
            <a:spLocks noChangeShapeType="1"/>
          </p:cNvSpPr>
          <p:nvPr/>
        </p:nvSpPr>
        <p:spPr bwMode="auto">
          <a:xfrm>
            <a:off x="1988317" y="3002558"/>
            <a:ext cx="2660650" cy="57150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13">
            <a:extLst>
              <a:ext uri="{FF2B5EF4-FFF2-40B4-BE49-F238E27FC236}">
                <a16:creationId xmlns:a16="http://schemas.microsoft.com/office/drawing/2014/main" id="{F7FB4FBF-84B6-46B1-B689-DE99F0D16F29}"/>
              </a:ext>
            </a:extLst>
          </p:cNvPr>
          <p:cNvSpPr>
            <a:spLocks noChangeShapeType="1"/>
          </p:cNvSpPr>
          <p:nvPr/>
        </p:nvSpPr>
        <p:spPr bwMode="auto">
          <a:xfrm flipH="1">
            <a:off x="1373955" y="3002558"/>
            <a:ext cx="2917825" cy="51435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4">
            <a:extLst>
              <a:ext uri="{FF2B5EF4-FFF2-40B4-BE49-F238E27FC236}">
                <a16:creationId xmlns:a16="http://schemas.microsoft.com/office/drawing/2014/main" id="{FBD43841-8B71-4292-8C7A-BFBD5396E456}"/>
              </a:ext>
            </a:extLst>
          </p:cNvPr>
          <p:cNvSpPr>
            <a:spLocks noChangeShapeType="1"/>
          </p:cNvSpPr>
          <p:nvPr/>
        </p:nvSpPr>
        <p:spPr bwMode="auto">
          <a:xfrm flipH="1">
            <a:off x="1221555" y="3002558"/>
            <a:ext cx="766763" cy="57150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AutoShape 15">
            <a:extLst>
              <a:ext uri="{FF2B5EF4-FFF2-40B4-BE49-F238E27FC236}">
                <a16:creationId xmlns:a16="http://schemas.microsoft.com/office/drawing/2014/main" id="{C9A9A03A-6842-4635-9591-2C24763F189C}"/>
              </a:ext>
            </a:extLst>
          </p:cNvPr>
          <p:cNvSpPr>
            <a:spLocks/>
          </p:cNvSpPr>
          <p:nvPr/>
        </p:nvSpPr>
        <p:spPr bwMode="auto">
          <a:xfrm>
            <a:off x="6022154" y="1973858"/>
            <a:ext cx="228600" cy="457200"/>
          </a:xfrm>
          <a:prstGeom prst="rightBrace">
            <a:avLst>
              <a:gd name="adj1" fmla="val 22222"/>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 name="AutoShape 16">
            <a:extLst>
              <a:ext uri="{FF2B5EF4-FFF2-40B4-BE49-F238E27FC236}">
                <a16:creationId xmlns:a16="http://schemas.microsoft.com/office/drawing/2014/main" id="{66878F28-A0E6-4F86-BFFD-70DFB70442B0}"/>
              </a:ext>
            </a:extLst>
          </p:cNvPr>
          <p:cNvSpPr>
            <a:spLocks/>
          </p:cNvSpPr>
          <p:nvPr/>
        </p:nvSpPr>
        <p:spPr bwMode="auto">
          <a:xfrm>
            <a:off x="6022154" y="2602508"/>
            <a:ext cx="228600" cy="457200"/>
          </a:xfrm>
          <a:prstGeom prst="rightBrace">
            <a:avLst>
              <a:gd name="adj1" fmla="val 22222"/>
              <a:gd name="adj2" fmla="val 50000"/>
            </a:avLst>
          </a:prstGeom>
          <a:noFill/>
          <a:ln w="254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AutoShape 17">
            <a:extLst>
              <a:ext uri="{FF2B5EF4-FFF2-40B4-BE49-F238E27FC236}">
                <a16:creationId xmlns:a16="http://schemas.microsoft.com/office/drawing/2014/main" id="{09DF185F-E4AE-4165-BB00-1BD34D7AC16A}"/>
              </a:ext>
            </a:extLst>
          </p:cNvPr>
          <p:cNvSpPr>
            <a:spLocks/>
          </p:cNvSpPr>
          <p:nvPr/>
        </p:nvSpPr>
        <p:spPr bwMode="auto">
          <a:xfrm>
            <a:off x="6022154" y="3516908"/>
            <a:ext cx="228600" cy="457200"/>
          </a:xfrm>
          <a:prstGeom prst="rightBrace">
            <a:avLst>
              <a:gd name="adj1" fmla="val 22222"/>
              <a:gd name="adj2" fmla="val 50000"/>
            </a:avLst>
          </a:prstGeom>
          <a:noFill/>
          <a:ln w="254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Text Box 18">
            <a:extLst>
              <a:ext uri="{FF2B5EF4-FFF2-40B4-BE49-F238E27FC236}">
                <a16:creationId xmlns:a16="http://schemas.microsoft.com/office/drawing/2014/main" id="{3E4A97AB-5FA0-46E7-9DAF-E37EECF86670}"/>
              </a:ext>
            </a:extLst>
          </p:cNvPr>
          <p:cNvSpPr txBox="1">
            <a:spLocks noChangeArrowheads="1"/>
          </p:cNvSpPr>
          <p:nvPr/>
        </p:nvSpPr>
        <p:spPr bwMode="auto">
          <a:xfrm>
            <a:off x="6326954" y="2031008"/>
            <a:ext cx="1828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Global nodes</a:t>
            </a:r>
          </a:p>
        </p:txBody>
      </p:sp>
      <p:sp>
        <p:nvSpPr>
          <p:cNvPr id="24" name="Text Box 19">
            <a:extLst>
              <a:ext uri="{FF2B5EF4-FFF2-40B4-BE49-F238E27FC236}">
                <a16:creationId xmlns:a16="http://schemas.microsoft.com/office/drawing/2014/main" id="{B5B0E6D5-580F-4E84-AE8C-E78FD120CF19}"/>
              </a:ext>
            </a:extLst>
          </p:cNvPr>
          <p:cNvSpPr txBox="1">
            <a:spLocks noChangeArrowheads="1"/>
          </p:cNvSpPr>
          <p:nvPr/>
        </p:nvSpPr>
        <p:spPr bwMode="auto">
          <a:xfrm>
            <a:off x="6403154" y="2659658"/>
            <a:ext cx="228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0000FF"/>
                </a:solidFill>
              </a:rPr>
              <a:t>Interface nodes</a:t>
            </a:r>
          </a:p>
        </p:txBody>
      </p:sp>
      <p:sp>
        <p:nvSpPr>
          <p:cNvPr id="25" name="Text Box 20">
            <a:extLst>
              <a:ext uri="{FF2B5EF4-FFF2-40B4-BE49-F238E27FC236}">
                <a16:creationId xmlns:a16="http://schemas.microsoft.com/office/drawing/2014/main" id="{F306EF90-5CE4-4ED2-BA53-D526922EF348}"/>
              </a:ext>
            </a:extLst>
          </p:cNvPr>
          <p:cNvSpPr txBox="1">
            <a:spLocks noChangeArrowheads="1"/>
          </p:cNvSpPr>
          <p:nvPr/>
        </p:nvSpPr>
        <p:spPr bwMode="auto">
          <a:xfrm>
            <a:off x="6403154" y="3459758"/>
            <a:ext cx="2286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66FF33"/>
                </a:solidFill>
              </a:rPr>
              <a:t>Each person in the population</a:t>
            </a:r>
          </a:p>
        </p:txBody>
      </p:sp>
      <p:sp>
        <p:nvSpPr>
          <p:cNvPr id="26" name="Oval 21">
            <a:extLst>
              <a:ext uri="{FF2B5EF4-FFF2-40B4-BE49-F238E27FC236}">
                <a16:creationId xmlns:a16="http://schemas.microsoft.com/office/drawing/2014/main" id="{13D70CE6-B9DF-4DAC-960E-439832EC79BB}"/>
              </a:ext>
            </a:extLst>
          </p:cNvPr>
          <p:cNvSpPr>
            <a:spLocks noChangeArrowheads="1"/>
          </p:cNvSpPr>
          <p:nvPr/>
        </p:nvSpPr>
        <p:spPr bwMode="auto">
          <a:xfrm>
            <a:off x="2288355" y="3574059"/>
            <a:ext cx="1655763" cy="43219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buClr>
                <a:schemeClr val="tx1"/>
              </a:buClr>
            </a:pPr>
            <a:r>
              <a:rPr lang="en-US" altLang="en-US" sz="1600" b="1">
                <a:solidFill>
                  <a:schemeClr val="bg1"/>
                </a:solidFill>
                <a:latin typeface="Tahoma" pitchFamily="34" charset="0"/>
              </a:rPr>
              <a:t>Person Model</a:t>
            </a:r>
          </a:p>
        </p:txBody>
      </p:sp>
      <p:sp>
        <p:nvSpPr>
          <p:cNvPr id="27" name="Line 22">
            <a:extLst>
              <a:ext uri="{FF2B5EF4-FFF2-40B4-BE49-F238E27FC236}">
                <a16:creationId xmlns:a16="http://schemas.microsoft.com/office/drawing/2014/main" id="{F328EAA9-68B9-42DC-8EA7-E31436E6AEFF}"/>
              </a:ext>
            </a:extLst>
          </p:cNvPr>
          <p:cNvSpPr>
            <a:spLocks noChangeShapeType="1"/>
          </p:cNvSpPr>
          <p:nvPr/>
        </p:nvSpPr>
        <p:spPr bwMode="auto">
          <a:xfrm>
            <a:off x="1983554" y="3002558"/>
            <a:ext cx="1143000" cy="57150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Line 23">
            <a:extLst>
              <a:ext uri="{FF2B5EF4-FFF2-40B4-BE49-F238E27FC236}">
                <a16:creationId xmlns:a16="http://schemas.microsoft.com/office/drawing/2014/main" id="{8381A16E-DF07-4D43-866F-3F575FFD257F}"/>
              </a:ext>
            </a:extLst>
          </p:cNvPr>
          <p:cNvSpPr>
            <a:spLocks noChangeShapeType="1"/>
          </p:cNvSpPr>
          <p:nvPr/>
        </p:nvSpPr>
        <p:spPr bwMode="auto">
          <a:xfrm flipH="1">
            <a:off x="3126554" y="3002558"/>
            <a:ext cx="1219200" cy="57150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9" name="Rectangle 3">
            <a:extLst>
              <a:ext uri="{FF2B5EF4-FFF2-40B4-BE49-F238E27FC236}">
                <a16:creationId xmlns:a16="http://schemas.microsoft.com/office/drawing/2014/main" id="{D3E68FEC-D243-4AF6-BD4F-2BFBDC251958}"/>
              </a:ext>
            </a:extLst>
          </p:cNvPr>
          <p:cNvSpPr txBox="1">
            <a:spLocks noChangeArrowheads="1"/>
          </p:cNvSpPr>
          <p:nvPr/>
        </p:nvSpPr>
        <p:spPr>
          <a:xfrm>
            <a:off x="584369" y="5004625"/>
            <a:ext cx="8229600" cy="1165622"/>
          </a:xfrm>
          <a:prstGeom prst="rect">
            <a:avLst/>
          </a:prstGeom>
        </p:spPr>
        <p:txBody>
          <a:bodyPr vert="horz">
            <a:normAutofit fontScale="77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20000"/>
              </a:lnSpc>
              <a:spcBef>
                <a:spcPts val="0"/>
              </a:spcBef>
            </a:pPr>
            <a:r>
              <a:rPr lang="en-US" altLang="en-US" sz="2800" dirty="0">
                <a:latin typeface="Times New Roman" panose="02020603050405020304" pitchFamily="18" charset="0"/>
                <a:cs typeface="Times New Roman" panose="02020603050405020304" pitchFamily="18" charset="0"/>
              </a:rPr>
              <a:t>Structure designed by expert judgment</a:t>
            </a:r>
          </a:p>
          <a:p>
            <a:pPr>
              <a:lnSpc>
                <a:spcPct val="120000"/>
              </a:lnSpc>
              <a:spcBef>
                <a:spcPts val="0"/>
              </a:spcBef>
            </a:pPr>
            <a:r>
              <a:rPr lang="en-US" altLang="en-US" sz="2800" dirty="0">
                <a:latin typeface="Times New Roman" panose="02020603050405020304" pitchFamily="18" charset="0"/>
                <a:cs typeface="Times New Roman" panose="02020603050405020304" pitchFamily="18" charset="0"/>
              </a:rPr>
              <a:t>Parameters obtained from census data, training data, and expert assessments informed by literature and experience</a:t>
            </a:r>
          </a:p>
        </p:txBody>
      </p:sp>
    </p:spTree>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200" b="1" i="1" dirty="0">
                <a:solidFill>
                  <a:schemeClr val="accent3"/>
                </a:solidFill>
                <a:latin typeface="Times New Roman" panose="02020603050405020304" pitchFamily="18" charset="0"/>
                <a:cs typeface="Times New Roman" panose="02020603050405020304" pitchFamily="18" charset="0"/>
              </a:rPr>
              <a:t>Full Joint Distribution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A6884E9-3FFC-491F-91D2-6F04954AF04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174</a:t>
            </a:fld>
            <a:endParaRPr lang="en-IN"/>
          </a:p>
        </p:txBody>
      </p:sp>
      <p:graphicFrame>
        <p:nvGraphicFramePr>
          <p:cNvPr id="8" name="Object 4">
            <a:extLst>
              <a:ext uri="{FF2B5EF4-FFF2-40B4-BE49-F238E27FC236}">
                <a16:creationId xmlns:a16="http://schemas.microsoft.com/office/drawing/2014/main" id="{56E00A02-07B5-4892-82E2-63618E0641E3}"/>
              </a:ext>
            </a:extLst>
          </p:cNvPr>
          <p:cNvGraphicFramePr>
            <a:graphicFrameLocks noChangeAspect="1"/>
          </p:cNvGraphicFramePr>
          <p:nvPr>
            <p:extLst>
              <p:ext uri="{D42A27DB-BD31-4B8C-83A1-F6EECF244321}">
                <p14:modId xmlns:p14="http://schemas.microsoft.com/office/powerpoint/2010/main" val="1929315320"/>
              </p:ext>
            </p:extLst>
          </p:nvPr>
        </p:nvGraphicFramePr>
        <p:xfrm>
          <a:off x="1043608" y="1530784"/>
          <a:ext cx="6984776" cy="1127125"/>
        </p:xfrm>
        <a:graphic>
          <a:graphicData uri="http://schemas.openxmlformats.org/presentationml/2006/ole">
            <mc:AlternateContent xmlns:mc="http://schemas.openxmlformats.org/markup-compatibility/2006">
              <mc:Choice xmlns:v="urn:schemas-microsoft-com:vml" Requires="v">
                <p:oleObj spid="_x0000_s26650" name="Equation" r:id="rId3" imgW="2247840" imgH="431640" progId="Equation.3">
                  <p:embed/>
                </p:oleObj>
              </mc:Choice>
              <mc:Fallback>
                <p:oleObj name="Equation" r:id="rId3" imgW="2247840" imgH="431640" progId="Equation.3">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530784"/>
                        <a:ext cx="6984776" cy="1127125"/>
                      </a:xfrm>
                      <a:prstGeom prst="rect">
                        <a:avLst/>
                      </a:prstGeom>
                      <a:noFill/>
                    </p:spPr>
                  </p:pic>
                </p:oleObj>
              </mc:Fallback>
            </mc:AlternateContent>
          </a:graphicData>
        </a:graphic>
      </p:graphicFrame>
      <p:graphicFrame>
        <p:nvGraphicFramePr>
          <p:cNvPr id="9" name="Object 5">
            <a:extLst>
              <a:ext uri="{FF2B5EF4-FFF2-40B4-BE49-F238E27FC236}">
                <a16:creationId xmlns:a16="http://schemas.microsoft.com/office/drawing/2014/main" id="{4D1409CE-D027-4788-BD6E-43E02B66484C}"/>
              </a:ext>
            </a:extLst>
          </p:cNvPr>
          <p:cNvGraphicFramePr>
            <a:graphicFrameLocks noChangeAspect="1"/>
          </p:cNvGraphicFramePr>
          <p:nvPr>
            <p:extLst>
              <p:ext uri="{D42A27DB-BD31-4B8C-83A1-F6EECF244321}">
                <p14:modId xmlns:p14="http://schemas.microsoft.com/office/powerpoint/2010/main" val="1712228020"/>
              </p:ext>
            </p:extLst>
          </p:nvPr>
        </p:nvGraphicFramePr>
        <p:xfrm>
          <a:off x="914400" y="2924944"/>
          <a:ext cx="7546032" cy="2114984"/>
        </p:xfrm>
        <a:graphic>
          <a:graphicData uri="http://schemas.openxmlformats.org/presentationml/2006/ole">
            <mc:AlternateContent xmlns:mc="http://schemas.openxmlformats.org/markup-compatibility/2006">
              <mc:Choice xmlns:v="urn:schemas-microsoft-com:vml" Requires="v">
                <p:oleObj spid="_x0000_s26651" name="Equation" r:id="rId5" imgW="2768400" imgH="634680" progId="Equation.3">
                  <p:embed/>
                </p:oleObj>
              </mc:Choice>
              <mc:Fallback>
                <p:oleObj name="Equation" r:id="rId5" imgW="2768400" imgH="634680" progId="Equation.3">
                  <p:embed/>
                  <p:pic>
                    <p:nvPicPr>
                      <p:cNvPr id="2662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24944"/>
                        <a:ext cx="7546032" cy="2114984"/>
                      </a:xfrm>
                      <a:prstGeom prst="rect">
                        <a:avLst/>
                      </a:prstGeom>
                      <a:noFill/>
                    </p:spPr>
                  </p:pic>
                </p:oleObj>
              </mc:Fallback>
            </mc:AlternateContent>
          </a:graphicData>
        </a:graphic>
      </p:graphicFrame>
    </p:spTree>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3200" b="1" i="1" dirty="0">
                <a:solidFill>
                  <a:schemeClr val="accent3"/>
                </a:solidFill>
                <a:latin typeface="Times New Roman" panose="02020603050405020304" pitchFamily="18" charset="0"/>
                <a:cs typeface="Times New Roman" panose="02020603050405020304" pitchFamily="18" charset="0"/>
              </a:rPr>
            </a:br>
            <a:br>
              <a:rPr lang="en-US" sz="3200" b="1" i="1" dirty="0">
                <a:solidFill>
                  <a:schemeClr val="accent3"/>
                </a:solidFill>
                <a:latin typeface="Times New Roman" panose="02020603050405020304" pitchFamily="18" charset="0"/>
                <a:cs typeface="Times New Roman" panose="02020603050405020304" pitchFamily="18" charset="0"/>
              </a:rPr>
            </a:br>
            <a:r>
              <a:rPr lang="en-US" sz="3200" b="1" i="1" dirty="0">
                <a:solidFill>
                  <a:schemeClr val="accent3"/>
                </a:solidFill>
                <a:latin typeface="Times New Roman" panose="02020603050405020304" pitchFamily="18" charset="0"/>
                <a:cs typeface="Times New Roman" panose="02020603050405020304" pitchFamily="18" charset="0"/>
              </a:rPr>
              <a:t>Conditional Independence in BNs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FA71F52-5EDF-4A1B-9814-BBCA45BE822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175</a:t>
            </a:fld>
            <a:endParaRPr lang="en-IN"/>
          </a:p>
        </p:txBody>
      </p:sp>
      <p:sp>
        <p:nvSpPr>
          <p:cNvPr id="37" name="object 18">
            <a:extLst>
              <a:ext uri="{FF2B5EF4-FFF2-40B4-BE49-F238E27FC236}">
                <a16:creationId xmlns:a16="http://schemas.microsoft.com/office/drawing/2014/main" id="{89B5EF17-210C-4C81-B5F7-D09C04B1ADAB}"/>
              </a:ext>
            </a:extLst>
          </p:cNvPr>
          <p:cNvSpPr txBox="1"/>
          <p:nvPr/>
        </p:nvSpPr>
        <p:spPr>
          <a:xfrm>
            <a:off x="4699565" y="2939768"/>
            <a:ext cx="3106387" cy="446429"/>
          </a:xfrm>
          <a:prstGeom prst="rect">
            <a:avLst/>
          </a:prstGeom>
          <a:solidFill>
            <a:schemeClr val="accent3">
              <a:lumMod val="40000"/>
              <a:lumOff val="60000"/>
            </a:schemeClr>
          </a:solidFill>
        </p:spPr>
        <p:txBody>
          <a:bodyPr wrap="square" lIns="0" tIns="0" rIns="0" bIns="0" rtlCol="0">
            <a:noAutofit/>
          </a:bodyPr>
          <a:lstStyle/>
          <a:p>
            <a:pPr marL="9013" marR="24336">
              <a:lnSpc>
                <a:spcPts val="1394"/>
              </a:lnSpc>
              <a:spcBef>
                <a:spcPts val="70"/>
              </a:spcBef>
            </a:pPr>
            <a:r>
              <a:rPr sz="1600" dirty="0">
                <a:solidFill>
                  <a:srgbClr val="323299"/>
                </a:solidFill>
                <a:latin typeface="Tahoma"/>
                <a:cs typeface="Tahoma"/>
              </a:rPr>
              <a:t>Knowing</a:t>
            </a:r>
            <a:r>
              <a:rPr sz="1600" spc="3" dirty="0">
                <a:solidFill>
                  <a:srgbClr val="323299"/>
                </a:solidFill>
                <a:latin typeface="Tahoma"/>
                <a:cs typeface="Tahoma"/>
              </a:rPr>
              <a:t> </a:t>
            </a:r>
            <a:r>
              <a:rPr sz="1600" dirty="0">
                <a:solidFill>
                  <a:srgbClr val="323299"/>
                </a:solidFill>
                <a:latin typeface="Tahoma"/>
                <a:cs typeface="Tahoma"/>
              </a:rPr>
              <a:t>S</a:t>
            </a:r>
            <a:r>
              <a:rPr sz="1600" spc="170" dirty="0">
                <a:solidFill>
                  <a:srgbClr val="323299"/>
                </a:solidFill>
                <a:latin typeface="Tahoma"/>
                <a:cs typeface="Tahoma"/>
              </a:rPr>
              <a:t> </a:t>
            </a:r>
            <a:r>
              <a:rPr sz="1600" dirty="0">
                <a:solidFill>
                  <a:srgbClr val="323299"/>
                </a:solidFill>
                <a:latin typeface="Tahoma"/>
                <a:cs typeface="Tahoma"/>
              </a:rPr>
              <a:t>makes L and</a:t>
            </a:r>
            <a:r>
              <a:rPr sz="1600" spc="3" dirty="0">
                <a:solidFill>
                  <a:srgbClr val="323299"/>
                </a:solidFill>
                <a:latin typeface="Tahoma"/>
                <a:cs typeface="Tahoma"/>
              </a:rPr>
              <a:t> </a:t>
            </a:r>
            <a:r>
              <a:rPr sz="1600" dirty="0">
                <a:solidFill>
                  <a:srgbClr val="323299"/>
                </a:solidFill>
                <a:latin typeface="Tahoma"/>
                <a:cs typeface="Tahoma"/>
              </a:rPr>
              <a:t>B</a:t>
            </a:r>
            <a:endParaRPr sz="1600" dirty="0">
              <a:latin typeface="Tahoma"/>
              <a:cs typeface="Tahoma"/>
            </a:endParaRPr>
          </a:p>
          <a:p>
            <a:pPr marL="9013">
              <a:lnSpc>
                <a:spcPct val="100585"/>
              </a:lnSpc>
              <a:spcBef>
                <a:spcPts val="339"/>
              </a:spcBef>
            </a:pPr>
            <a:r>
              <a:rPr sz="1600" dirty="0">
                <a:solidFill>
                  <a:srgbClr val="323299"/>
                </a:solidFill>
                <a:latin typeface="Tahoma"/>
                <a:cs typeface="Tahoma"/>
              </a:rPr>
              <a:t>independent</a:t>
            </a:r>
            <a:r>
              <a:rPr sz="1600" spc="42" dirty="0">
                <a:solidFill>
                  <a:srgbClr val="323299"/>
                </a:solidFill>
                <a:latin typeface="Tahoma"/>
                <a:cs typeface="Tahoma"/>
              </a:rPr>
              <a:t> </a:t>
            </a:r>
            <a:r>
              <a:rPr sz="1600" spc="-3" dirty="0">
                <a:solidFill>
                  <a:srgbClr val="323299"/>
                </a:solidFill>
                <a:latin typeface="Tahoma"/>
                <a:cs typeface="Tahoma"/>
              </a:rPr>
              <a:t>(</a:t>
            </a:r>
            <a:r>
              <a:rPr sz="1600" dirty="0">
                <a:solidFill>
                  <a:srgbClr val="323299"/>
                </a:solidFill>
                <a:latin typeface="Tahoma"/>
                <a:cs typeface="Tahoma"/>
              </a:rPr>
              <a:t>c</a:t>
            </a:r>
            <a:r>
              <a:rPr sz="1600" spc="-3" dirty="0">
                <a:solidFill>
                  <a:srgbClr val="323299"/>
                </a:solidFill>
                <a:latin typeface="Tahoma"/>
                <a:cs typeface="Tahoma"/>
              </a:rPr>
              <a:t>o</a:t>
            </a:r>
            <a:r>
              <a:rPr sz="1600" dirty="0">
                <a:solidFill>
                  <a:srgbClr val="323299"/>
                </a:solidFill>
                <a:latin typeface="Tahoma"/>
                <a:cs typeface="Tahoma"/>
              </a:rPr>
              <a:t>mm</a:t>
            </a:r>
            <a:r>
              <a:rPr sz="1600" spc="-3" dirty="0">
                <a:solidFill>
                  <a:srgbClr val="323299"/>
                </a:solidFill>
                <a:latin typeface="Tahoma"/>
                <a:cs typeface="Tahoma"/>
              </a:rPr>
              <a:t>o</a:t>
            </a:r>
            <a:r>
              <a:rPr sz="1600" dirty="0">
                <a:solidFill>
                  <a:srgbClr val="323299"/>
                </a:solidFill>
                <a:latin typeface="Tahoma"/>
                <a:cs typeface="Tahoma"/>
              </a:rPr>
              <a:t>n cause)</a:t>
            </a:r>
            <a:endParaRPr sz="1600" dirty="0">
              <a:latin typeface="Tahoma"/>
              <a:cs typeface="Tahoma"/>
            </a:endParaRPr>
          </a:p>
        </p:txBody>
      </p:sp>
      <p:sp>
        <p:nvSpPr>
          <p:cNvPr id="39" name="object 16">
            <a:extLst>
              <a:ext uri="{FF2B5EF4-FFF2-40B4-BE49-F238E27FC236}">
                <a16:creationId xmlns:a16="http://schemas.microsoft.com/office/drawing/2014/main" id="{DC214CEA-A5D1-4162-84D8-9FF47A89F3E9}"/>
              </a:ext>
            </a:extLst>
          </p:cNvPr>
          <p:cNvSpPr txBox="1"/>
          <p:nvPr/>
        </p:nvSpPr>
        <p:spPr>
          <a:xfrm>
            <a:off x="1246312" y="3363862"/>
            <a:ext cx="199138" cy="143134"/>
          </a:xfrm>
          <a:prstGeom prst="rect">
            <a:avLst/>
          </a:prstGeom>
        </p:spPr>
        <p:txBody>
          <a:bodyPr wrap="square" lIns="0" tIns="0" rIns="0" bIns="0" rtlCol="0">
            <a:noAutofit/>
          </a:bodyPr>
          <a:lstStyle/>
          <a:p>
            <a:pPr marL="9013">
              <a:lnSpc>
                <a:spcPts val="1522"/>
              </a:lnSpc>
              <a:spcBef>
                <a:spcPts val="76"/>
              </a:spcBef>
            </a:pPr>
            <a:endParaRPr sz="1400" dirty="0">
              <a:latin typeface="Times New Roman"/>
              <a:cs typeface="Times New Roman"/>
            </a:endParaRPr>
          </a:p>
        </p:txBody>
      </p:sp>
      <p:sp>
        <p:nvSpPr>
          <p:cNvPr id="45" name="object 8">
            <a:extLst>
              <a:ext uri="{FF2B5EF4-FFF2-40B4-BE49-F238E27FC236}">
                <a16:creationId xmlns:a16="http://schemas.microsoft.com/office/drawing/2014/main" id="{1AE392B1-9865-4B3D-B197-94AA843A2568}"/>
              </a:ext>
            </a:extLst>
          </p:cNvPr>
          <p:cNvSpPr txBox="1"/>
          <p:nvPr/>
        </p:nvSpPr>
        <p:spPr>
          <a:xfrm>
            <a:off x="393220" y="4361919"/>
            <a:ext cx="2971270" cy="975014"/>
          </a:xfrm>
          <a:prstGeom prst="rect">
            <a:avLst/>
          </a:prstGeom>
          <a:solidFill>
            <a:schemeClr val="accent3">
              <a:lumMod val="40000"/>
              <a:lumOff val="60000"/>
            </a:schemeClr>
          </a:solidFill>
        </p:spPr>
        <p:txBody>
          <a:bodyPr wrap="square" lIns="0" tIns="0" rIns="0" bIns="0" rtlCol="0">
            <a:noAutofit/>
          </a:bodyPr>
          <a:lstStyle/>
          <a:p>
            <a:pPr marL="9013" marR="29374"/>
            <a:r>
              <a:rPr dirty="0">
                <a:solidFill>
                  <a:srgbClr val="323299"/>
                </a:solidFill>
                <a:latin typeface="Arial" panose="020B0604020202020204" pitchFamily="34" charset="0"/>
                <a:cs typeface="Arial" panose="020B0604020202020204" pitchFamily="34" charset="0"/>
              </a:rPr>
              <a:t>Knowing</a:t>
            </a:r>
            <a:r>
              <a:rPr spc="3" dirty="0">
                <a:solidFill>
                  <a:srgbClr val="323299"/>
                </a:solidFill>
                <a:latin typeface="Arial" panose="020B0604020202020204" pitchFamily="34" charset="0"/>
                <a:cs typeface="Arial" panose="020B0604020202020204" pitchFamily="34" charset="0"/>
              </a:rPr>
              <a:t> </a:t>
            </a:r>
            <a:r>
              <a:rPr dirty="0">
                <a:solidFill>
                  <a:srgbClr val="323299"/>
                </a:solidFill>
                <a:latin typeface="Arial" panose="020B0604020202020204" pitchFamily="34" charset="0"/>
                <a:cs typeface="Arial" panose="020B0604020202020204" pitchFamily="34" charset="0"/>
              </a:rPr>
              <a:t>T makes</a:t>
            </a:r>
            <a:endParaRPr dirty="0">
              <a:latin typeface="Arial" panose="020B0604020202020204" pitchFamily="34" charset="0"/>
              <a:cs typeface="Arial" panose="020B0604020202020204" pitchFamily="34" charset="0"/>
            </a:endParaRPr>
          </a:p>
          <a:p>
            <a:pPr marL="9013"/>
            <a:r>
              <a:rPr sz="2800" baseline="-1534" dirty="0">
                <a:solidFill>
                  <a:srgbClr val="323299"/>
                </a:solidFill>
                <a:latin typeface="Arial" panose="020B0604020202020204" pitchFamily="34" charset="0"/>
                <a:cs typeface="Arial" panose="020B0604020202020204" pitchFamily="34" charset="0"/>
              </a:rPr>
              <a:t>A and</a:t>
            </a:r>
            <a:r>
              <a:rPr sz="2800" spc="3" baseline="-1534" dirty="0">
                <a:solidFill>
                  <a:srgbClr val="323299"/>
                </a:solidFill>
                <a:latin typeface="Arial" panose="020B0604020202020204" pitchFamily="34" charset="0"/>
                <a:cs typeface="Arial" panose="020B0604020202020204" pitchFamily="34" charset="0"/>
              </a:rPr>
              <a:t> </a:t>
            </a:r>
            <a:r>
              <a:rPr sz="2800" baseline="-1534" dirty="0">
                <a:solidFill>
                  <a:srgbClr val="323299"/>
                </a:solidFill>
                <a:latin typeface="Arial" panose="020B0604020202020204" pitchFamily="34" charset="0"/>
                <a:cs typeface="Arial" panose="020B0604020202020204" pitchFamily="34" charset="0"/>
              </a:rPr>
              <a:t>X independent</a:t>
            </a:r>
            <a:endParaRPr dirty="0">
              <a:latin typeface="Arial" panose="020B0604020202020204" pitchFamily="34" charset="0"/>
              <a:cs typeface="Arial" panose="020B0604020202020204" pitchFamily="34" charset="0"/>
            </a:endParaRPr>
          </a:p>
          <a:p>
            <a:pPr marL="9013" marR="29374"/>
            <a:r>
              <a:rPr dirty="0">
                <a:solidFill>
                  <a:srgbClr val="323299"/>
                </a:solidFill>
                <a:latin typeface="Arial" panose="020B0604020202020204" pitchFamily="34" charset="0"/>
                <a:cs typeface="Arial" panose="020B0604020202020204" pitchFamily="34" charset="0"/>
              </a:rPr>
              <a:t>(intermedia</a:t>
            </a:r>
            <a:r>
              <a:rPr spc="6" dirty="0">
                <a:solidFill>
                  <a:srgbClr val="323299"/>
                </a:solidFill>
                <a:latin typeface="Arial" panose="020B0604020202020204" pitchFamily="34" charset="0"/>
                <a:cs typeface="Arial" panose="020B0604020202020204" pitchFamily="34" charset="0"/>
              </a:rPr>
              <a:t>t</a:t>
            </a:r>
            <a:r>
              <a:rPr dirty="0">
                <a:solidFill>
                  <a:srgbClr val="323299"/>
                </a:solidFill>
                <a:latin typeface="Arial" panose="020B0604020202020204" pitchFamily="34" charset="0"/>
                <a:cs typeface="Arial" panose="020B0604020202020204" pitchFamily="34" charset="0"/>
              </a:rPr>
              <a:t>e cause)</a:t>
            </a:r>
            <a:endParaRPr dirty="0">
              <a:latin typeface="Arial" panose="020B0604020202020204" pitchFamily="34" charset="0"/>
              <a:cs typeface="Arial" panose="020B0604020202020204" pitchFamily="34" charset="0"/>
            </a:endParaRPr>
          </a:p>
        </p:txBody>
      </p:sp>
      <p:sp>
        <p:nvSpPr>
          <p:cNvPr id="46" name="object 7">
            <a:extLst>
              <a:ext uri="{FF2B5EF4-FFF2-40B4-BE49-F238E27FC236}">
                <a16:creationId xmlns:a16="http://schemas.microsoft.com/office/drawing/2014/main" id="{B46B4D22-71C8-4A08-B89D-77C76B55DF0F}"/>
              </a:ext>
            </a:extLst>
          </p:cNvPr>
          <p:cNvSpPr txBox="1"/>
          <p:nvPr/>
        </p:nvSpPr>
        <p:spPr>
          <a:xfrm>
            <a:off x="3399134" y="6145445"/>
            <a:ext cx="3624307" cy="510710"/>
          </a:xfrm>
          <a:prstGeom prst="rect">
            <a:avLst/>
          </a:prstGeom>
          <a:solidFill>
            <a:schemeClr val="accent3">
              <a:lumMod val="40000"/>
              <a:lumOff val="60000"/>
            </a:schemeClr>
          </a:solidFill>
        </p:spPr>
        <p:txBody>
          <a:bodyPr wrap="square" lIns="0" tIns="0" rIns="0" bIns="0" rtlCol="0">
            <a:noAutofit/>
          </a:bodyPr>
          <a:lstStyle/>
          <a:p>
            <a:pPr marL="9013" marR="20361"/>
            <a:r>
              <a:rPr sz="1600" b="1" spc="3" dirty="0">
                <a:solidFill>
                  <a:srgbClr val="323299"/>
                </a:solidFill>
                <a:latin typeface="Tahoma"/>
                <a:cs typeface="Tahoma"/>
              </a:rPr>
              <a:t>NO</a:t>
            </a:r>
            <a:r>
              <a:rPr sz="1600" b="1" dirty="0">
                <a:solidFill>
                  <a:srgbClr val="323299"/>
                </a:solidFill>
                <a:latin typeface="Tahoma"/>
                <a:cs typeface="Tahoma"/>
              </a:rPr>
              <a:t>T</a:t>
            </a:r>
            <a:r>
              <a:rPr sz="1600" b="1" spc="28" dirty="0">
                <a:solidFill>
                  <a:srgbClr val="323299"/>
                </a:solidFill>
                <a:latin typeface="Tahoma"/>
                <a:cs typeface="Tahoma"/>
              </a:rPr>
              <a:t> </a:t>
            </a:r>
            <a:r>
              <a:rPr sz="1600" dirty="0">
                <a:solidFill>
                  <a:srgbClr val="323299"/>
                </a:solidFill>
                <a:latin typeface="Tahoma"/>
                <a:cs typeface="Tahoma"/>
              </a:rPr>
              <a:t>k</a:t>
            </a:r>
            <a:r>
              <a:rPr sz="1600" spc="3" dirty="0">
                <a:solidFill>
                  <a:srgbClr val="323299"/>
                </a:solidFill>
                <a:latin typeface="Tahoma"/>
                <a:cs typeface="Tahoma"/>
              </a:rPr>
              <a:t>n</a:t>
            </a:r>
            <a:r>
              <a:rPr sz="1600" dirty="0">
                <a:solidFill>
                  <a:srgbClr val="323299"/>
                </a:solidFill>
                <a:latin typeface="Tahoma"/>
                <a:cs typeface="Tahoma"/>
              </a:rPr>
              <a:t>owi</a:t>
            </a:r>
            <a:r>
              <a:rPr sz="1600" spc="3" dirty="0">
                <a:solidFill>
                  <a:srgbClr val="323299"/>
                </a:solidFill>
                <a:latin typeface="Tahoma"/>
                <a:cs typeface="Tahoma"/>
              </a:rPr>
              <a:t>n</a:t>
            </a:r>
            <a:r>
              <a:rPr sz="1600" dirty="0">
                <a:solidFill>
                  <a:srgbClr val="323299"/>
                </a:solidFill>
                <a:latin typeface="Tahoma"/>
                <a:cs typeface="Tahoma"/>
              </a:rPr>
              <a:t>g D</a:t>
            </a:r>
            <a:r>
              <a:rPr lang="en-IN" sz="1600" dirty="0">
                <a:solidFill>
                  <a:srgbClr val="323299"/>
                </a:solidFill>
                <a:latin typeface="Tahoma"/>
                <a:cs typeface="Tahoma"/>
              </a:rPr>
              <a:t> or M </a:t>
            </a:r>
            <a:r>
              <a:rPr sz="1600" dirty="0">
                <a:solidFill>
                  <a:srgbClr val="323299"/>
                </a:solidFill>
                <a:latin typeface="Tahoma"/>
                <a:cs typeface="Tahoma"/>
              </a:rPr>
              <a:t>makes L</a:t>
            </a:r>
            <a:r>
              <a:rPr lang="en-IN" sz="1600" dirty="0">
                <a:solidFill>
                  <a:srgbClr val="323299"/>
                </a:solidFill>
                <a:latin typeface="Tahoma"/>
                <a:cs typeface="Tahoma"/>
              </a:rPr>
              <a:t> </a:t>
            </a:r>
            <a:r>
              <a:rPr sz="1600" dirty="0">
                <a:solidFill>
                  <a:srgbClr val="323299"/>
                </a:solidFill>
                <a:latin typeface="Tahoma"/>
                <a:cs typeface="Tahoma"/>
              </a:rPr>
              <a:t>and</a:t>
            </a:r>
            <a:r>
              <a:rPr sz="1600" spc="3" dirty="0">
                <a:solidFill>
                  <a:srgbClr val="323299"/>
                </a:solidFill>
                <a:latin typeface="Tahoma"/>
                <a:cs typeface="Tahoma"/>
              </a:rPr>
              <a:t> </a:t>
            </a:r>
            <a:r>
              <a:rPr sz="1600" dirty="0">
                <a:solidFill>
                  <a:srgbClr val="323299"/>
                </a:solidFill>
                <a:latin typeface="Tahoma"/>
                <a:cs typeface="Tahoma"/>
              </a:rPr>
              <a:t>B independent (common effect)</a:t>
            </a:r>
            <a:endParaRPr sz="1600" dirty="0">
              <a:latin typeface="Tahoma"/>
              <a:cs typeface="Tahoma"/>
            </a:endParaRPr>
          </a:p>
        </p:txBody>
      </p:sp>
      <p:pic>
        <p:nvPicPr>
          <p:cNvPr id="53" name="Picture 52">
            <a:extLst>
              <a:ext uri="{FF2B5EF4-FFF2-40B4-BE49-F238E27FC236}">
                <a16:creationId xmlns:a16="http://schemas.microsoft.com/office/drawing/2014/main" id="{731705FE-E278-4EBC-B2AD-2F6A4879207C}"/>
              </a:ext>
            </a:extLst>
          </p:cNvPr>
          <p:cNvPicPr>
            <a:picLocks noChangeAspect="1"/>
          </p:cNvPicPr>
          <p:nvPr/>
        </p:nvPicPr>
        <p:blipFill>
          <a:blip r:embed="rId2"/>
          <a:stretch>
            <a:fillRect/>
          </a:stretch>
        </p:blipFill>
        <p:spPr>
          <a:xfrm>
            <a:off x="814323" y="1894111"/>
            <a:ext cx="2590800" cy="2362200"/>
          </a:xfrm>
          <a:prstGeom prst="rect">
            <a:avLst/>
          </a:prstGeom>
        </p:spPr>
      </p:pic>
      <p:pic>
        <p:nvPicPr>
          <p:cNvPr id="55" name="Picture 54">
            <a:extLst>
              <a:ext uri="{FF2B5EF4-FFF2-40B4-BE49-F238E27FC236}">
                <a16:creationId xmlns:a16="http://schemas.microsoft.com/office/drawing/2014/main" id="{17D935A4-B8A1-4FAF-8887-C355A6BF3DDB}"/>
              </a:ext>
            </a:extLst>
          </p:cNvPr>
          <p:cNvPicPr>
            <a:picLocks noChangeAspect="1"/>
          </p:cNvPicPr>
          <p:nvPr/>
        </p:nvPicPr>
        <p:blipFill>
          <a:blip r:embed="rId3"/>
          <a:stretch>
            <a:fillRect/>
          </a:stretch>
        </p:blipFill>
        <p:spPr>
          <a:xfrm>
            <a:off x="5491778" y="1441589"/>
            <a:ext cx="3528392" cy="1495425"/>
          </a:xfrm>
          <a:prstGeom prst="rect">
            <a:avLst/>
          </a:prstGeom>
        </p:spPr>
      </p:pic>
      <p:pic>
        <p:nvPicPr>
          <p:cNvPr id="57" name="Picture 56">
            <a:extLst>
              <a:ext uri="{FF2B5EF4-FFF2-40B4-BE49-F238E27FC236}">
                <a16:creationId xmlns:a16="http://schemas.microsoft.com/office/drawing/2014/main" id="{A89452DB-C75C-4602-B48C-51AB0B363E84}"/>
              </a:ext>
            </a:extLst>
          </p:cNvPr>
          <p:cNvPicPr>
            <a:picLocks noChangeAspect="1"/>
          </p:cNvPicPr>
          <p:nvPr/>
        </p:nvPicPr>
        <p:blipFill>
          <a:blip r:embed="rId4"/>
          <a:stretch>
            <a:fillRect/>
          </a:stretch>
        </p:blipFill>
        <p:spPr>
          <a:xfrm>
            <a:off x="3548062" y="1852326"/>
            <a:ext cx="2047875" cy="885825"/>
          </a:xfrm>
          <a:prstGeom prst="rect">
            <a:avLst/>
          </a:prstGeom>
        </p:spPr>
      </p:pic>
      <p:pic>
        <p:nvPicPr>
          <p:cNvPr id="59" name="Picture 58">
            <a:extLst>
              <a:ext uri="{FF2B5EF4-FFF2-40B4-BE49-F238E27FC236}">
                <a16:creationId xmlns:a16="http://schemas.microsoft.com/office/drawing/2014/main" id="{DBDB7538-C1A6-4B69-8F36-D0833C3D9269}"/>
              </a:ext>
            </a:extLst>
          </p:cNvPr>
          <p:cNvPicPr>
            <a:picLocks noChangeAspect="1"/>
          </p:cNvPicPr>
          <p:nvPr/>
        </p:nvPicPr>
        <p:blipFill>
          <a:blip r:embed="rId5"/>
          <a:stretch>
            <a:fillRect/>
          </a:stretch>
        </p:blipFill>
        <p:spPr>
          <a:xfrm>
            <a:off x="4218572" y="4710920"/>
            <a:ext cx="3441094" cy="1354481"/>
          </a:xfrm>
          <a:prstGeom prst="rect">
            <a:avLst/>
          </a:prstGeom>
        </p:spPr>
      </p:pic>
      <p:sp>
        <p:nvSpPr>
          <p:cNvPr id="64" name="object 39">
            <a:extLst>
              <a:ext uri="{FF2B5EF4-FFF2-40B4-BE49-F238E27FC236}">
                <a16:creationId xmlns:a16="http://schemas.microsoft.com/office/drawing/2014/main" id="{08676870-CDAD-4465-80AD-C423F1871995}"/>
              </a:ext>
            </a:extLst>
          </p:cNvPr>
          <p:cNvSpPr/>
          <p:nvPr/>
        </p:nvSpPr>
        <p:spPr>
          <a:xfrm>
            <a:off x="3942215" y="4351101"/>
            <a:ext cx="1562206" cy="378276"/>
          </a:xfrm>
          <a:custGeom>
            <a:avLst/>
            <a:gdLst/>
            <a:ahLst/>
            <a:cxnLst/>
            <a:rect l="l" t="t" r="r" b="b"/>
            <a:pathLst>
              <a:path w="1720596" h="320040">
                <a:moveTo>
                  <a:pt x="1720596" y="160019"/>
                </a:moveTo>
                <a:lnTo>
                  <a:pt x="1695567" y="121560"/>
                </a:lnTo>
                <a:lnTo>
                  <a:pt x="1652920" y="97726"/>
                </a:lnTo>
                <a:lnTo>
                  <a:pt x="1591574" y="75721"/>
                </a:lnTo>
                <a:lnTo>
                  <a:pt x="1554443" y="65507"/>
                </a:lnTo>
                <a:lnTo>
                  <a:pt x="1513302" y="55874"/>
                </a:lnTo>
                <a:lnTo>
                  <a:pt x="1468374" y="46863"/>
                </a:lnTo>
                <a:lnTo>
                  <a:pt x="1419879" y="38514"/>
                </a:lnTo>
                <a:lnTo>
                  <a:pt x="1368039" y="30870"/>
                </a:lnTo>
                <a:lnTo>
                  <a:pt x="1313078" y="23970"/>
                </a:lnTo>
                <a:lnTo>
                  <a:pt x="1255215" y="17858"/>
                </a:lnTo>
                <a:lnTo>
                  <a:pt x="1194673" y="12573"/>
                </a:lnTo>
                <a:lnTo>
                  <a:pt x="1131673" y="8156"/>
                </a:lnTo>
                <a:lnTo>
                  <a:pt x="1066438" y="4649"/>
                </a:lnTo>
                <a:lnTo>
                  <a:pt x="999189" y="2093"/>
                </a:lnTo>
                <a:lnTo>
                  <a:pt x="930147" y="530"/>
                </a:lnTo>
                <a:lnTo>
                  <a:pt x="859536" y="0"/>
                </a:lnTo>
                <a:lnTo>
                  <a:pt x="788935" y="530"/>
                </a:lnTo>
                <a:lnTo>
                  <a:pt x="719925" y="2093"/>
                </a:lnTo>
                <a:lnTo>
                  <a:pt x="652726" y="4649"/>
                </a:lnTo>
                <a:lnTo>
                  <a:pt x="587556" y="8156"/>
                </a:lnTo>
                <a:lnTo>
                  <a:pt x="524637" y="12573"/>
                </a:lnTo>
                <a:lnTo>
                  <a:pt x="464186" y="17858"/>
                </a:lnTo>
                <a:lnTo>
                  <a:pt x="406423" y="23970"/>
                </a:lnTo>
                <a:lnTo>
                  <a:pt x="351568" y="30870"/>
                </a:lnTo>
                <a:lnTo>
                  <a:pt x="299840" y="38514"/>
                </a:lnTo>
                <a:lnTo>
                  <a:pt x="251460" y="46863"/>
                </a:lnTo>
                <a:lnTo>
                  <a:pt x="206645" y="55874"/>
                </a:lnTo>
                <a:lnTo>
                  <a:pt x="165616" y="65507"/>
                </a:lnTo>
                <a:lnTo>
                  <a:pt x="128592" y="75721"/>
                </a:lnTo>
                <a:lnTo>
                  <a:pt x="67436" y="97726"/>
                </a:lnTo>
                <a:lnTo>
                  <a:pt x="24935" y="121560"/>
                </a:lnTo>
                <a:lnTo>
                  <a:pt x="0" y="160020"/>
                </a:lnTo>
                <a:lnTo>
                  <a:pt x="2843" y="172939"/>
                </a:lnTo>
                <a:lnTo>
                  <a:pt x="43744" y="210019"/>
                </a:lnTo>
                <a:lnTo>
                  <a:pt x="95792" y="232893"/>
                </a:lnTo>
                <a:lnTo>
                  <a:pt x="165616" y="253874"/>
                </a:lnTo>
                <a:lnTo>
                  <a:pt x="206645" y="263543"/>
                </a:lnTo>
                <a:lnTo>
                  <a:pt x="251460" y="272605"/>
                </a:lnTo>
                <a:lnTo>
                  <a:pt x="299840" y="281016"/>
                </a:lnTo>
                <a:lnTo>
                  <a:pt x="351568" y="288730"/>
                </a:lnTo>
                <a:lnTo>
                  <a:pt x="406423" y="295704"/>
                </a:lnTo>
                <a:lnTo>
                  <a:pt x="464186" y="301893"/>
                </a:lnTo>
                <a:lnTo>
                  <a:pt x="524637" y="307252"/>
                </a:lnTo>
                <a:lnTo>
                  <a:pt x="587556" y="311737"/>
                </a:lnTo>
                <a:lnTo>
                  <a:pt x="652726" y="315302"/>
                </a:lnTo>
                <a:lnTo>
                  <a:pt x="719925" y="317904"/>
                </a:lnTo>
                <a:lnTo>
                  <a:pt x="788935" y="319498"/>
                </a:lnTo>
                <a:lnTo>
                  <a:pt x="859536" y="320040"/>
                </a:lnTo>
                <a:lnTo>
                  <a:pt x="930147" y="319498"/>
                </a:lnTo>
                <a:lnTo>
                  <a:pt x="999189" y="317904"/>
                </a:lnTo>
                <a:lnTo>
                  <a:pt x="1066438" y="315302"/>
                </a:lnTo>
                <a:lnTo>
                  <a:pt x="1131673" y="311737"/>
                </a:lnTo>
                <a:lnTo>
                  <a:pt x="1194673" y="307252"/>
                </a:lnTo>
                <a:lnTo>
                  <a:pt x="1255215" y="301893"/>
                </a:lnTo>
                <a:lnTo>
                  <a:pt x="1313078" y="295704"/>
                </a:lnTo>
                <a:lnTo>
                  <a:pt x="1368039" y="288730"/>
                </a:lnTo>
                <a:lnTo>
                  <a:pt x="1419879" y="281016"/>
                </a:lnTo>
                <a:lnTo>
                  <a:pt x="1468374" y="272605"/>
                </a:lnTo>
                <a:lnTo>
                  <a:pt x="1513302" y="263543"/>
                </a:lnTo>
                <a:lnTo>
                  <a:pt x="1554443" y="253874"/>
                </a:lnTo>
                <a:lnTo>
                  <a:pt x="1591574" y="243642"/>
                </a:lnTo>
                <a:lnTo>
                  <a:pt x="1652920" y="221670"/>
                </a:lnTo>
                <a:lnTo>
                  <a:pt x="1695567" y="197984"/>
                </a:lnTo>
                <a:lnTo>
                  <a:pt x="1720596" y="160019"/>
                </a:lnTo>
                <a:close/>
              </a:path>
            </a:pathLst>
          </a:custGeom>
          <a:ln w="9144">
            <a:solidFill>
              <a:srgbClr val="000000"/>
            </a:solidFill>
          </a:ln>
        </p:spPr>
        <p:txBody>
          <a:bodyPr wrap="square" lIns="0" tIns="0" rIns="0" bIns="0" rtlCol="0">
            <a:noAutofit/>
          </a:bodyPr>
          <a:lstStyle/>
          <a:p>
            <a:endParaRPr/>
          </a:p>
        </p:txBody>
      </p:sp>
      <p:sp>
        <p:nvSpPr>
          <p:cNvPr id="65" name="object 9">
            <a:extLst>
              <a:ext uri="{FF2B5EF4-FFF2-40B4-BE49-F238E27FC236}">
                <a16:creationId xmlns:a16="http://schemas.microsoft.com/office/drawing/2014/main" id="{A8384DD0-E3B7-49FF-8834-DC806A684F24}"/>
              </a:ext>
            </a:extLst>
          </p:cNvPr>
          <p:cNvSpPr txBox="1"/>
          <p:nvPr/>
        </p:nvSpPr>
        <p:spPr>
          <a:xfrm>
            <a:off x="4619006" y="4462521"/>
            <a:ext cx="710638" cy="143135"/>
          </a:xfrm>
          <a:prstGeom prst="rect">
            <a:avLst/>
          </a:prstGeom>
        </p:spPr>
        <p:txBody>
          <a:bodyPr wrap="square" lIns="0" tIns="0" rIns="0" bIns="0" rtlCol="0">
            <a:noAutofit/>
          </a:bodyPr>
          <a:lstStyle/>
          <a:p>
            <a:pPr marL="9013">
              <a:lnSpc>
                <a:spcPts val="1522"/>
              </a:lnSpc>
              <a:spcBef>
                <a:spcPts val="76"/>
              </a:spcBef>
            </a:pPr>
            <a:r>
              <a:rPr sz="1400" dirty="0">
                <a:latin typeface="Times New Roman"/>
                <a:cs typeface="Times New Roman"/>
              </a:rPr>
              <a:t>C</a:t>
            </a:r>
            <a:r>
              <a:rPr sz="1400" spc="-10" dirty="0">
                <a:latin typeface="Times New Roman"/>
                <a:cs typeface="Times New Roman"/>
              </a:rPr>
              <a:t>a</a:t>
            </a:r>
            <a:r>
              <a:rPr sz="1400" dirty="0">
                <a:latin typeface="Times New Roman"/>
                <a:cs typeface="Times New Roman"/>
              </a:rPr>
              <a:t>ncer</a:t>
            </a:r>
          </a:p>
        </p:txBody>
      </p:sp>
      <p:sp>
        <p:nvSpPr>
          <p:cNvPr id="66" name="object 14">
            <a:extLst>
              <a:ext uri="{FF2B5EF4-FFF2-40B4-BE49-F238E27FC236}">
                <a16:creationId xmlns:a16="http://schemas.microsoft.com/office/drawing/2014/main" id="{7FD3D239-7755-4E73-8FEC-E0FA467E41E4}"/>
              </a:ext>
            </a:extLst>
          </p:cNvPr>
          <p:cNvSpPr txBox="1"/>
          <p:nvPr/>
        </p:nvSpPr>
        <p:spPr>
          <a:xfrm>
            <a:off x="4130113" y="4225978"/>
            <a:ext cx="576028" cy="379678"/>
          </a:xfrm>
          <a:prstGeom prst="rect">
            <a:avLst/>
          </a:prstGeom>
        </p:spPr>
        <p:txBody>
          <a:bodyPr wrap="square" lIns="0" tIns="0" rIns="0" bIns="0" rtlCol="0">
            <a:noAutofit/>
          </a:bodyPr>
          <a:lstStyle/>
          <a:p>
            <a:pPr marL="9013" marR="27094">
              <a:lnSpc>
                <a:spcPts val="1522"/>
              </a:lnSpc>
              <a:spcBef>
                <a:spcPts val="76"/>
              </a:spcBef>
            </a:pPr>
            <a:r>
              <a:rPr sz="1400" dirty="0">
                <a:latin typeface="Times New Roman"/>
                <a:cs typeface="Times New Roman"/>
              </a:rPr>
              <a:t>L</a:t>
            </a:r>
          </a:p>
          <a:p>
            <a:pPr marL="32807">
              <a:lnSpc>
                <a:spcPct val="95825"/>
              </a:lnSpc>
              <a:spcBef>
                <a:spcPts val="79"/>
              </a:spcBef>
            </a:pPr>
            <a:r>
              <a:rPr sz="1400" dirty="0">
                <a:latin typeface="Times New Roman"/>
                <a:cs typeface="Times New Roman"/>
              </a:rPr>
              <a:t>Lung</a:t>
            </a:r>
          </a:p>
        </p:txBody>
      </p:sp>
      <p:sp>
        <p:nvSpPr>
          <p:cNvPr id="71" name="object 40">
            <a:extLst>
              <a:ext uri="{FF2B5EF4-FFF2-40B4-BE49-F238E27FC236}">
                <a16:creationId xmlns:a16="http://schemas.microsoft.com/office/drawing/2014/main" id="{65867979-1912-496C-A11F-984B25C39225}"/>
              </a:ext>
            </a:extLst>
          </p:cNvPr>
          <p:cNvSpPr/>
          <p:nvPr/>
        </p:nvSpPr>
        <p:spPr>
          <a:xfrm>
            <a:off x="6415352" y="4184875"/>
            <a:ext cx="1390600" cy="534797"/>
          </a:xfrm>
          <a:custGeom>
            <a:avLst/>
            <a:gdLst/>
            <a:ahLst/>
            <a:cxnLst/>
            <a:rect l="l" t="t" r="r" b="b"/>
            <a:pathLst>
              <a:path w="1527048" h="298703">
                <a:moveTo>
                  <a:pt x="1527047" y="149352"/>
                </a:moveTo>
                <a:lnTo>
                  <a:pt x="1504797" y="113026"/>
                </a:lnTo>
                <a:lnTo>
                  <a:pt x="1466897" y="90654"/>
                </a:lnTo>
                <a:lnTo>
                  <a:pt x="1412401" y="70087"/>
                </a:lnTo>
                <a:lnTo>
                  <a:pt x="1342900" y="51610"/>
                </a:lnTo>
                <a:lnTo>
                  <a:pt x="1303020" y="43243"/>
                </a:lnTo>
                <a:lnTo>
                  <a:pt x="1259984" y="35505"/>
                </a:lnTo>
                <a:lnTo>
                  <a:pt x="1213994" y="28431"/>
                </a:lnTo>
                <a:lnTo>
                  <a:pt x="1165246" y="22057"/>
                </a:lnTo>
                <a:lnTo>
                  <a:pt x="1113940" y="16418"/>
                </a:lnTo>
                <a:lnTo>
                  <a:pt x="1060275" y="11549"/>
                </a:lnTo>
                <a:lnTo>
                  <a:pt x="1004450" y="7485"/>
                </a:lnTo>
                <a:lnTo>
                  <a:pt x="946663" y="4263"/>
                </a:lnTo>
                <a:lnTo>
                  <a:pt x="887114" y="1918"/>
                </a:lnTo>
                <a:lnTo>
                  <a:pt x="826001" y="485"/>
                </a:lnTo>
                <a:lnTo>
                  <a:pt x="763523" y="0"/>
                </a:lnTo>
                <a:lnTo>
                  <a:pt x="700840" y="485"/>
                </a:lnTo>
                <a:lnTo>
                  <a:pt x="639563" y="1918"/>
                </a:lnTo>
                <a:lnTo>
                  <a:pt x="579889" y="4263"/>
                </a:lnTo>
                <a:lnTo>
                  <a:pt x="522012" y="7485"/>
                </a:lnTo>
                <a:lnTo>
                  <a:pt x="466129" y="11549"/>
                </a:lnTo>
                <a:lnTo>
                  <a:pt x="412435" y="16418"/>
                </a:lnTo>
                <a:lnTo>
                  <a:pt x="361125" y="22057"/>
                </a:lnTo>
                <a:lnTo>
                  <a:pt x="312395" y="28431"/>
                </a:lnTo>
                <a:lnTo>
                  <a:pt x="266440" y="35505"/>
                </a:lnTo>
                <a:lnTo>
                  <a:pt x="223456" y="43243"/>
                </a:lnTo>
                <a:lnTo>
                  <a:pt x="183638" y="51610"/>
                </a:lnTo>
                <a:lnTo>
                  <a:pt x="114282" y="70087"/>
                </a:lnTo>
                <a:lnTo>
                  <a:pt x="59936" y="90654"/>
                </a:lnTo>
                <a:lnTo>
                  <a:pt x="22163" y="113026"/>
                </a:lnTo>
                <a:lnTo>
                  <a:pt x="0" y="149352"/>
                </a:lnTo>
                <a:lnTo>
                  <a:pt x="2527" y="161575"/>
                </a:lnTo>
                <a:lnTo>
                  <a:pt x="38880" y="196486"/>
                </a:lnTo>
                <a:lnTo>
                  <a:pt x="85135" y="217904"/>
                </a:lnTo>
                <a:lnTo>
                  <a:pt x="147181" y="237475"/>
                </a:lnTo>
                <a:lnTo>
                  <a:pt x="223456" y="254889"/>
                </a:lnTo>
                <a:lnTo>
                  <a:pt x="266440" y="262689"/>
                </a:lnTo>
                <a:lnTo>
                  <a:pt x="312395" y="269833"/>
                </a:lnTo>
                <a:lnTo>
                  <a:pt x="361125" y="276282"/>
                </a:lnTo>
                <a:lnTo>
                  <a:pt x="412435" y="281997"/>
                </a:lnTo>
                <a:lnTo>
                  <a:pt x="466129" y="286940"/>
                </a:lnTo>
                <a:lnTo>
                  <a:pt x="522012" y="291071"/>
                </a:lnTo>
                <a:lnTo>
                  <a:pt x="579889" y="294352"/>
                </a:lnTo>
                <a:lnTo>
                  <a:pt x="639563" y="296744"/>
                </a:lnTo>
                <a:lnTo>
                  <a:pt x="700840" y="298207"/>
                </a:lnTo>
                <a:lnTo>
                  <a:pt x="763523" y="298704"/>
                </a:lnTo>
                <a:lnTo>
                  <a:pt x="826001" y="298207"/>
                </a:lnTo>
                <a:lnTo>
                  <a:pt x="887114" y="296744"/>
                </a:lnTo>
                <a:lnTo>
                  <a:pt x="946663" y="294352"/>
                </a:lnTo>
                <a:lnTo>
                  <a:pt x="1004450" y="291071"/>
                </a:lnTo>
                <a:lnTo>
                  <a:pt x="1060275" y="286940"/>
                </a:lnTo>
                <a:lnTo>
                  <a:pt x="1113940" y="281997"/>
                </a:lnTo>
                <a:lnTo>
                  <a:pt x="1165246" y="276282"/>
                </a:lnTo>
                <a:lnTo>
                  <a:pt x="1213994" y="269833"/>
                </a:lnTo>
                <a:lnTo>
                  <a:pt x="1259984" y="262689"/>
                </a:lnTo>
                <a:lnTo>
                  <a:pt x="1303020" y="254889"/>
                </a:lnTo>
                <a:lnTo>
                  <a:pt x="1342900" y="246471"/>
                </a:lnTo>
                <a:lnTo>
                  <a:pt x="1412401" y="227940"/>
                </a:lnTo>
                <a:lnTo>
                  <a:pt x="1466897" y="207406"/>
                </a:lnTo>
                <a:lnTo>
                  <a:pt x="1504797" y="185181"/>
                </a:lnTo>
                <a:lnTo>
                  <a:pt x="1527047" y="149352"/>
                </a:lnTo>
                <a:close/>
              </a:path>
            </a:pathLst>
          </a:custGeom>
          <a:ln w="9144">
            <a:solidFill>
              <a:srgbClr val="000000"/>
            </a:solidFill>
          </a:ln>
        </p:spPr>
        <p:txBody>
          <a:bodyPr wrap="square" lIns="0" tIns="0" rIns="0" bIns="0" rtlCol="0">
            <a:noAutofit/>
          </a:bodyPr>
          <a:lstStyle/>
          <a:p>
            <a:endParaRPr/>
          </a:p>
        </p:txBody>
      </p:sp>
      <p:sp>
        <p:nvSpPr>
          <p:cNvPr id="72" name="object 13">
            <a:extLst>
              <a:ext uri="{FF2B5EF4-FFF2-40B4-BE49-F238E27FC236}">
                <a16:creationId xmlns:a16="http://schemas.microsoft.com/office/drawing/2014/main" id="{45B4451F-E52B-429D-8D79-5E7E85D8EE1C}"/>
              </a:ext>
            </a:extLst>
          </p:cNvPr>
          <p:cNvSpPr txBox="1"/>
          <p:nvPr/>
        </p:nvSpPr>
        <p:spPr>
          <a:xfrm>
            <a:off x="7906987" y="4225978"/>
            <a:ext cx="111448" cy="365069"/>
          </a:xfrm>
          <a:prstGeom prst="rect">
            <a:avLst/>
          </a:prstGeom>
        </p:spPr>
        <p:txBody>
          <a:bodyPr wrap="square" lIns="0" tIns="0" rIns="0" bIns="0" rtlCol="0">
            <a:noAutofit/>
          </a:bodyPr>
          <a:lstStyle/>
          <a:p>
            <a:pPr marL="9013">
              <a:lnSpc>
                <a:spcPts val="1522"/>
              </a:lnSpc>
              <a:spcBef>
                <a:spcPts val="76"/>
              </a:spcBef>
            </a:pPr>
            <a:r>
              <a:rPr sz="1400" dirty="0">
                <a:latin typeface="Times New Roman"/>
                <a:cs typeface="Times New Roman"/>
              </a:rPr>
              <a:t>B</a:t>
            </a:r>
          </a:p>
        </p:txBody>
      </p:sp>
      <p:sp>
        <p:nvSpPr>
          <p:cNvPr id="73" name="object 10">
            <a:extLst>
              <a:ext uri="{FF2B5EF4-FFF2-40B4-BE49-F238E27FC236}">
                <a16:creationId xmlns:a16="http://schemas.microsoft.com/office/drawing/2014/main" id="{848EB6A2-A95E-48AB-8595-E0AD33D8AD0C}"/>
              </a:ext>
            </a:extLst>
          </p:cNvPr>
          <p:cNvSpPr txBox="1"/>
          <p:nvPr/>
        </p:nvSpPr>
        <p:spPr>
          <a:xfrm>
            <a:off x="6703489" y="4390194"/>
            <a:ext cx="1020285" cy="133902"/>
          </a:xfrm>
          <a:prstGeom prst="rect">
            <a:avLst/>
          </a:prstGeom>
        </p:spPr>
        <p:txBody>
          <a:bodyPr wrap="square" lIns="0" tIns="0" rIns="0" bIns="0" rtlCol="0">
            <a:noAutofit/>
          </a:bodyPr>
          <a:lstStyle/>
          <a:p>
            <a:pPr marL="9013">
              <a:lnSpc>
                <a:spcPts val="1522"/>
              </a:lnSpc>
              <a:spcBef>
                <a:spcPts val="76"/>
              </a:spcBef>
            </a:pPr>
            <a:r>
              <a:rPr sz="1400" spc="-3" dirty="0">
                <a:latin typeface="Times New Roman"/>
                <a:cs typeface="Times New Roman"/>
              </a:rPr>
              <a:t>Bro</a:t>
            </a:r>
            <a:r>
              <a:rPr sz="1400" spc="3" dirty="0">
                <a:latin typeface="Times New Roman"/>
                <a:cs typeface="Times New Roman"/>
              </a:rPr>
              <a:t>n</a:t>
            </a:r>
            <a:r>
              <a:rPr sz="1400" spc="-3" dirty="0">
                <a:latin typeface="Times New Roman"/>
                <a:cs typeface="Times New Roman"/>
              </a:rPr>
              <a:t>chitis</a:t>
            </a:r>
            <a:endParaRPr sz="1400" dirty="0">
              <a:latin typeface="Times New Roman"/>
              <a:cs typeface="Times New Roman"/>
            </a:endParaRPr>
          </a:p>
        </p:txBody>
      </p:sp>
      <p:sp>
        <p:nvSpPr>
          <p:cNvPr id="75" name="object 15">
            <a:extLst>
              <a:ext uri="{FF2B5EF4-FFF2-40B4-BE49-F238E27FC236}">
                <a16:creationId xmlns:a16="http://schemas.microsoft.com/office/drawing/2014/main" id="{9721B9B3-326D-48CF-ABBA-A44143FA34DB}"/>
              </a:ext>
            </a:extLst>
          </p:cNvPr>
          <p:cNvSpPr txBox="1"/>
          <p:nvPr/>
        </p:nvSpPr>
        <p:spPr>
          <a:xfrm>
            <a:off x="5143487" y="3857266"/>
            <a:ext cx="1591264" cy="181266"/>
          </a:xfrm>
          <a:prstGeom prst="rect">
            <a:avLst/>
          </a:prstGeom>
        </p:spPr>
        <p:txBody>
          <a:bodyPr wrap="square" lIns="0" tIns="0" rIns="0" bIns="0" rtlCol="0">
            <a:noAutofit/>
          </a:bodyPr>
          <a:lstStyle/>
          <a:p>
            <a:pPr marL="9013">
              <a:lnSpc>
                <a:spcPts val="1835"/>
              </a:lnSpc>
              <a:spcBef>
                <a:spcPts val="92"/>
              </a:spcBef>
            </a:pPr>
            <a:r>
              <a:rPr sz="2000" b="1" spc="3" dirty="0">
                <a:solidFill>
                  <a:srgbClr val="C00000"/>
                </a:solidFill>
                <a:latin typeface="Tahoma"/>
                <a:cs typeface="Tahoma"/>
              </a:rPr>
              <a:t>Conve</a:t>
            </a:r>
            <a:r>
              <a:rPr sz="2000" b="1" spc="-10" dirty="0">
                <a:solidFill>
                  <a:srgbClr val="C00000"/>
                </a:solidFill>
                <a:latin typeface="Tahoma"/>
                <a:cs typeface="Tahoma"/>
              </a:rPr>
              <a:t>r</a:t>
            </a:r>
            <a:r>
              <a:rPr sz="2000" b="1" spc="3" dirty="0">
                <a:solidFill>
                  <a:srgbClr val="C00000"/>
                </a:solidFill>
                <a:latin typeface="Tahoma"/>
                <a:cs typeface="Tahoma"/>
              </a:rPr>
              <a:t>g</a:t>
            </a:r>
            <a:r>
              <a:rPr sz="2000" b="1" spc="-3" dirty="0">
                <a:solidFill>
                  <a:srgbClr val="C00000"/>
                </a:solidFill>
                <a:latin typeface="Tahoma"/>
                <a:cs typeface="Tahoma"/>
              </a:rPr>
              <a:t>i</a:t>
            </a:r>
            <a:r>
              <a:rPr sz="2000" b="1" spc="3" dirty="0">
                <a:solidFill>
                  <a:srgbClr val="C00000"/>
                </a:solidFill>
                <a:latin typeface="Tahoma"/>
                <a:cs typeface="Tahoma"/>
              </a:rPr>
              <a:t>ng</a:t>
            </a:r>
            <a:endParaRPr sz="2000" b="1" dirty="0">
              <a:solidFill>
                <a:srgbClr val="C00000"/>
              </a:solidFill>
              <a:latin typeface="Tahoma"/>
              <a:cs typeface="Tahoma"/>
            </a:endParaRPr>
          </a:p>
        </p:txBody>
      </p:sp>
      <p:sp>
        <p:nvSpPr>
          <p:cNvPr id="76" name="Rectangle 75">
            <a:extLst>
              <a:ext uri="{FF2B5EF4-FFF2-40B4-BE49-F238E27FC236}">
                <a16:creationId xmlns:a16="http://schemas.microsoft.com/office/drawing/2014/main" id="{9CAF2D5C-99D6-4E9C-9726-BA95F376CC37}"/>
              </a:ext>
            </a:extLst>
          </p:cNvPr>
          <p:cNvSpPr/>
          <p:nvPr/>
        </p:nvSpPr>
        <p:spPr>
          <a:xfrm>
            <a:off x="528138" y="1440574"/>
            <a:ext cx="4043861" cy="331629"/>
          </a:xfrm>
          <a:prstGeom prst="rect">
            <a:avLst/>
          </a:prstGeom>
        </p:spPr>
        <p:txBody>
          <a:bodyPr wrap="square">
            <a:spAutoFit/>
          </a:bodyPr>
          <a:lstStyle/>
          <a:p>
            <a:pPr marL="9013" marR="22079">
              <a:lnSpc>
                <a:spcPts val="1835"/>
              </a:lnSpc>
              <a:spcBef>
                <a:spcPts val="92"/>
              </a:spcBef>
            </a:pPr>
            <a:r>
              <a:rPr lang="en-IN" sz="2200" dirty="0">
                <a:latin typeface="Times New Roman" panose="02020603050405020304" pitchFamily="18" charset="0"/>
                <a:cs typeface="Times New Roman" panose="02020603050405020304" pitchFamily="18" charset="0"/>
              </a:rPr>
              <a:t>Three Types of Connections:</a:t>
            </a:r>
          </a:p>
        </p:txBody>
      </p:sp>
    </p:spTree>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Semantics of Belief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6A6814D-EA61-4A2B-AE3F-C1E017224E3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176</a:t>
            </a:fld>
            <a:endParaRPr lang="en-IN"/>
          </a:p>
        </p:txBody>
      </p:sp>
      <p:sp>
        <p:nvSpPr>
          <p:cNvPr id="8" name="Rectangle 3">
            <a:extLst>
              <a:ext uri="{FF2B5EF4-FFF2-40B4-BE49-F238E27FC236}">
                <a16:creationId xmlns:a16="http://schemas.microsoft.com/office/drawing/2014/main" id="{BE46F013-31BA-4B51-BD78-EC4CCA0F9DBB}"/>
              </a:ext>
            </a:extLst>
          </p:cNvPr>
          <p:cNvSpPr txBox="1">
            <a:spLocks noChangeArrowheads="1"/>
          </p:cNvSpPr>
          <p:nvPr/>
        </p:nvSpPr>
        <p:spPr>
          <a:xfrm>
            <a:off x="755576" y="1628800"/>
            <a:ext cx="7893124" cy="3394472"/>
          </a:xfrm>
          <a:prstGeom prst="rect">
            <a:avLst/>
          </a:prstGeom>
          <a:noFill/>
        </p:spPr>
        <p:txBody>
          <a:bodyPr vert="horz" lIns="90488" tIns="44450" rIns="90488" bIns="44450">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dirty="0">
                <a:latin typeface="Times New Roman" panose="02020603050405020304" pitchFamily="18" charset="0"/>
                <a:cs typeface="Times New Roman" panose="02020603050405020304" pitchFamily="18" charset="0"/>
              </a:rPr>
              <a:t>View 1:  A belief network is a representation of the joint probability distribution (“joint”) of a domain.</a:t>
            </a:r>
          </a:p>
          <a:p>
            <a:pPr algn="just">
              <a:lnSpc>
                <a:spcPct val="150000"/>
              </a:lnSpc>
            </a:pPr>
            <a:r>
              <a:rPr lang="en-US" sz="2400" dirty="0">
                <a:latin typeface="Times New Roman" panose="02020603050405020304" pitchFamily="18" charset="0"/>
                <a:cs typeface="Times New Roman" panose="02020603050405020304" pitchFamily="18" charset="0"/>
              </a:rPr>
              <a:t>The joint completely specifies an agent’s probability assignments to all propositions in the domain (both simple and complex.)</a:t>
            </a:r>
          </a:p>
        </p:txBody>
      </p:sp>
    </p:spTree>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Example Calculation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623054B-5B1A-44AF-A80B-53D36A75E09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177</a:t>
            </a:fld>
            <a:endParaRPr lang="en-IN"/>
          </a:p>
        </p:txBody>
      </p:sp>
      <p:sp>
        <p:nvSpPr>
          <p:cNvPr id="8" name="Rectangle 3">
            <a:extLst>
              <a:ext uri="{FF2B5EF4-FFF2-40B4-BE49-F238E27FC236}">
                <a16:creationId xmlns:a16="http://schemas.microsoft.com/office/drawing/2014/main" id="{23D3F499-E4D9-4D14-B2A3-6A2D8216E03B}"/>
              </a:ext>
            </a:extLst>
          </p:cNvPr>
          <p:cNvSpPr txBox="1">
            <a:spLocks noChangeArrowheads="1"/>
          </p:cNvSpPr>
          <p:nvPr/>
        </p:nvSpPr>
        <p:spPr>
          <a:xfrm>
            <a:off x="630237" y="1772816"/>
            <a:ext cx="8056563" cy="4104456"/>
          </a:xfrm>
          <a:prstGeom prst="rect">
            <a:avLst/>
          </a:prstGeom>
          <a:noFill/>
        </p:spPr>
        <p:txBody>
          <a:bodyPr vert="horz" lIns="90488" tIns="44450" rIns="90488" bIns="44450">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FontTx/>
              <a:buNone/>
            </a:pPr>
            <a:r>
              <a:rPr lang="en-US" sz="2400" i="1" dirty="0">
                <a:latin typeface="Times New Roman" panose="02020603050405020304" pitchFamily="18" charset="0"/>
                <a:cs typeface="Times New Roman" panose="02020603050405020304" pitchFamily="18" charset="0"/>
              </a:rPr>
              <a:t>Calculate the probability of the event that the alarm has sounded but neither a burglary nor an earthquake has occurred, and both John and Mary call.</a:t>
            </a:r>
          </a:p>
          <a:p>
            <a:pPr marL="0" indent="0" algn="just">
              <a:buFontTx/>
              <a:buNone/>
            </a:pPr>
            <a:endParaRPr lang="en-US" sz="2400" dirty="0">
              <a:latin typeface="Times New Roman" panose="02020603050405020304" pitchFamily="18" charset="0"/>
              <a:cs typeface="Times New Roman" panose="02020603050405020304" pitchFamily="18" charset="0"/>
            </a:endParaRPr>
          </a:p>
          <a:p>
            <a:pPr marL="0" indent="0" algn="just">
              <a:buFontTx/>
              <a:buNone/>
            </a:pPr>
            <a:r>
              <a:rPr lang="en-US" sz="2400" b="1" dirty="0">
                <a:latin typeface="Times New Roman" panose="02020603050405020304" pitchFamily="18" charset="0"/>
                <a:cs typeface="Times New Roman" panose="02020603050405020304" pitchFamily="18" charset="0"/>
              </a:rPr>
              <a:t>   P(J ^ M ^ A ^ ~B ^ ~E) </a:t>
            </a:r>
          </a:p>
          <a:p>
            <a:pPr marL="0" indent="0" algn="just">
              <a:buFontTx/>
              <a:buNone/>
            </a:pPr>
            <a:r>
              <a:rPr lang="en-US" sz="2400" b="1" dirty="0">
                <a:latin typeface="Times New Roman" panose="02020603050405020304" pitchFamily="18" charset="0"/>
                <a:cs typeface="Times New Roman" panose="02020603050405020304" pitchFamily="18" charset="0"/>
              </a:rPr>
              <a:t>   = P(J|A) P(M|A) P(A|~B,~E) P(~B) P(~E)</a:t>
            </a:r>
          </a:p>
          <a:p>
            <a:pPr marL="0" indent="0" algn="just">
              <a:buFontTx/>
              <a:buNone/>
            </a:pPr>
            <a:endParaRPr lang="en-US" sz="2400" b="1" dirty="0">
              <a:latin typeface="Times New Roman" panose="02020603050405020304" pitchFamily="18" charset="0"/>
              <a:cs typeface="Times New Roman" panose="02020603050405020304" pitchFamily="18" charset="0"/>
            </a:endParaRPr>
          </a:p>
          <a:p>
            <a:pPr marL="0" indent="0" algn="just">
              <a:buFontTx/>
              <a:buNone/>
            </a:pPr>
            <a:r>
              <a:rPr lang="en-US" sz="2400" dirty="0">
                <a:latin typeface="Times New Roman" panose="02020603050405020304" pitchFamily="18" charset="0"/>
                <a:cs typeface="Times New Roman" panose="02020603050405020304" pitchFamily="18" charset="0"/>
              </a:rPr>
              <a:t>   = 0.90 * 0.70 * 0.01 * 0.999 * 0.998 </a:t>
            </a:r>
          </a:p>
          <a:p>
            <a:pPr marL="0" indent="0" algn="just">
              <a:buFontTx/>
              <a:buNone/>
            </a:pPr>
            <a:r>
              <a:rPr lang="en-US" sz="2400" dirty="0">
                <a:latin typeface="Times New Roman" panose="02020603050405020304" pitchFamily="18" charset="0"/>
                <a:cs typeface="Times New Roman" panose="02020603050405020304" pitchFamily="18" charset="0"/>
              </a:rPr>
              <a:t>   = 0.00062</a:t>
            </a:r>
          </a:p>
          <a:p>
            <a:pPr marL="0" indent="0" algn="just">
              <a:buFontTx/>
              <a:buNone/>
            </a:pPr>
            <a:r>
              <a:rPr lang="en-US" sz="2400" dirty="0">
                <a:latin typeface="Times New Roman" panose="02020603050405020304" pitchFamily="18" charset="0"/>
                <a:cs typeface="Times New Roman" panose="02020603050405020304" pitchFamily="18" charset="0"/>
              </a:rPr>
              <a:t>    </a:t>
            </a:r>
          </a:p>
        </p:txBody>
      </p:sp>
    </p:spTree>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Network as representation of joint</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0FD23A2-5456-4A19-AE8A-4C9917F4927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178</a:t>
            </a:fld>
            <a:endParaRPr lang="en-IN"/>
          </a:p>
        </p:txBody>
      </p:sp>
      <p:sp>
        <p:nvSpPr>
          <p:cNvPr id="8" name="Rectangle 3">
            <a:extLst>
              <a:ext uri="{FF2B5EF4-FFF2-40B4-BE49-F238E27FC236}">
                <a16:creationId xmlns:a16="http://schemas.microsoft.com/office/drawing/2014/main" id="{5A072E13-6A47-458A-A6B4-F525574B823E}"/>
              </a:ext>
            </a:extLst>
          </p:cNvPr>
          <p:cNvSpPr txBox="1">
            <a:spLocks noChangeArrowheads="1"/>
          </p:cNvSpPr>
          <p:nvPr/>
        </p:nvSpPr>
        <p:spPr>
          <a:xfrm>
            <a:off x="685800" y="1484784"/>
            <a:ext cx="7772400" cy="1428750"/>
          </a:xfrm>
          <a:prstGeom prst="rect">
            <a:avLst/>
          </a:prstGeom>
          <a:noFill/>
        </p:spPr>
        <p:txBody>
          <a:bodyPr vert="horz" lIns="90488" tIns="44450" rIns="90488" bIns="44450">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r>
              <a:rPr lang="en-US" sz="2200" dirty="0">
                <a:latin typeface="Times New Roman" panose="02020603050405020304" pitchFamily="18" charset="0"/>
                <a:cs typeface="Times New Roman" panose="02020603050405020304" pitchFamily="18" charset="0"/>
              </a:rPr>
              <a:t>A generic entry in the joint probability distribution is the probability of a conjunction of particular assignments to each variable, such as:</a:t>
            </a:r>
          </a:p>
          <a:p>
            <a:pPr algn="just">
              <a:buFontTx/>
              <a:buNone/>
            </a:pPr>
            <a:r>
              <a:rPr lang="en-US" sz="2200" dirty="0">
                <a:latin typeface="Times New Roman" panose="02020603050405020304" pitchFamily="18" charset="0"/>
                <a:cs typeface="Times New Roman" panose="02020603050405020304" pitchFamily="18" charset="0"/>
              </a:rPr>
              <a:t>	</a:t>
            </a:r>
          </a:p>
        </p:txBody>
      </p:sp>
      <p:graphicFrame>
        <p:nvGraphicFramePr>
          <p:cNvPr id="9" name="Object 2" descr="Recycled paper">
            <a:hlinkClick r:id="" action="ppaction://ole?verb=0"/>
            <a:extLst>
              <a:ext uri="{FF2B5EF4-FFF2-40B4-BE49-F238E27FC236}">
                <a16:creationId xmlns:a16="http://schemas.microsoft.com/office/drawing/2014/main" id="{7A9126F7-FDD8-4399-B793-985E2C5FF1D5}"/>
              </a:ext>
            </a:extLst>
          </p:cNvPr>
          <p:cNvGraphicFramePr>
            <a:graphicFrameLocks/>
          </p:cNvGraphicFramePr>
          <p:nvPr>
            <p:extLst>
              <p:ext uri="{D42A27DB-BD31-4B8C-83A1-F6EECF244321}">
                <p14:modId xmlns:p14="http://schemas.microsoft.com/office/powerpoint/2010/main" val="3016260636"/>
              </p:ext>
            </p:extLst>
          </p:nvPr>
        </p:nvGraphicFramePr>
        <p:xfrm>
          <a:off x="2476500" y="2870994"/>
          <a:ext cx="4800600" cy="933450"/>
        </p:xfrm>
        <a:graphic>
          <a:graphicData uri="http://schemas.openxmlformats.org/presentationml/2006/ole">
            <mc:AlternateContent xmlns:mc="http://schemas.openxmlformats.org/markup-compatibility/2006">
              <mc:Choice xmlns:v="urn:schemas-microsoft-com:vml" Requires="v">
                <p:oleObj spid="_x0000_s27662" name="Equation" r:id="rId3" imgW="3323880" imgH="657000" progId="Equation.2">
                  <p:embed/>
                </p:oleObj>
              </mc:Choice>
              <mc:Fallback>
                <p:oleObj name="Equation" r:id="rId3" imgW="3323880" imgH="657000" progId="Equation.2">
                  <p:embed/>
                  <p:pic>
                    <p:nvPicPr>
                      <p:cNvPr id="18434" name="Object 2" descr="Recycled paper">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2870994"/>
                        <a:ext cx="4800600" cy="933450"/>
                      </a:xfrm>
                      <a:prstGeom prst="rect">
                        <a:avLst/>
                      </a:prstGeom>
                      <a:blipFill dpi="0" rotWithShape="0">
                        <a:blip r:embed="rId5"/>
                        <a:srcRect/>
                        <a:tile tx="0" ty="0" sx="100000" sy="100000" flip="none" algn="tl"/>
                      </a:blipFill>
                      <a:ln>
                        <a:noFill/>
                      </a:ln>
                      <a:effectLst/>
                    </p:spPr>
                  </p:pic>
                </p:oleObj>
              </mc:Fallback>
            </mc:AlternateContent>
          </a:graphicData>
        </a:graphic>
      </p:graphicFrame>
      <p:sp>
        <p:nvSpPr>
          <p:cNvPr id="10" name="Rectangle 5">
            <a:extLst>
              <a:ext uri="{FF2B5EF4-FFF2-40B4-BE49-F238E27FC236}">
                <a16:creationId xmlns:a16="http://schemas.microsoft.com/office/drawing/2014/main" id="{206C61DC-58B3-41EC-941E-ACD448FD9294}"/>
              </a:ext>
            </a:extLst>
          </p:cNvPr>
          <p:cNvSpPr>
            <a:spLocks noChangeArrowheads="1"/>
          </p:cNvSpPr>
          <p:nvPr/>
        </p:nvSpPr>
        <p:spPr bwMode="auto">
          <a:xfrm>
            <a:off x="694251" y="4293096"/>
            <a:ext cx="77724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just">
              <a:spcBef>
                <a:spcPct val="20000"/>
              </a:spcBef>
              <a:buClr>
                <a:schemeClr val="accent1"/>
              </a:buClr>
              <a:buSzPct val="15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Each entry in the joint is represented by the product of appropriate elements of the CPTs in the belief network.</a:t>
            </a:r>
          </a:p>
          <a:p>
            <a:pPr marL="342900" indent="-342900" algn="just">
              <a:spcBef>
                <a:spcPct val="20000"/>
              </a:spcBef>
            </a:pPr>
            <a:r>
              <a:rPr lang="en-US" sz="2200"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Semantics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B8BECFD-1C47-4841-9ADC-F0B54A4A36F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179</a:t>
            </a:fld>
            <a:endParaRPr lang="en-IN"/>
          </a:p>
        </p:txBody>
      </p:sp>
      <p:sp>
        <p:nvSpPr>
          <p:cNvPr id="8" name="Rectangle 3">
            <a:extLst>
              <a:ext uri="{FF2B5EF4-FFF2-40B4-BE49-F238E27FC236}">
                <a16:creationId xmlns:a16="http://schemas.microsoft.com/office/drawing/2014/main" id="{AED63F60-FB1D-4069-84F1-91DB16FF193D}"/>
              </a:ext>
            </a:extLst>
          </p:cNvPr>
          <p:cNvSpPr txBox="1">
            <a:spLocks noChangeArrowheads="1"/>
          </p:cNvSpPr>
          <p:nvPr/>
        </p:nvSpPr>
        <p:spPr>
          <a:xfrm>
            <a:off x="581665" y="1556792"/>
            <a:ext cx="8105135" cy="3394472"/>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dirty="0">
                <a:latin typeface="Times New Roman" panose="02020603050405020304" pitchFamily="18" charset="0"/>
                <a:cs typeface="Times New Roman" panose="02020603050405020304" pitchFamily="18" charset="0"/>
              </a:rPr>
              <a:t>View 2:  Encoding of a collection of conditional independence statements.</a:t>
            </a:r>
          </a:p>
          <a:p>
            <a:pPr lvl="1" algn="just">
              <a:lnSpc>
                <a:spcPct val="150000"/>
              </a:lnSpc>
            </a:pPr>
            <a:r>
              <a:rPr lang="en-US" dirty="0" err="1">
                <a:latin typeface="Times New Roman" panose="02020603050405020304" pitchFamily="18" charset="0"/>
                <a:cs typeface="Times New Roman" panose="02020603050405020304" pitchFamily="18" charset="0"/>
              </a:rPr>
              <a:t>JohnCalls</a:t>
            </a:r>
            <a:r>
              <a:rPr lang="en-US" dirty="0">
                <a:latin typeface="Times New Roman" panose="02020603050405020304" pitchFamily="18" charset="0"/>
                <a:cs typeface="Times New Roman" panose="02020603050405020304" pitchFamily="18" charset="0"/>
              </a:rPr>
              <a:t> is conditionally independent of other variables in the network given the value of Alarm</a:t>
            </a:r>
          </a:p>
          <a:p>
            <a:pPr algn="just">
              <a:lnSpc>
                <a:spcPct val="150000"/>
              </a:lnSpc>
            </a:pPr>
            <a:r>
              <a:rPr lang="en-US" sz="2400" dirty="0">
                <a:latin typeface="Times New Roman" panose="02020603050405020304" pitchFamily="18" charset="0"/>
                <a:cs typeface="Times New Roman" panose="02020603050405020304" pitchFamily="18" charset="0"/>
              </a:rPr>
              <a:t>This view is useful for understanding inference procedures for the networks.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Machine Learning Areas</a:t>
            </a:r>
          </a:p>
        </p:txBody>
      </p:sp>
      <p:sp>
        <p:nvSpPr>
          <p:cNvPr id="3" name="Date Placeholder 2"/>
          <p:cNvSpPr>
            <a:spLocks noGrp="1"/>
          </p:cNvSpPr>
          <p:nvPr>
            <p:ph type="dt" sz="half" idx="10"/>
          </p:nvPr>
        </p:nvSpPr>
        <p:spPr/>
        <p:txBody>
          <a:bodyPr/>
          <a:lstStyle/>
          <a:p>
            <a:fld id="{85BC2430-33F6-4FDE-A378-26ABDE46B4F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a:t>
            </a:fld>
            <a:endParaRPr lang="en-IN"/>
          </a:p>
        </p:txBody>
      </p:sp>
      <p:sp>
        <p:nvSpPr>
          <p:cNvPr id="6" name="Content Placeholder 5"/>
          <p:cNvSpPr>
            <a:spLocks noGrp="1"/>
          </p:cNvSpPr>
          <p:nvPr>
            <p:ph sz="quarter" idx="1"/>
          </p:nvPr>
        </p:nvSpPr>
        <p:spPr>
          <a:xfrm>
            <a:off x="785786" y="1428736"/>
            <a:ext cx="7772400" cy="4572000"/>
          </a:xfrm>
        </p:spPr>
        <p:txBody>
          <a:bodyPr>
            <a:normAutofit fontScale="92500" lnSpcReduction="20000"/>
          </a:bodyPr>
          <a:lstStyle/>
          <a:p>
            <a:pPr>
              <a:lnSpc>
                <a:spcPct val="90000"/>
              </a:lnSpc>
            </a:pPr>
            <a:r>
              <a:rPr lang="en-US" sz="2800" b="1" dirty="0">
                <a:solidFill>
                  <a:schemeClr val="accent2"/>
                </a:solidFill>
              </a:rPr>
              <a:t>Supervised Learning</a:t>
            </a:r>
            <a:r>
              <a:rPr lang="en-US" sz="2800" b="1" dirty="0"/>
              <a:t>:</a:t>
            </a:r>
            <a:r>
              <a:rPr lang="en-US" sz="2800" dirty="0"/>
              <a:t> Data and corresponding labels are given</a:t>
            </a:r>
          </a:p>
          <a:p>
            <a:pPr>
              <a:lnSpc>
                <a:spcPct val="90000"/>
              </a:lnSpc>
            </a:pPr>
            <a:endParaRPr lang="en-US" sz="2800" dirty="0"/>
          </a:p>
          <a:p>
            <a:pPr>
              <a:lnSpc>
                <a:spcPct val="90000"/>
              </a:lnSpc>
            </a:pPr>
            <a:r>
              <a:rPr lang="en-US" sz="2800" b="1" dirty="0">
                <a:solidFill>
                  <a:schemeClr val="accent2"/>
                </a:solidFill>
              </a:rPr>
              <a:t>Unsupervised Learning</a:t>
            </a:r>
            <a:r>
              <a:rPr lang="en-US" sz="2800" b="1" dirty="0"/>
              <a:t>:</a:t>
            </a:r>
            <a:r>
              <a:rPr lang="en-US" sz="2800" dirty="0"/>
              <a:t> Only data is given, no labels provided</a:t>
            </a:r>
          </a:p>
          <a:p>
            <a:pPr>
              <a:lnSpc>
                <a:spcPct val="90000"/>
              </a:lnSpc>
            </a:pPr>
            <a:endParaRPr lang="en-US" sz="2800" dirty="0"/>
          </a:p>
          <a:p>
            <a:pPr>
              <a:lnSpc>
                <a:spcPct val="90000"/>
              </a:lnSpc>
            </a:pPr>
            <a:r>
              <a:rPr lang="en-US" sz="2800" b="1" dirty="0">
                <a:solidFill>
                  <a:schemeClr val="accent2"/>
                </a:solidFill>
              </a:rPr>
              <a:t>Semi-supervised Learning</a:t>
            </a:r>
            <a:r>
              <a:rPr lang="en-US" sz="2800" b="1" dirty="0"/>
              <a:t>:</a:t>
            </a:r>
            <a:r>
              <a:rPr lang="en-US" sz="2800" dirty="0"/>
              <a:t> Some (if not all) labels are present</a:t>
            </a:r>
          </a:p>
          <a:p>
            <a:pPr>
              <a:lnSpc>
                <a:spcPct val="90000"/>
              </a:lnSpc>
              <a:buFontTx/>
              <a:buNone/>
            </a:pPr>
            <a:endParaRPr lang="en-US" sz="2800" dirty="0"/>
          </a:p>
          <a:p>
            <a:pPr>
              <a:lnSpc>
                <a:spcPct val="90000"/>
              </a:lnSpc>
            </a:pPr>
            <a:r>
              <a:rPr lang="en-US" sz="2800" b="1" dirty="0">
                <a:solidFill>
                  <a:schemeClr val="accent2"/>
                </a:solidFill>
              </a:rPr>
              <a:t>Reinforcement Learning</a:t>
            </a:r>
            <a:r>
              <a:rPr lang="en-US" sz="2800" dirty="0"/>
              <a:t>: An agent interacting with the world makes observations, takes actions, and is rewarded or punished; it should learn to choose actions in such a way as to obtain a lot of reward</a:t>
            </a:r>
          </a:p>
          <a:p>
            <a:endParaRPr lang="en-US" dirty="0"/>
          </a:p>
        </p:txBody>
      </p:sp>
    </p:spTree>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Causal Inferences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F3DAA29-813E-4B6D-93B2-91566078ADC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180</a:t>
            </a:fld>
            <a:endParaRPr lang="en-IN"/>
          </a:p>
        </p:txBody>
      </p:sp>
      <p:sp>
        <p:nvSpPr>
          <p:cNvPr id="8" name="Title 1">
            <a:extLst>
              <a:ext uri="{FF2B5EF4-FFF2-40B4-BE49-F238E27FC236}">
                <a16:creationId xmlns:a16="http://schemas.microsoft.com/office/drawing/2014/main" id="{40892F04-EB46-4AFE-8ABC-4685FEE847D6}"/>
              </a:ext>
            </a:extLst>
          </p:cNvPr>
          <p:cNvSpPr txBox="1">
            <a:spLocks/>
          </p:cNvSpPr>
          <p:nvPr/>
        </p:nvSpPr>
        <p:spPr>
          <a:xfrm>
            <a:off x="914400" y="209323"/>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endParaRPr lang="en-US"/>
          </a:p>
        </p:txBody>
      </p:sp>
      <p:sp>
        <p:nvSpPr>
          <p:cNvPr id="9" name="Text Box 3">
            <a:extLst>
              <a:ext uri="{FF2B5EF4-FFF2-40B4-BE49-F238E27FC236}">
                <a16:creationId xmlns:a16="http://schemas.microsoft.com/office/drawing/2014/main" id="{C70CBA84-6DD7-4FB4-B515-9693542C0B38}"/>
              </a:ext>
            </a:extLst>
          </p:cNvPr>
          <p:cNvSpPr txBox="1">
            <a:spLocks noChangeArrowheads="1"/>
          </p:cNvSpPr>
          <p:nvPr/>
        </p:nvSpPr>
        <p:spPr bwMode="auto">
          <a:xfrm>
            <a:off x="323278" y="1964103"/>
            <a:ext cx="3319504" cy="1200329"/>
          </a:xfrm>
          <a:prstGeom prst="rect">
            <a:avLst/>
          </a:prstGeom>
          <a:solidFill>
            <a:schemeClr val="accent3">
              <a:lumMod val="60000"/>
              <a:lumOff val="40000"/>
            </a:schemeClr>
          </a:solidFill>
          <a:ln>
            <a:noFill/>
          </a:ln>
          <a:effec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pPr algn="l"/>
            <a:r>
              <a:rPr lang="en-US" sz="1800" dirty="0">
                <a:latin typeface="Arial" panose="020B0604020202020204" pitchFamily="34" charset="0"/>
                <a:cs typeface="Arial" panose="020B0604020202020204" pitchFamily="34" charset="0"/>
              </a:rPr>
              <a:t>Inference from cause to effect. </a:t>
            </a:r>
          </a:p>
          <a:p>
            <a:pPr algn="l"/>
            <a:r>
              <a:rPr lang="en-US" sz="1800" dirty="0">
                <a:latin typeface="Arial" panose="020B0604020202020204" pitchFamily="34" charset="0"/>
                <a:cs typeface="Arial" panose="020B0604020202020204" pitchFamily="34" charset="0"/>
              </a:rPr>
              <a:t>E.g. Given a burglary, what is Probability of John Calling -P(J|B)?</a:t>
            </a:r>
          </a:p>
        </p:txBody>
      </p:sp>
      <p:graphicFrame>
        <p:nvGraphicFramePr>
          <p:cNvPr id="10" name="Object 29">
            <a:extLst>
              <a:ext uri="{FF2B5EF4-FFF2-40B4-BE49-F238E27FC236}">
                <a16:creationId xmlns:a16="http://schemas.microsoft.com/office/drawing/2014/main" id="{3903AAFD-E5D3-4B3E-993D-E0F70964F50C}"/>
              </a:ext>
            </a:extLst>
          </p:cNvPr>
          <p:cNvGraphicFramePr>
            <a:graphicFrameLocks noChangeAspect="1"/>
          </p:cNvGraphicFramePr>
          <p:nvPr>
            <p:extLst>
              <p:ext uri="{D42A27DB-BD31-4B8C-83A1-F6EECF244321}">
                <p14:modId xmlns:p14="http://schemas.microsoft.com/office/powerpoint/2010/main" val="187301257"/>
              </p:ext>
            </p:extLst>
          </p:nvPr>
        </p:nvGraphicFramePr>
        <p:xfrm>
          <a:off x="369605" y="3788929"/>
          <a:ext cx="5481638" cy="2141935"/>
        </p:xfrm>
        <a:graphic>
          <a:graphicData uri="http://schemas.openxmlformats.org/presentationml/2006/ole">
            <mc:AlternateContent xmlns:mc="http://schemas.openxmlformats.org/markup-compatibility/2006">
              <mc:Choice xmlns:v="urn:schemas-microsoft-com:vml" Requires="v">
                <p:oleObj spid="_x0000_s28686" name="Equation" r:id="rId3" imgW="2971800" imgH="1549080" progId="Equation.3">
                  <p:embed/>
                </p:oleObj>
              </mc:Choice>
              <mc:Fallback>
                <p:oleObj name="Equation" r:id="rId3" imgW="2971800" imgH="1549080" progId="Equation.3">
                  <p:embed/>
                  <p:pic>
                    <p:nvPicPr>
                      <p:cNvPr id="18436"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05" y="3788929"/>
                        <a:ext cx="5481638" cy="2141935"/>
                      </a:xfrm>
                      <a:prstGeom prst="rect">
                        <a:avLst/>
                      </a:prstGeom>
                      <a:noFill/>
                      <a:ln>
                        <a:solidFill>
                          <a:srgbClr val="C00000"/>
                        </a:solidFill>
                      </a:ln>
                      <a:effectLst/>
                    </p:spPr>
                  </p:pic>
                </p:oleObj>
              </mc:Fallback>
            </mc:AlternateContent>
          </a:graphicData>
        </a:graphic>
      </p:graphicFrame>
      <p:sp>
        <p:nvSpPr>
          <p:cNvPr id="11" name="Text Box 30">
            <a:extLst>
              <a:ext uri="{FF2B5EF4-FFF2-40B4-BE49-F238E27FC236}">
                <a16:creationId xmlns:a16="http://schemas.microsoft.com/office/drawing/2014/main" id="{72E7D002-0FAB-4CE0-8C63-1560777B87F1}"/>
              </a:ext>
            </a:extLst>
          </p:cNvPr>
          <p:cNvSpPr txBox="1">
            <a:spLocks noChangeArrowheads="1"/>
          </p:cNvSpPr>
          <p:nvPr/>
        </p:nvSpPr>
        <p:spPr bwMode="auto">
          <a:xfrm>
            <a:off x="5990046" y="4870268"/>
            <a:ext cx="2784349" cy="707886"/>
          </a:xfrm>
          <a:prstGeom prst="rect">
            <a:avLst/>
          </a:prstGeom>
          <a:solidFill>
            <a:schemeClr val="accent3">
              <a:lumMod val="60000"/>
              <a:lumOff val="40000"/>
            </a:schemeClr>
          </a:solidFill>
          <a:ln>
            <a:noFill/>
          </a:ln>
          <a:effec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2000" dirty="0"/>
              <a:t>P(M|B)=0.67 via similar calculations</a:t>
            </a:r>
          </a:p>
        </p:txBody>
      </p:sp>
      <p:sp>
        <p:nvSpPr>
          <p:cNvPr id="12" name="Oval 55">
            <a:extLst>
              <a:ext uri="{FF2B5EF4-FFF2-40B4-BE49-F238E27FC236}">
                <a16:creationId xmlns:a16="http://schemas.microsoft.com/office/drawing/2014/main" id="{85A2981D-717C-49E1-B798-69E13BD3ABBD}"/>
              </a:ext>
            </a:extLst>
          </p:cNvPr>
          <p:cNvSpPr>
            <a:spLocks noChangeArrowheads="1"/>
          </p:cNvSpPr>
          <p:nvPr/>
        </p:nvSpPr>
        <p:spPr bwMode="auto">
          <a:xfrm>
            <a:off x="3802727" y="1551958"/>
            <a:ext cx="1359148" cy="519351"/>
          </a:xfrm>
          <a:prstGeom prst="ellipse">
            <a:avLst/>
          </a:prstGeom>
          <a:solidFill>
            <a:srgbClr val="FFCCFF"/>
          </a:solidFill>
          <a:ln>
            <a:noFill/>
          </a:ln>
          <a:effectLst/>
        </p:spPr>
        <p:txBody>
          <a:bodyPr wrap="none" anchor="ctr">
            <a:spAutoFit/>
          </a:bodyPr>
          <a:lstStyle/>
          <a:p>
            <a:r>
              <a:rPr lang="en-US" sz="1800" dirty="0"/>
              <a:t>Burglary</a:t>
            </a:r>
          </a:p>
        </p:txBody>
      </p:sp>
      <p:sp>
        <p:nvSpPr>
          <p:cNvPr id="13" name="Oval 56">
            <a:extLst>
              <a:ext uri="{FF2B5EF4-FFF2-40B4-BE49-F238E27FC236}">
                <a16:creationId xmlns:a16="http://schemas.microsoft.com/office/drawing/2014/main" id="{2FAEFE4C-0E46-45B8-B0CF-854AB8DBF3BD}"/>
              </a:ext>
            </a:extLst>
          </p:cNvPr>
          <p:cNvSpPr>
            <a:spLocks noChangeArrowheads="1"/>
          </p:cNvSpPr>
          <p:nvPr/>
        </p:nvSpPr>
        <p:spPr bwMode="auto">
          <a:xfrm>
            <a:off x="6321457" y="1599045"/>
            <a:ext cx="1589069" cy="476071"/>
          </a:xfrm>
          <a:prstGeom prst="ellipse">
            <a:avLst/>
          </a:prstGeom>
          <a:solidFill>
            <a:srgbClr val="FFCCFF"/>
          </a:solidFill>
          <a:ln>
            <a:noFill/>
          </a:ln>
          <a:effectLst/>
        </p:spPr>
        <p:txBody>
          <a:bodyPr wrap="none" anchor="ctr">
            <a:spAutoFit/>
          </a:bodyPr>
          <a:lstStyle/>
          <a:p>
            <a:r>
              <a:rPr lang="en-US" sz="1600"/>
              <a:t>Earthquake</a:t>
            </a:r>
            <a:endParaRPr lang="en-US" sz="1000"/>
          </a:p>
        </p:txBody>
      </p:sp>
      <p:sp>
        <p:nvSpPr>
          <p:cNvPr id="14" name="Oval 57">
            <a:extLst>
              <a:ext uri="{FF2B5EF4-FFF2-40B4-BE49-F238E27FC236}">
                <a16:creationId xmlns:a16="http://schemas.microsoft.com/office/drawing/2014/main" id="{4EAA70AE-CAEA-47A6-86A7-8FB9E209C381}"/>
              </a:ext>
            </a:extLst>
          </p:cNvPr>
          <p:cNvSpPr>
            <a:spLocks noChangeArrowheads="1"/>
          </p:cNvSpPr>
          <p:nvPr/>
        </p:nvSpPr>
        <p:spPr bwMode="auto">
          <a:xfrm>
            <a:off x="5043415" y="2316322"/>
            <a:ext cx="1048619" cy="519351"/>
          </a:xfrm>
          <a:prstGeom prst="ellipse">
            <a:avLst/>
          </a:prstGeom>
          <a:solidFill>
            <a:srgbClr val="FFCCFF"/>
          </a:solidFill>
          <a:ln>
            <a:noFill/>
          </a:ln>
          <a:effectLst/>
        </p:spPr>
        <p:txBody>
          <a:bodyPr wrap="none" anchor="ctr">
            <a:spAutoFit/>
          </a:bodyPr>
          <a:lstStyle/>
          <a:p>
            <a:r>
              <a:rPr lang="en-US" sz="1800" dirty="0"/>
              <a:t>Alarm</a:t>
            </a:r>
          </a:p>
        </p:txBody>
      </p:sp>
      <p:sp>
        <p:nvSpPr>
          <p:cNvPr id="15" name="Oval 58">
            <a:extLst>
              <a:ext uri="{FF2B5EF4-FFF2-40B4-BE49-F238E27FC236}">
                <a16:creationId xmlns:a16="http://schemas.microsoft.com/office/drawing/2014/main" id="{88012667-3E21-41E3-97E5-32DF074AF157}"/>
              </a:ext>
            </a:extLst>
          </p:cNvPr>
          <p:cNvSpPr>
            <a:spLocks noChangeArrowheads="1"/>
          </p:cNvSpPr>
          <p:nvPr/>
        </p:nvSpPr>
        <p:spPr bwMode="auto">
          <a:xfrm>
            <a:off x="3811007" y="3130685"/>
            <a:ext cx="1521986" cy="519351"/>
          </a:xfrm>
          <a:prstGeom prst="ellipse">
            <a:avLst/>
          </a:prstGeom>
          <a:solidFill>
            <a:srgbClr val="FFCCFF"/>
          </a:solidFill>
          <a:ln>
            <a:noFill/>
          </a:ln>
          <a:effectLst/>
        </p:spPr>
        <p:txBody>
          <a:bodyPr wrap="none" anchor="ctr">
            <a:spAutoFit/>
          </a:bodyPr>
          <a:lstStyle/>
          <a:p>
            <a:r>
              <a:rPr lang="en-US" sz="1800" dirty="0"/>
              <a:t>John</a:t>
            </a:r>
            <a:r>
              <a:rPr lang="en-US" sz="1000" dirty="0"/>
              <a:t> </a:t>
            </a:r>
            <a:r>
              <a:rPr lang="en-US" sz="1800" dirty="0"/>
              <a:t>Calls</a:t>
            </a:r>
          </a:p>
        </p:txBody>
      </p:sp>
      <p:sp>
        <p:nvSpPr>
          <p:cNvPr id="16" name="Oval 59">
            <a:extLst>
              <a:ext uri="{FF2B5EF4-FFF2-40B4-BE49-F238E27FC236}">
                <a16:creationId xmlns:a16="http://schemas.microsoft.com/office/drawing/2014/main" id="{3EAA7868-5AD1-4ECA-B0D4-AE49FA56B826}"/>
              </a:ext>
            </a:extLst>
          </p:cNvPr>
          <p:cNvSpPr>
            <a:spLocks noChangeArrowheads="1"/>
          </p:cNvSpPr>
          <p:nvPr/>
        </p:nvSpPr>
        <p:spPr bwMode="auto">
          <a:xfrm>
            <a:off x="6408800" y="3063131"/>
            <a:ext cx="1631807" cy="519351"/>
          </a:xfrm>
          <a:prstGeom prst="ellipse">
            <a:avLst/>
          </a:prstGeom>
          <a:solidFill>
            <a:srgbClr val="FFCCFF"/>
          </a:solidFill>
          <a:ln>
            <a:noFill/>
          </a:ln>
          <a:effectLst/>
        </p:spPr>
        <p:txBody>
          <a:bodyPr wrap="none" anchor="ctr">
            <a:spAutoFit/>
          </a:bodyPr>
          <a:lstStyle/>
          <a:p>
            <a:r>
              <a:rPr lang="en-US" sz="1800" dirty="0"/>
              <a:t>Mary Calls</a:t>
            </a:r>
          </a:p>
        </p:txBody>
      </p:sp>
      <p:sp>
        <p:nvSpPr>
          <p:cNvPr id="17" name="Line 61">
            <a:extLst>
              <a:ext uri="{FF2B5EF4-FFF2-40B4-BE49-F238E27FC236}">
                <a16:creationId xmlns:a16="http://schemas.microsoft.com/office/drawing/2014/main" id="{8D785E5A-C570-4CE2-9EF9-244F53637911}"/>
              </a:ext>
            </a:extLst>
          </p:cNvPr>
          <p:cNvSpPr>
            <a:spLocks noChangeShapeType="1"/>
          </p:cNvSpPr>
          <p:nvPr/>
        </p:nvSpPr>
        <p:spPr bwMode="auto">
          <a:xfrm flipH="1">
            <a:off x="5973575" y="2071310"/>
            <a:ext cx="761224" cy="317112"/>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18" name="Line 62">
            <a:extLst>
              <a:ext uri="{FF2B5EF4-FFF2-40B4-BE49-F238E27FC236}">
                <a16:creationId xmlns:a16="http://schemas.microsoft.com/office/drawing/2014/main" id="{5A68A3A1-209A-4A96-86F9-F825025FC500}"/>
              </a:ext>
            </a:extLst>
          </p:cNvPr>
          <p:cNvSpPr>
            <a:spLocks noChangeShapeType="1"/>
          </p:cNvSpPr>
          <p:nvPr/>
        </p:nvSpPr>
        <p:spPr bwMode="auto">
          <a:xfrm flipH="1">
            <a:off x="4893710" y="2788584"/>
            <a:ext cx="321995" cy="357431"/>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19" name="Line 63">
            <a:extLst>
              <a:ext uri="{FF2B5EF4-FFF2-40B4-BE49-F238E27FC236}">
                <a16:creationId xmlns:a16="http://schemas.microsoft.com/office/drawing/2014/main" id="{DEA34BB4-0AED-4B67-BA32-3E6FEB627637}"/>
              </a:ext>
            </a:extLst>
          </p:cNvPr>
          <p:cNvSpPr>
            <a:spLocks noChangeShapeType="1"/>
          </p:cNvSpPr>
          <p:nvPr/>
        </p:nvSpPr>
        <p:spPr bwMode="auto">
          <a:xfrm>
            <a:off x="5892703" y="2685655"/>
            <a:ext cx="680316" cy="428332"/>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IN"/>
          </a:p>
        </p:txBody>
      </p:sp>
      <p:sp>
        <p:nvSpPr>
          <p:cNvPr id="26" name="Text Box 64">
            <a:extLst>
              <a:ext uri="{FF2B5EF4-FFF2-40B4-BE49-F238E27FC236}">
                <a16:creationId xmlns:a16="http://schemas.microsoft.com/office/drawing/2014/main" id="{C1E142F7-1BD1-49B7-A2B4-C8F9A413AA61}"/>
              </a:ext>
            </a:extLst>
          </p:cNvPr>
          <p:cNvSpPr txBox="1">
            <a:spLocks noChangeArrowheads="1"/>
          </p:cNvSpPr>
          <p:nvPr/>
        </p:nvSpPr>
        <p:spPr bwMode="auto">
          <a:xfrm>
            <a:off x="5081403" y="1122264"/>
            <a:ext cx="66877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2000" u="sng" dirty="0"/>
              <a:t>P(B)</a:t>
            </a:r>
            <a:endParaRPr lang="en-US" sz="1000" dirty="0"/>
          </a:p>
        </p:txBody>
      </p:sp>
      <p:sp>
        <p:nvSpPr>
          <p:cNvPr id="27" name="Text Box 65">
            <a:extLst>
              <a:ext uri="{FF2B5EF4-FFF2-40B4-BE49-F238E27FC236}">
                <a16:creationId xmlns:a16="http://schemas.microsoft.com/office/drawing/2014/main" id="{5DB36F11-2AEB-4730-A2D2-6CB5E7D6A4D9}"/>
              </a:ext>
            </a:extLst>
          </p:cNvPr>
          <p:cNvSpPr txBox="1">
            <a:spLocks noChangeArrowheads="1"/>
          </p:cNvSpPr>
          <p:nvPr/>
        </p:nvSpPr>
        <p:spPr bwMode="auto">
          <a:xfrm>
            <a:off x="5052827" y="1365658"/>
            <a:ext cx="70403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0.001</a:t>
            </a:r>
          </a:p>
        </p:txBody>
      </p:sp>
      <p:sp>
        <p:nvSpPr>
          <p:cNvPr id="30" name="Text Box 73">
            <a:extLst>
              <a:ext uri="{FF2B5EF4-FFF2-40B4-BE49-F238E27FC236}">
                <a16:creationId xmlns:a16="http://schemas.microsoft.com/office/drawing/2014/main" id="{1540E30A-AD0C-4D99-BC1C-D3E6D3A4DA53}"/>
              </a:ext>
            </a:extLst>
          </p:cNvPr>
          <p:cNvSpPr txBox="1">
            <a:spLocks noChangeArrowheads="1"/>
          </p:cNvSpPr>
          <p:nvPr/>
        </p:nvSpPr>
        <p:spPr bwMode="auto">
          <a:xfrm>
            <a:off x="3668250" y="2188039"/>
            <a:ext cx="101822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u="sng"/>
              <a:t>A	P(J)</a:t>
            </a:r>
            <a:endParaRPr lang="en-US" sz="1800"/>
          </a:p>
        </p:txBody>
      </p:sp>
      <p:sp>
        <p:nvSpPr>
          <p:cNvPr id="31" name="Text Box 75">
            <a:extLst>
              <a:ext uri="{FF2B5EF4-FFF2-40B4-BE49-F238E27FC236}">
                <a16:creationId xmlns:a16="http://schemas.microsoft.com/office/drawing/2014/main" id="{2BA289D6-853C-455D-9CA7-FE85AC0AD054}"/>
              </a:ext>
            </a:extLst>
          </p:cNvPr>
          <p:cNvSpPr txBox="1">
            <a:spLocks noChangeArrowheads="1"/>
          </p:cNvSpPr>
          <p:nvPr/>
        </p:nvSpPr>
        <p:spPr bwMode="auto">
          <a:xfrm>
            <a:off x="3690919" y="2730771"/>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F	0.05</a:t>
            </a:r>
          </a:p>
        </p:txBody>
      </p:sp>
      <p:sp>
        <p:nvSpPr>
          <p:cNvPr id="32" name="Text Box 74">
            <a:extLst>
              <a:ext uri="{FF2B5EF4-FFF2-40B4-BE49-F238E27FC236}">
                <a16:creationId xmlns:a16="http://schemas.microsoft.com/office/drawing/2014/main" id="{03246283-3505-43E6-AE36-199D8202F207}"/>
              </a:ext>
            </a:extLst>
          </p:cNvPr>
          <p:cNvSpPr txBox="1">
            <a:spLocks noChangeArrowheads="1"/>
          </p:cNvSpPr>
          <p:nvPr/>
        </p:nvSpPr>
        <p:spPr bwMode="auto">
          <a:xfrm>
            <a:off x="3675197" y="2489435"/>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T	0.90</a:t>
            </a:r>
          </a:p>
        </p:txBody>
      </p:sp>
      <p:sp>
        <p:nvSpPr>
          <p:cNvPr id="33" name="Text Box 66">
            <a:extLst>
              <a:ext uri="{FF2B5EF4-FFF2-40B4-BE49-F238E27FC236}">
                <a16:creationId xmlns:a16="http://schemas.microsoft.com/office/drawing/2014/main" id="{AB41B6A5-9EC1-4C60-BFB4-49F0BB4947AC}"/>
              </a:ext>
            </a:extLst>
          </p:cNvPr>
          <p:cNvSpPr txBox="1">
            <a:spLocks noChangeArrowheads="1"/>
          </p:cNvSpPr>
          <p:nvPr/>
        </p:nvSpPr>
        <p:spPr bwMode="auto">
          <a:xfrm>
            <a:off x="6920773" y="905846"/>
            <a:ext cx="60785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u="sng" dirty="0"/>
              <a:t>P(E)</a:t>
            </a:r>
            <a:endParaRPr lang="en-US" sz="1800" dirty="0"/>
          </a:p>
        </p:txBody>
      </p:sp>
      <p:sp>
        <p:nvSpPr>
          <p:cNvPr id="34" name="Text Box 67">
            <a:extLst>
              <a:ext uri="{FF2B5EF4-FFF2-40B4-BE49-F238E27FC236}">
                <a16:creationId xmlns:a16="http://schemas.microsoft.com/office/drawing/2014/main" id="{DE1B9E54-812C-424C-A59A-2B1B05884BEC}"/>
              </a:ext>
            </a:extLst>
          </p:cNvPr>
          <p:cNvSpPr txBox="1">
            <a:spLocks noChangeArrowheads="1"/>
          </p:cNvSpPr>
          <p:nvPr/>
        </p:nvSpPr>
        <p:spPr bwMode="auto">
          <a:xfrm>
            <a:off x="6849573" y="1136872"/>
            <a:ext cx="90409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0.002</a:t>
            </a:r>
          </a:p>
        </p:txBody>
      </p:sp>
      <p:sp>
        <p:nvSpPr>
          <p:cNvPr id="35" name="Text Box 76">
            <a:extLst>
              <a:ext uri="{FF2B5EF4-FFF2-40B4-BE49-F238E27FC236}">
                <a16:creationId xmlns:a16="http://schemas.microsoft.com/office/drawing/2014/main" id="{F415AA8A-F596-4D2C-B98D-431F2B7734E3}"/>
              </a:ext>
            </a:extLst>
          </p:cNvPr>
          <p:cNvSpPr txBox="1">
            <a:spLocks noChangeArrowheads="1"/>
          </p:cNvSpPr>
          <p:nvPr/>
        </p:nvSpPr>
        <p:spPr bwMode="auto">
          <a:xfrm>
            <a:off x="6167977" y="3576801"/>
            <a:ext cx="11336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u="sng" dirty="0"/>
              <a:t>A	P(M)</a:t>
            </a:r>
            <a:endParaRPr lang="en-US" sz="1800" dirty="0"/>
          </a:p>
        </p:txBody>
      </p:sp>
      <p:sp>
        <p:nvSpPr>
          <p:cNvPr id="36" name="Text Box 78">
            <a:extLst>
              <a:ext uri="{FF2B5EF4-FFF2-40B4-BE49-F238E27FC236}">
                <a16:creationId xmlns:a16="http://schemas.microsoft.com/office/drawing/2014/main" id="{D02BB954-6BBC-4099-AF14-903F83851D98}"/>
              </a:ext>
            </a:extLst>
          </p:cNvPr>
          <p:cNvSpPr txBox="1">
            <a:spLocks noChangeArrowheads="1"/>
          </p:cNvSpPr>
          <p:nvPr/>
        </p:nvSpPr>
        <p:spPr bwMode="auto">
          <a:xfrm>
            <a:off x="6209655" y="4156302"/>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F	0.01</a:t>
            </a:r>
          </a:p>
        </p:txBody>
      </p:sp>
      <p:sp>
        <p:nvSpPr>
          <p:cNvPr id="37" name="Text Box 77">
            <a:extLst>
              <a:ext uri="{FF2B5EF4-FFF2-40B4-BE49-F238E27FC236}">
                <a16:creationId xmlns:a16="http://schemas.microsoft.com/office/drawing/2014/main" id="{318E926A-4AAC-4E8B-A32A-F2C604756B00}"/>
              </a:ext>
            </a:extLst>
          </p:cNvPr>
          <p:cNvSpPr txBox="1">
            <a:spLocks noChangeArrowheads="1"/>
          </p:cNvSpPr>
          <p:nvPr/>
        </p:nvSpPr>
        <p:spPr bwMode="auto">
          <a:xfrm>
            <a:off x="6174414" y="3892085"/>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T	0.70</a:t>
            </a:r>
          </a:p>
        </p:txBody>
      </p:sp>
      <p:sp>
        <p:nvSpPr>
          <p:cNvPr id="38" name="Text Box 68">
            <a:extLst>
              <a:ext uri="{FF2B5EF4-FFF2-40B4-BE49-F238E27FC236}">
                <a16:creationId xmlns:a16="http://schemas.microsoft.com/office/drawing/2014/main" id="{B45903E7-C3EC-437C-852F-B28D33244891}"/>
              </a:ext>
            </a:extLst>
          </p:cNvPr>
          <p:cNvSpPr txBox="1">
            <a:spLocks noChangeArrowheads="1"/>
          </p:cNvSpPr>
          <p:nvPr/>
        </p:nvSpPr>
        <p:spPr bwMode="auto">
          <a:xfrm>
            <a:off x="7553528" y="1776508"/>
            <a:ext cx="109517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u="sng" dirty="0"/>
              <a:t>B  E	P(A)</a:t>
            </a:r>
          </a:p>
        </p:txBody>
      </p:sp>
      <p:sp>
        <p:nvSpPr>
          <p:cNvPr id="39" name="Text Box 70">
            <a:extLst>
              <a:ext uri="{FF2B5EF4-FFF2-40B4-BE49-F238E27FC236}">
                <a16:creationId xmlns:a16="http://schemas.microsoft.com/office/drawing/2014/main" id="{C273726A-B5C7-4F5A-94D2-28B4F999C93C}"/>
              </a:ext>
            </a:extLst>
          </p:cNvPr>
          <p:cNvSpPr txBox="1">
            <a:spLocks noChangeArrowheads="1"/>
          </p:cNvSpPr>
          <p:nvPr/>
        </p:nvSpPr>
        <p:spPr bwMode="auto">
          <a:xfrm>
            <a:off x="7553528" y="2236502"/>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T  F	0.94</a:t>
            </a:r>
          </a:p>
        </p:txBody>
      </p:sp>
      <p:sp>
        <p:nvSpPr>
          <p:cNvPr id="40" name="Text Box 72">
            <a:extLst>
              <a:ext uri="{FF2B5EF4-FFF2-40B4-BE49-F238E27FC236}">
                <a16:creationId xmlns:a16="http://schemas.microsoft.com/office/drawing/2014/main" id="{0AA1E33C-25D7-4D10-B252-2F0BC97D27EE}"/>
              </a:ext>
            </a:extLst>
          </p:cNvPr>
          <p:cNvSpPr txBox="1">
            <a:spLocks noChangeArrowheads="1"/>
          </p:cNvSpPr>
          <p:nvPr/>
        </p:nvSpPr>
        <p:spPr bwMode="auto">
          <a:xfrm>
            <a:off x="7570838" y="2761353"/>
            <a:ext cx="116570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F  </a:t>
            </a:r>
            <a:r>
              <a:rPr lang="en-US" sz="1800" dirty="0" err="1"/>
              <a:t>F</a:t>
            </a:r>
            <a:r>
              <a:rPr lang="en-US" sz="1800" dirty="0"/>
              <a:t>	0.001</a:t>
            </a:r>
          </a:p>
        </p:txBody>
      </p:sp>
      <p:sp>
        <p:nvSpPr>
          <p:cNvPr id="41" name="Text Box 69">
            <a:extLst>
              <a:ext uri="{FF2B5EF4-FFF2-40B4-BE49-F238E27FC236}">
                <a16:creationId xmlns:a16="http://schemas.microsoft.com/office/drawing/2014/main" id="{DA08C2B9-A9F8-46E7-81E5-69F2D441A678}"/>
              </a:ext>
            </a:extLst>
          </p:cNvPr>
          <p:cNvSpPr txBox="1">
            <a:spLocks noChangeArrowheads="1"/>
          </p:cNvSpPr>
          <p:nvPr/>
        </p:nvSpPr>
        <p:spPr bwMode="auto">
          <a:xfrm>
            <a:off x="7546499" y="2020140"/>
            <a:ext cx="10502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T  </a:t>
            </a:r>
            <a:r>
              <a:rPr lang="en-US" sz="1800" dirty="0" err="1"/>
              <a:t>T</a:t>
            </a:r>
            <a:r>
              <a:rPr lang="en-US" sz="1800" dirty="0"/>
              <a:t>	0.95</a:t>
            </a:r>
          </a:p>
        </p:txBody>
      </p:sp>
      <p:sp>
        <p:nvSpPr>
          <p:cNvPr id="42" name="Text Box 71">
            <a:extLst>
              <a:ext uri="{FF2B5EF4-FFF2-40B4-BE49-F238E27FC236}">
                <a16:creationId xmlns:a16="http://schemas.microsoft.com/office/drawing/2014/main" id="{95FE2751-2A97-4D3D-BB31-464CE99DB166}"/>
              </a:ext>
            </a:extLst>
          </p:cNvPr>
          <p:cNvSpPr txBox="1">
            <a:spLocks noChangeArrowheads="1"/>
          </p:cNvSpPr>
          <p:nvPr/>
        </p:nvSpPr>
        <p:spPr bwMode="auto">
          <a:xfrm>
            <a:off x="7564414" y="2519022"/>
            <a:ext cx="196023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sz="1800" dirty="0"/>
              <a:t>F  T	0.29</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0-#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0-#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0-#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0-#ppt_w/2"/>
                                          </p:val>
                                        </p:tav>
                                        <p:tav tm="100000">
                                          <p:val>
                                            <p:strVal val="#ppt_x"/>
                                          </p:val>
                                        </p:tav>
                                      </p:tavLst>
                                    </p:anim>
                                    <p:anim calcmode="lin" valueType="num">
                                      <p:cBhvr additive="base">
                                        <p:cTn id="58" dur="500" fill="hold"/>
                                        <p:tgtEl>
                                          <p:spTgt spid="38"/>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0-#ppt_w/2"/>
                                          </p:val>
                                        </p:tav>
                                        <p:tav tm="100000">
                                          <p:val>
                                            <p:strVal val="#ppt_x"/>
                                          </p:val>
                                        </p:tav>
                                      </p:tavLst>
                                    </p:anim>
                                    <p:anim calcmode="lin" valueType="num">
                                      <p:cBhvr additive="base">
                                        <p:cTn id="63" dur="50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0-#ppt_w/2"/>
                                          </p:val>
                                        </p:tav>
                                        <p:tav tm="100000">
                                          <p:val>
                                            <p:strVal val="#ppt_x"/>
                                          </p:val>
                                        </p:tav>
                                      </p:tavLst>
                                    </p:anim>
                                    <p:anim calcmode="lin" valueType="num">
                                      <p:cBhvr additive="base">
                                        <p:cTn id="68" dur="500" fill="hold"/>
                                        <p:tgtEl>
                                          <p:spTgt spid="40"/>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0-#ppt_w/2"/>
                                          </p:val>
                                        </p:tav>
                                        <p:tav tm="100000">
                                          <p:val>
                                            <p:strVal val="#ppt_x"/>
                                          </p:val>
                                        </p:tav>
                                      </p:tavLst>
                                    </p:anim>
                                    <p:anim calcmode="lin" valueType="num">
                                      <p:cBhvr additive="base">
                                        <p:cTn id="73" dur="500" fill="hold"/>
                                        <p:tgtEl>
                                          <p:spTgt spid="41"/>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Diagnostic Inferences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5325ABF-D408-4FF2-BC56-8583D72D716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181</a:t>
            </a:fld>
            <a:endParaRPr lang="en-IN"/>
          </a:p>
        </p:txBody>
      </p:sp>
      <p:sp>
        <p:nvSpPr>
          <p:cNvPr id="8" name="Text Box 3">
            <a:extLst>
              <a:ext uri="{FF2B5EF4-FFF2-40B4-BE49-F238E27FC236}">
                <a16:creationId xmlns:a16="http://schemas.microsoft.com/office/drawing/2014/main" id="{3B3A7563-8EA4-4282-9C5A-D45F1F671EBD}"/>
              </a:ext>
            </a:extLst>
          </p:cNvPr>
          <p:cNvSpPr txBox="1">
            <a:spLocks noChangeArrowheads="1"/>
          </p:cNvSpPr>
          <p:nvPr/>
        </p:nvSpPr>
        <p:spPr bwMode="auto">
          <a:xfrm>
            <a:off x="454144" y="1346270"/>
            <a:ext cx="823571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pPr algn="l"/>
            <a:r>
              <a:rPr lang="en-US" dirty="0"/>
              <a:t>From effect to cause. E.g. Given that John calls, what is the P(burglary)?</a:t>
            </a:r>
          </a:p>
        </p:txBody>
      </p:sp>
      <p:graphicFrame>
        <p:nvGraphicFramePr>
          <p:cNvPr id="9" name="Object 5">
            <a:extLst>
              <a:ext uri="{FF2B5EF4-FFF2-40B4-BE49-F238E27FC236}">
                <a16:creationId xmlns:a16="http://schemas.microsoft.com/office/drawing/2014/main" id="{1F83FD0F-A3E1-4675-BAD7-1155D3F7FA4B}"/>
              </a:ext>
            </a:extLst>
          </p:cNvPr>
          <p:cNvGraphicFramePr>
            <a:graphicFrameLocks noChangeAspect="1"/>
          </p:cNvGraphicFramePr>
          <p:nvPr>
            <p:extLst>
              <p:ext uri="{D42A27DB-BD31-4B8C-83A1-F6EECF244321}">
                <p14:modId xmlns:p14="http://schemas.microsoft.com/office/powerpoint/2010/main" val="963157571"/>
              </p:ext>
            </p:extLst>
          </p:nvPr>
        </p:nvGraphicFramePr>
        <p:xfrm>
          <a:off x="607019" y="2238763"/>
          <a:ext cx="2743200" cy="566738"/>
        </p:xfrm>
        <a:graphic>
          <a:graphicData uri="http://schemas.openxmlformats.org/presentationml/2006/ole">
            <mc:AlternateContent xmlns:mc="http://schemas.openxmlformats.org/markup-compatibility/2006">
              <mc:Choice xmlns:v="urn:schemas-microsoft-com:vml" Requires="v">
                <p:oleObj spid="_x0000_s29738" name="Equation" r:id="rId3" imgW="1524000" imgH="419100" progId="Equation.3">
                  <p:embed/>
                </p:oleObj>
              </mc:Choice>
              <mc:Fallback>
                <p:oleObj name="Equation" r:id="rId3" imgW="1524000" imgH="419100" progId="Equation.3">
                  <p:embed/>
                  <p:pic>
                    <p:nvPicPr>
                      <p:cNvPr id="194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19" y="2238763"/>
                        <a:ext cx="27432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1">
            <a:extLst>
              <a:ext uri="{FF2B5EF4-FFF2-40B4-BE49-F238E27FC236}">
                <a16:creationId xmlns:a16="http://schemas.microsoft.com/office/drawing/2014/main" id="{95F5202F-71FC-4C3F-992C-D9A227BDAA7E}"/>
              </a:ext>
            </a:extLst>
          </p:cNvPr>
          <p:cNvGraphicFramePr>
            <a:graphicFrameLocks noChangeAspect="1"/>
          </p:cNvGraphicFramePr>
          <p:nvPr>
            <p:extLst>
              <p:ext uri="{D42A27DB-BD31-4B8C-83A1-F6EECF244321}">
                <p14:modId xmlns:p14="http://schemas.microsoft.com/office/powerpoint/2010/main" val="2597638448"/>
              </p:ext>
            </p:extLst>
          </p:nvPr>
        </p:nvGraphicFramePr>
        <p:xfrm>
          <a:off x="263711" y="2980198"/>
          <a:ext cx="8561388" cy="1566863"/>
        </p:xfrm>
        <a:graphic>
          <a:graphicData uri="http://schemas.openxmlformats.org/presentationml/2006/ole">
            <mc:AlternateContent xmlns:mc="http://schemas.openxmlformats.org/markup-compatibility/2006">
              <mc:Choice xmlns:v="urn:schemas-microsoft-com:vml" Requires="v">
                <p:oleObj spid="_x0000_s29739" name="Equation" r:id="rId5" imgW="3187700" imgH="1117600" progId="Equation.3">
                  <p:embed/>
                </p:oleObj>
              </mc:Choice>
              <mc:Fallback>
                <p:oleObj name="Equation" r:id="rId5" imgW="3187700" imgH="1117600" progId="Equation.3">
                  <p:embed/>
                  <p:pic>
                    <p:nvPicPr>
                      <p:cNvPr id="19461"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711" y="2980198"/>
                        <a:ext cx="8561388" cy="1566863"/>
                      </a:xfrm>
                      <a:prstGeom prst="rect">
                        <a:avLst/>
                      </a:prstGeom>
                      <a:noFill/>
                      <a:ln>
                        <a:noFill/>
                      </a:ln>
                      <a:effectLst/>
                    </p:spPr>
                  </p:pic>
                </p:oleObj>
              </mc:Fallback>
            </mc:AlternateContent>
          </a:graphicData>
        </a:graphic>
      </p:graphicFrame>
      <p:sp>
        <p:nvSpPr>
          <p:cNvPr id="11" name="Text Box 32">
            <a:extLst>
              <a:ext uri="{FF2B5EF4-FFF2-40B4-BE49-F238E27FC236}">
                <a16:creationId xmlns:a16="http://schemas.microsoft.com/office/drawing/2014/main" id="{FE06D61E-C08B-4E95-886E-5CD0542D89AD}"/>
              </a:ext>
            </a:extLst>
          </p:cNvPr>
          <p:cNvSpPr txBox="1">
            <a:spLocks noChangeArrowheads="1"/>
          </p:cNvSpPr>
          <p:nvPr/>
        </p:nvSpPr>
        <p:spPr bwMode="auto">
          <a:xfrm>
            <a:off x="4575535" y="1956792"/>
            <a:ext cx="397897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dirty="0"/>
              <a:t>What is P(J)?  Need P(A) first:</a:t>
            </a:r>
          </a:p>
        </p:txBody>
      </p:sp>
      <p:graphicFrame>
        <p:nvGraphicFramePr>
          <p:cNvPr id="12" name="Object 33">
            <a:extLst>
              <a:ext uri="{FF2B5EF4-FFF2-40B4-BE49-F238E27FC236}">
                <a16:creationId xmlns:a16="http://schemas.microsoft.com/office/drawing/2014/main" id="{4EA6FB3C-AC31-48AD-91D7-D0C7E0A8C634}"/>
              </a:ext>
            </a:extLst>
          </p:cNvPr>
          <p:cNvGraphicFramePr>
            <a:graphicFrameLocks noChangeAspect="1"/>
          </p:cNvGraphicFramePr>
          <p:nvPr>
            <p:extLst>
              <p:ext uri="{D42A27DB-BD31-4B8C-83A1-F6EECF244321}">
                <p14:modId xmlns:p14="http://schemas.microsoft.com/office/powerpoint/2010/main" val="788523042"/>
              </p:ext>
            </p:extLst>
          </p:nvPr>
        </p:nvGraphicFramePr>
        <p:xfrm>
          <a:off x="275476" y="5056193"/>
          <a:ext cx="4648200" cy="928688"/>
        </p:xfrm>
        <a:graphic>
          <a:graphicData uri="http://schemas.openxmlformats.org/presentationml/2006/ole">
            <mc:AlternateContent xmlns:mc="http://schemas.openxmlformats.org/markup-compatibility/2006">
              <mc:Choice xmlns:v="urn:schemas-microsoft-com:vml" Requires="v">
                <p:oleObj spid="_x0000_s29740" name="Equation" r:id="rId7" imgW="2489200" imgH="660400" progId="Equation.3">
                  <p:embed/>
                </p:oleObj>
              </mc:Choice>
              <mc:Fallback>
                <p:oleObj name="Equation" r:id="rId7" imgW="2489200" imgH="660400" progId="Equation.3">
                  <p:embed/>
                  <p:pic>
                    <p:nvPicPr>
                      <p:cNvPr id="19463"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476" y="5056193"/>
                        <a:ext cx="4648200" cy="928688"/>
                      </a:xfrm>
                      <a:prstGeom prst="rect">
                        <a:avLst/>
                      </a:prstGeom>
                      <a:solidFill>
                        <a:schemeClr val="accent3">
                          <a:lumMod val="60000"/>
                          <a:lumOff val="40000"/>
                        </a:schemeClr>
                      </a:solidFill>
                      <a:ln>
                        <a:noFill/>
                      </a:ln>
                      <a:effectLst/>
                    </p:spPr>
                  </p:pic>
                </p:oleObj>
              </mc:Fallback>
            </mc:AlternateContent>
          </a:graphicData>
        </a:graphic>
      </p:graphicFrame>
      <p:graphicFrame>
        <p:nvGraphicFramePr>
          <p:cNvPr id="13" name="Object 34">
            <a:extLst>
              <a:ext uri="{FF2B5EF4-FFF2-40B4-BE49-F238E27FC236}">
                <a16:creationId xmlns:a16="http://schemas.microsoft.com/office/drawing/2014/main" id="{ECC5579B-69C0-45C1-824F-DA4A785FA6FF}"/>
              </a:ext>
            </a:extLst>
          </p:cNvPr>
          <p:cNvGraphicFramePr>
            <a:graphicFrameLocks noChangeAspect="1"/>
          </p:cNvGraphicFramePr>
          <p:nvPr>
            <p:extLst>
              <p:ext uri="{D42A27DB-BD31-4B8C-83A1-F6EECF244321}">
                <p14:modId xmlns:p14="http://schemas.microsoft.com/office/powerpoint/2010/main" val="3911737960"/>
              </p:ext>
            </p:extLst>
          </p:nvPr>
        </p:nvGraphicFramePr>
        <p:xfrm>
          <a:off x="5003149" y="4837673"/>
          <a:ext cx="3886200" cy="928688"/>
        </p:xfrm>
        <a:graphic>
          <a:graphicData uri="http://schemas.openxmlformats.org/presentationml/2006/ole">
            <mc:AlternateContent xmlns:mc="http://schemas.openxmlformats.org/markup-compatibility/2006">
              <mc:Choice xmlns:v="urn:schemas-microsoft-com:vml" Requires="v">
                <p:oleObj spid="_x0000_s29741" name="Equation" r:id="rId9" imgW="2006600" imgH="419100" progId="Equation.3">
                  <p:embed/>
                </p:oleObj>
              </mc:Choice>
              <mc:Fallback>
                <p:oleObj name="Equation" r:id="rId9" imgW="2006600" imgH="419100" progId="Equation.3">
                  <p:embed/>
                  <p:pic>
                    <p:nvPicPr>
                      <p:cNvPr id="19464"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149" y="4837673"/>
                        <a:ext cx="3886200" cy="928688"/>
                      </a:xfrm>
                      <a:prstGeom prst="rect">
                        <a:avLst/>
                      </a:prstGeom>
                      <a:solidFill>
                        <a:srgbClr val="F2D4C4"/>
                      </a:solidFill>
                      <a:ln>
                        <a:noFill/>
                      </a:ln>
                      <a:effectLst/>
                    </p:spPr>
                  </p:pic>
                </p:oleObj>
              </mc:Fallback>
            </mc:AlternateContent>
          </a:graphicData>
        </a:graphic>
      </p:graphicFrame>
      <p:sp>
        <p:nvSpPr>
          <p:cNvPr id="14" name="Text Box 35">
            <a:extLst>
              <a:ext uri="{FF2B5EF4-FFF2-40B4-BE49-F238E27FC236}">
                <a16:creationId xmlns:a16="http://schemas.microsoft.com/office/drawing/2014/main" id="{D0003F4D-31EE-4C7A-8661-3E1E9AB7AABA}"/>
              </a:ext>
            </a:extLst>
          </p:cNvPr>
          <p:cNvSpPr txBox="1">
            <a:spLocks noChangeArrowheads="1"/>
          </p:cNvSpPr>
          <p:nvPr/>
        </p:nvSpPr>
        <p:spPr bwMode="auto">
          <a:xfrm>
            <a:off x="5542659" y="5878788"/>
            <a:ext cx="280717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50000"/>
              </a:spcBef>
              <a:spcAft>
                <a:spcPct val="0"/>
              </a:spcAft>
              <a:defRPr sz="2400">
                <a:solidFill>
                  <a:schemeClr val="tx1"/>
                </a:solidFill>
                <a:latin typeface="Times New Roman" pitchFamily="18" charset="0"/>
              </a:defRPr>
            </a:lvl6pPr>
            <a:lvl7pPr marL="2971800" indent="-228600" algn="ctr" eaLnBrk="0" fontAlgn="base" hangingPunct="0">
              <a:spcBef>
                <a:spcPct val="50000"/>
              </a:spcBef>
              <a:spcAft>
                <a:spcPct val="0"/>
              </a:spcAft>
              <a:defRPr sz="2400">
                <a:solidFill>
                  <a:schemeClr val="tx1"/>
                </a:solidFill>
                <a:latin typeface="Times New Roman" pitchFamily="18" charset="0"/>
              </a:defRPr>
            </a:lvl7pPr>
            <a:lvl8pPr marL="3429000" indent="-228600" algn="ctr" eaLnBrk="0" fontAlgn="base" hangingPunct="0">
              <a:spcBef>
                <a:spcPct val="50000"/>
              </a:spcBef>
              <a:spcAft>
                <a:spcPct val="0"/>
              </a:spcAft>
              <a:defRPr sz="2400">
                <a:solidFill>
                  <a:schemeClr val="tx1"/>
                </a:solidFill>
                <a:latin typeface="Times New Roman" pitchFamily="18" charset="0"/>
              </a:defRPr>
            </a:lvl8pPr>
            <a:lvl9pPr marL="3886200" indent="-228600" algn="ctr" eaLnBrk="0" fontAlgn="base" hangingPunct="0">
              <a:spcBef>
                <a:spcPct val="50000"/>
              </a:spcBef>
              <a:spcAft>
                <a:spcPct val="0"/>
              </a:spcAft>
              <a:defRPr sz="2400">
                <a:solidFill>
                  <a:schemeClr val="tx1"/>
                </a:solidFill>
                <a:latin typeface="Times New Roman" pitchFamily="18" charset="0"/>
              </a:defRPr>
            </a:lvl9pPr>
          </a:lstStyle>
          <a:p>
            <a:r>
              <a:rPr lang="en-US" dirty="0"/>
              <a:t>Many false positives.</a:t>
            </a:r>
          </a:p>
        </p:txBody>
      </p:sp>
    </p:spTree>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19E651-5368-44D8-A190-511861DC03D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182</a:t>
            </a:fld>
            <a:endParaRPr lang="en-IN"/>
          </a:p>
        </p:txBody>
      </p:sp>
      <p:pic>
        <p:nvPicPr>
          <p:cNvPr id="8" name="Picture 7">
            <a:extLst>
              <a:ext uri="{FF2B5EF4-FFF2-40B4-BE49-F238E27FC236}">
                <a16:creationId xmlns:a16="http://schemas.microsoft.com/office/drawing/2014/main" id="{9436B560-8334-4339-A6A5-38A7EBEE2157}"/>
              </a:ext>
            </a:extLst>
          </p:cNvPr>
          <p:cNvPicPr/>
          <p:nvPr/>
        </p:nvPicPr>
        <p:blipFill>
          <a:blip r:embed="rId2">
            <a:extLst>
              <a:ext uri="{28A0092B-C50C-407E-A947-70E740481C1C}">
                <a14:useLocalDpi xmlns:a14="http://schemas.microsoft.com/office/drawing/2010/main" val="0"/>
              </a:ext>
            </a:extLst>
          </a:blip>
          <a:stretch>
            <a:fillRect/>
          </a:stretch>
        </p:blipFill>
        <p:spPr>
          <a:xfrm>
            <a:off x="597554" y="1185731"/>
            <a:ext cx="7992888" cy="4953000"/>
          </a:xfrm>
          <a:prstGeom prst="rect">
            <a:avLst/>
          </a:prstGeom>
          <a:ln>
            <a:solidFill>
              <a:schemeClr val="accent1"/>
            </a:solidFill>
          </a:ln>
        </p:spPr>
      </p:pic>
    </p:spTree>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0F801F-26B1-4B03-92D4-6CE45E68968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183</a:t>
            </a:fld>
            <a:endParaRPr lang="en-IN"/>
          </a:p>
        </p:txBody>
      </p:sp>
      <p:sp>
        <p:nvSpPr>
          <p:cNvPr id="6" name="Rectangle 5">
            <a:extLst>
              <a:ext uri="{FF2B5EF4-FFF2-40B4-BE49-F238E27FC236}">
                <a16:creationId xmlns:a16="http://schemas.microsoft.com/office/drawing/2014/main" id="{0F5BFFB8-EF31-439A-9698-8DC7DAFD4A0F}"/>
              </a:ext>
            </a:extLst>
          </p:cNvPr>
          <p:cNvSpPr/>
          <p:nvPr/>
        </p:nvSpPr>
        <p:spPr>
          <a:xfrm>
            <a:off x="1850389" y="2636912"/>
            <a:ext cx="5443221" cy="1323439"/>
          </a:xfrm>
          <a:prstGeom prst="rect">
            <a:avLst/>
          </a:prstGeom>
          <a:noFill/>
        </p:spPr>
        <p:txBody>
          <a:bodyPr wrap="none" lIns="91440" tIns="45720" rIns="91440" bIns="45720">
            <a:spAutoFit/>
          </a:bodyPr>
          <a:lstStyle/>
          <a:p>
            <a:pPr algn="ctr"/>
            <a:r>
              <a:rPr lang="en-US" sz="80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Liberation Sans Narrow"/>
                <a:cs typeface="Times New Roman" panose="02020603050405020304" pitchFamily="18" charset="0"/>
              </a:rPr>
              <a:t>Neural Network</a:t>
            </a:r>
            <a:endParaRPr lang="en-IN"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Real Neurons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FA4446A-6143-435C-8452-D1EB99724B3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184</a:t>
            </a:fld>
            <a:endParaRPr lang="en-IN"/>
          </a:p>
        </p:txBody>
      </p:sp>
      <p:sp>
        <p:nvSpPr>
          <p:cNvPr id="8" name="Rectangle 7">
            <a:extLst>
              <a:ext uri="{FF2B5EF4-FFF2-40B4-BE49-F238E27FC236}">
                <a16:creationId xmlns:a16="http://schemas.microsoft.com/office/drawing/2014/main" id="{58EF1BC6-7D11-464B-A1DC-255D43C0129E}"/>
              </a:ext>
            </a:extLst>
          </p:cNvPr>
          <p:cNvSpPr/>
          <p:nvPr/>
        </p:nvSpPr>
        <p:spPr>
          <a:xfrm>
            <a:off x="603504" y="1619530"/>
            <a:ext cx="4572000" cy="3618939"/>
          </a:xfrm>
          <a:prstGeom prst="rect">
            <a:avLst/>
          </a:prstGeom>
          <a:ln>
            <a:noFill/>
          </a:ln>
        </p:spPr>
        <p:txBody>
          <a:bodyPr wrap="square">
            <a:spAutoFit/>
          </a:bodyPr>
          <a:lstStyle/>
          <a:p>
            <a:pPr>
              <a:lnSpc>
                <a:spcPts val="2500"/>
              </a:lnSpc>
              <a:buFont typeface="Arial" pitchFamily="34" charset="0"/>
              <a:buChar char="•"/>
              <a:defRPr/>
            </a:pPr>
            <a:r>
              <a:rPr lang="en-US" sz="2200" dirty="0">
                <a:latin typeface="Times New Roman" panose="02020603050405020304" pitchFamily="18" charset="0"/>
                <a:cs typeface="Times New Roman" panose="02020603050405020304" pitchFamily="18" charset="0"/>
              </a:rPr>
              <a:t>Cell Structure</a:t>
            </a:r>
          </a:p>
          <a:p>
            <a:pPr marL="917575" lvl="1" indent="-514350">
              <a:lnSpc>
                <a:spcPts val="2500"/>
              </a:lnSpc>
              <a:buFont typeface="+mj-lt"/>
              <a:buAutoNum type="arabicPeriod"/>
              <a:defRPr/>
            </a:pPr>
            <a:r>
              <a:rPr lang="en-US" sz="2200" dirty="0">
                <a:latin typeface="Times New Roman" panose="02020603050405020304" pitchFamily="18" charset="0"/>
                <a:cs typeface="Times New Roman" panose="02020603050405020304" pitchFamily="18" charset="0"/>
              </a:rPr>
              <a:t>Cell body (SOMA)       1</a:t>
            </a:r>
          </a:p>
          <a:p>
            <a:pPr marL="1163637" lvl="2" indent="-514350">
              <a:lnSpc>
                <a:spcPts val="2500"/>
              </a:lnSpc>
              <a:buNone/>
              <a:defRPr/>
            </a:pPr>
            <a:r>
              <a:rPr lang="en-US" sz="2200" dirty="0">
                <a:latin typeface="Times New Roman" panose="02020603050405020304" pitchFamily="18" charset="0"/>
                <a:cs typeface="Times New Roman" panose="02020603050405020304" pitchFamily="18" charset="0"/>
              </a:rPr>
              <a:t>-Process the inputs        2</a:t>
            </a:r>
          </a:p>
          <a:p>
            <a:pPr marL="917575" lvl="1" indent="-514350">
              <a:lnSpc>
                <a:spcPts val="2500"/>
              </a:lnSpc>
              <a:buFont typeface="+mj-lt"/>
              <a:buAutoNum type="arabicPeriod"/>
              <a:defRPr/>
            </a:pPr>
            <a:r>
              <a:rPr lang="en-US" sz="2200" dirty="0">
                <a:latin typeface="Times New Roman" panose="02020603050405020304" pitchFamily="18" charset="0"/>
                <a:cs typeface="Times New Roman" panose="02020603050405020304" pitchFamily="18" charset="0"/>
              </a:rPr>
              <a:t>Dendrites                                          </a:t>
            </a:r>
          </a:p>
          <a:p>
            <a:pPr marL="1114425" lvl="2" indent="-457200">
              <a:lnSpc>
                <a:spcPts val="2500"/>
              </a:lnSpc>
              <a:buNone/>
              <a:defRPr/>
            </a:pPr>
            <a:r>
              <a:rPr lang="en-US" sz="2200" dirty="0">
                <a:latin typeface="Times New Roman" panose="02020603050405020304" pitchFamily="18" charset="0"/>
                <a:cs typeface="Times New Roman" panose="02020603050405020304" pitchFamily="18" charset="0"/>
              </a:rPr>
              <a:t>-Accepts the inputs          3</a:t>
            </a:r>
          </a:p>
          <a:p>
            <a:pPr marL="917575" lvl="1" indent="-514350">
              <a:lnSpc>
                <a:spcPts val="2500"/>
              </a:lnSpc>
              <a:buFont typeface="+mj-lt"/>
              <a:buAutoNum type="arabicPeriod"/>
              <a:defRPr/>
            </a:pPr>
            <a:r>
              <a:rPr lang="en-US" sz="2200" dirty="0">
                <a:latin typeface="Times New Roman" panose="02020603050405020304" pitchFamily="18" charset="0"/>
                <a:cs typeface="Times New Roman" panose="02020603050405020304" pitchFamily="18" charset="0"/>
              </a:rPr>
              <a:t>Axon                                4</a:t>
            </a:r>
          </a:p>
          <a:p>
            <a:pPr marL="1114425" lvl="2" indent="-457200">
              <a:lnSpc>
                <a:spcPts val="2500"/>
              </a:lnSpc>
              <a:buNone/>
              <a:defRPr/>
            </a:pPr>
            <a:r>
              <a:rPr lang="en-US" sz="2200" dirty="0">
                <a:latin typeface="Times New Roman" panose="02020603050405020304" pitchFamily="18" charset="0"/>
                <a:cs typeface="Times New Roman" panose="02020603050405020304" pitchFamily="18" charset="0"/>
              </a:rPr>
              <a:t>-Turn the processed input to output </a:t>
            </a:r>
          </a:p>
          <a:p>
            <a:pPr marL="917575" lvl="1" indent="-514350">
              <a:lnSpc>
                <a:spcPts val="2500"/>
              </a:lnSpc>
              <a:buFont typeface="+mj-lt"/>
              <a:buAutoNum type="arabicPeriod"/>
              <a:defRPr/>
            </a:pPr>
            <a:r>
              <a:rPr lang="en-US" sz="2200" dirty="0">
                <a:latin typeface="Times New Roman" panose="02020603050405020304" pitchFamily="18" charset="0"/>
                <a:cs typeface="Times New Roman" panose="02020603050405020304" pitchFamily="18" charset="0"/>
              </a:rPr>
              <a:t>Synaptic terminals</a:t>
            </a:r>
          </a:p>
          <a:p>
            <a:pPr marL="1114425" lvl="2" indent="-457200">
              <a:lnSpc>
                <a:spcPts val="2500"/>
              </a:lnSpc>
              <a:buNone/>
              <a:defRPr/>
            </a:pPr>
            <a:r>
              <a:rPr lang="en-US" sz="2200" dirty="0">
                <a:latin typeface="Times New Roman" panose="02020603050405020304" pitchFamily="18" charset="0"/>
                <a:cs typeface="Times New Roman" panose="02020603050405020304" pitchFamily="18" charset="0"/>
              </a:rPr>
              <a:t>-Electro-chemical contacts between neurons</a:t>
            </a:r>
            <a:endParaRPr lang="en-IN" sz="2200" dirty="0">
              <a:latin typeface="Times New Roman" panose="02020603050405020304" pitchFamily="18" charset="0"/>
              <a:cs typeface="Times New Roman" panose="02020603050405020304" pitchFamily="18" charset="0"/>
            </a:endParaRPr>
          </a:p>
        </p:txBody>
      </p:sp>
      <p:pic>
        <p:nvPicPr>
          <p:cNvPr id="9" name="Picture 4" descr="neuron_large">
            <a:extLst>
              <a:ext uri="{FF2B5EF4-FFF2-40B4-BE49-F238E27FC236}">
                <a16:creationId xmlns:a16="http://schemas.microsoft.com/office/drawing/2014/main" id="{3AD5F652-94CF-4E4B-828C-B1889BAF84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5892" y="1532157"/>
            <a:ext cx="3400908" cy="46781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5">
            <a:extLst>
              <a:ext uri="{FF2B5EF4-FFF2-40B4-BE49-F238E27FC236}">
                <a16:creationId xmlns:a16="http://schemas.microsoft.com/office/drawing/2014/main" id="{F9B42007-5BA6-410D-8FAE-85CA97BB3955}"/>
              </a:ext>
            </a:extLst>
          </p:cNvPr>
          <p:cNvSpPr>
            <a:spLocks noChangeShapeType="1"/>
          </p:cNvSpPr>
          <p:nvPr/>
        </p:nvSpPr>
        <p:spPr bwMode="auto">
          <a:xfrm flipV="1">
            <a:off x="4413505" y="1706575"/>
            <a:ext cx="1454298" cy="37015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IN"/>
          </a:p>
        </p:txBody>
      </p:sp>
      <p:sp>
        <p:nvSpPr>
          <p:cNvPr id="11" name="Line 6">
            <a:extLst>
              <a:ext uri="{FF2B5EF4-FFF2-40B4-BE49-F238E27FC236}">
                <a16:creationId xmlns:a16="http://schemas.microsoft.com/office/drawing/2014/main" id="{091FD8B4-5257-42EE-92BD-3005252EE263}"/>
              </a:ext>
            </a:extLst>
          </p:cNvPr>
          <p:cNvSpPr>
            <a:spLocks noChangeShapeType="1"/>
          </p:cNvSpPr>
          <p:nvPr/>
        </p:nvSpPr>
        <p:spPr bwMode="auto">
          <a:xfrm>
            <a:off x="4870704" y="2381530"/>
            <a:ext cx="612005" cy="381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IN"/>
          </a:p>
        </p:txBody>
      </p:sp>
      <p:sp>
        <p:nvSpPr>
          <p:cNvPr id="12" name="Line 7">
            <a:extLst>
              <a:ext uri="{FF2B5EF4-FFF2-40B4-BE49-F238E27FC236}">
                <a16:creationId xmlns:a16="http://schemas.microsoft.com/office/drawing/2014/main" id="{0418CB97-E2C6-4B00-9960-645C3B5B011B}"/>
              </a:ext>
            </a:extLst>
          </p:cNvPr>
          <p:cNvSpPr>
            <a:spLocks noChangeShapeType="1"/>
          </p:cNvSpPr>
          <p:nvPr/>
        </p:nvSpPr>
        <p:spPr bwMode="auto">
          <a:xfrm flipV="1">
            <a:off x="4413504" y="2286234"/>
            <a:ext cx="1142175" cy="1714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IN"/>
          </a:p>
        </p:txBody>
      </p:sp>
      <p:sp>
        <p:nvSpPr>
          <p:cNvPr id="13" name="Line 8">
            <a:extLst>
              <a:ext uri="{FF2B5EF4-FFF2-40B4-BE49-F238E27FC236}">
                <a16:creationId xmlns:a16="http://schemas.microsoft.com/office/drawing/2014/main" id="{D70DA5A7-78FA-4249-A401-FE41367084F2}"/>
              </a:ext>
            </a:extLst>
          </p:cNvPr>
          <p:cNvSpPr>
            <a:spLocks noChangeShapeType="1"/>
          </p:cNvSpPr>
          <p:nvPr/>
        </p:nvSpPr>
        <p:spPr bwMode="auto">
          <a:xfrm flipV="1">
            <a:off x="4642104" y="3105592"/>
            <a:ext cx="30723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IN"/>
          </a:p>
        </p:txBody>
      </p:sp>
      <p:sp>
        <p:nvSpPr>
          <p:cNvPr id="14" name="Line 9">
            <a:extLst>
              <a:ext uri="{FF2B5EF4-FFF2-40B4-BE49-F238E27FC236}">
                <a16:creationId xmlns:a16="http://schemas.microsoft.com/office/drawing/2014/main" id="{A662A5E7-81F2-4266-8F0E-45B2D0FA927C}"/>
              </a:ext>
            </a:extLst>
          </p:cNvPr>
          <p:cNvSpPr>
            <a:spLocks noChangeShapeType="1"/>
          </p:cNvSpPr>
          <p:nvPr/>
        </p:nvSpPr>
        <p:spPr bwMode="auto">
          <a:xfrm>
            <a:off x="4642104" y="3449100"/>
            <a:ext cx="917871" cy="53263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IN"/>
          </a:p>
        </p:txBody>
      </p:sp>
    </p:spTree>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The Neuron Metaphor</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3DE79F1-84FB-401D-B24F-C26CB2006F5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185</a:t>
            </a:fld>
            <a:endParaRPr lang="en-IN"/>
          </a:p>
        </p:txBody>
      </p:sp>
      <p:sp>
        <p:nvSpPr>
          <p:cNvPr id="8" name="Content Placeholder 8">
            <a:extLst>
              <a:ext uri="{FF2B5EF4-FFF2-40B4-BE49-F238E27FC236}">
                <a16:creationId xmlns:a16="http://schemas.microsoft.com/office/drawing/2014/main" id="{4B069414-2C7C-4A1D-B7E7-A1CDEF0096BC}"/>
              </a:ext>
            </a:extLst>
          </p:cNvPr>
          <p:cNvSpPr>
            <a:spLocks noGrp="1"/>
          </p:cNvSpPr>
          <p:nvPr>
            <p:ph idx="1"/>
          </p:nvPr>
        </p:nvSpPr>
        <p:spPr>
          <a:xfrm>
            <a:off x="603504" y="1562100"/>
            <a:ext cx="4273296" cy="4629150"/>
          </a:xfrm>
        </p:spPr>
        <p:txBody>
          <a:bodyPr>
            <a:noAutofit/>
          </a:bodyPr>
          <a:lstStyle/>
          <a:p>
            <a:r>
              <a:rPr lang="en-US" sz="2200" dirty="0">
                <a:latin typeface="Times New Roman" panose="02020603050405020304" pitchFamily="18" charset="0"/>
                <a:cs typeface="Times New Roman" panose="02020603050405020304" pitchFamily="18" charset="0"/>
              </a:rPr>
              <a:t>Neurons:</a:t>
            </a:r>
          </a:p>
          <a:p>
            <a:pPr lvl="1" algn="just">
              <a:lnSpc>
                <a:spcPct val="110000"/>
              </a:lnSpc>
              <a:buFont typeface="Arial" pitchFamily="34" charset="0"/>
              <a:buChar char="•"/>
            </a:pPr>
            <a:r>
              <a:rPr lang="en-US" altLang="zh-TW" sz="2000" i="1" dirty="0">
                <a:latin typeface="Times New Roman" panose="02020603050405020304" pitchFamily="18" charset="0"/>
                <a:cs typeface="Times New Roman" panose="02020603050405020304" pitchFamily="18" charset="0"/>
              </a:rPr>
              <a:t>The main purpose of neurons is to receive, analyze and transmit further the information in a form of signals (electric pulses). </a:t>
            </a:r>
          </a:p>
          <a:p>
            <a:pPr marL="320040" lvl="1" indent="0" algn="just">
              <a:lnSpc>
                <a:spcPct val="110000"/>
              </a:lnSpc>
              <a:buNone/>
            </a:pPr>
            <a:endParaRPr lang="en-US" altLang="zh-TW" sz="2000" i="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Multiply inputs by weights along edges</a:t>
            </a:r>
          </a:p>
          <a:p>
            <a:r>
              <a:rPr lang="en-US" sz="2200" dirty="0">
                <a:latin typeface="Times New Roman" panose="02020603050405020304" pitchFamily="18" charset="0"/>
                <a:cs typeface="Times New Roman" panose="02020603050405020304" pitchFamily="18" charset="0"/>
              </a:rPr>
              <a:t>Apply some function to the set of inputs at each node</a:t>
            </a:r>
          </a:p>
        </p:txBody>
      </p:sp>
      <p:pic>
        <p:nvPicPr>
          <p:cNvPr id="9" name="Picture 8" descr="neuron_model.png">
            <a:extLst>
              <a:ext uri="{FF2B5EF4-FFF2-40B4-BE49-F238E27FC236}">
                <a16:creationId xmlns:a16="http://schemas.microsoft.com/office/drawing/2014/main" id="{2D6A1248-55A0-41D9-9CBE-C52960A9E10E}"/>
              </a:ext>
            </a:extLst>
          </p:cNvPr>
          <p:cNvPicPr>
            <a:picLocks noChangeAspect="1"/>
          </p:cNvPicPr>
          <p:nvPr/>
        </p:nvPicPr>
        <p:blipFill>
          <a:blip r:embed="rId2"/>
          <a:stretch>
            <a:fillRect/>
          </a:stretch>
        </p:blipFill>
        <p:spPr>
          <a:xfrm>
            <a:off x="5148064" y="2348880"/>
            <a:ext cx="3795893" cy="250772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The goals of neural computation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595A227-537F-4CAC-84A3-9DEC3DCEDD2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186</a:t>
            </a:fld>
            <a:endParaRPr lang="en-IN"/>
          </a:p>
        </p:txBody>
      </p:sp>
      <p:sp>
        <p:nvSpPr>
          <p:cNvPr id="8" name="Content Placeholder 8">
            <a:extLst>
              <a:ext uri="{FF2B5EF4-FFF2-40B4-BE49-F238E27FC236}">
                <a16:creationId xmlns:a16="http://schemas.microsoft.com/office/drawing/2014/main" id="{C026A6AE-E944-4F5E-AC9E-2E21F790EB7A}"/>
              </a:ext>
            </a:extLst>
          </p:cNvPr>
          <p:cNvSpPr>
            <a:spLocks noGrp="1"/>
          </p:cNvSpPr>
          <p:nvPr>
            <p:ph idx="1"/>
          </p:nvPr>
        </p:nvSpPr>
        <p:spPr>
          <a:xfrm>
            <a:off x="834988" y="1413581"/>
            <a:ext cx="7474024" cy="4464496"/>
          </a:xfrm>
          <a:ln>
            <a:noFill/>
          </a:ln>
        </p:spPr>
        <p:txBody>
          <a:bodyPr>
            <a:noAutofit/>
          </a:bodyPr>
          <a:lstStyle/>
          <a:p>
            <a:pPr algn="just"/>
            <a:r>
              <a:rPr lang="en-IN" sz="2200" dirty="0">
                <a:latin typeface="Times New Roman" panose="02020603050405020304" pitchFamily="18" charset="0"/>
                <a:cs typeface="Times New Roman" panose="02020603050405020304" pitchFamily="18" charset="0"/>
              </a:rPr>
              <a:t>To understand how the brain actually works </a:t>
            </a:r>
          </a:p>
          <a:p>
            <a:pPr lvl="1" algn="just"/>
            <a:r>
              <a:rPr lang="en-IN" sz="2200" dirty="0">
                <a:latin typeface="Times New Roman" panose="02020603050405020304" pitchFamily="18" charset="0"/>
                <a:cs typeface="Times New Roman" panose="02020603050405020304" pitchFamily="18" charset="0"/>
              </a:rPr>
              <a:t>Its big, complicated and made of yucky stuff that dies when you poke it around.  </a:t>
            </a:r>
          </a:p>
          <a:p>
            <a:pPr algn="just"/>
            <a:r>
              <a:rPr lang="en-IN" sz="2200" dirty="0">
                <a:latin typeface="Times New Roman" panose="02020603050405020304" pitchFamily="18" charset="0"/>
                <a:cs typeface="Times New Roman" panose="02020603050405020304" pitchFamily="18" charset="0"/>
              </a:rPr>
              <a:t>To understand a new style of computation </a:t>
            </a:r>
          </a:p>
          <a:p>
            <a:pPr lvl="1" algn="just"/>
            <a:r>
              <a:rPr lang="en-IN" sz="2200" dirty="0">
                <a:latin typeface="Times New Roman" panose="02020603050405020304" pitchFamily="18" charset="0"/>
                <a:cs typeface="Times New Roman" panose="02020603050405020304" pitchFamily="18" charset="0"/>
              </a:rPr>
              <a:t>Inspired by neurons and their adaptive connections. </a:t>
            </a:r>
          </a:p>
          <a:p>
            <a:pPr lvl="1" algn="just"/>
            <a:r>
              <a:rPr lang="en-IN" sz="2200" dirty="0">
                <a:latin typeface="Times New Roman" panose="02020603050405020304" pitchFamily="18" charset="0"/>
                <a:cs typeface="Times New Roman" panose="02020603050405020304" pitchFamily="18" charset="0"/>
              </a:rPr>
              <a:t>Different from sequential computation</a:t>
            </a:r>
          </a:p>
          <a:p>
            <a:pPr lvl="2" algn="just"/>
            <a:r>
              <a:rPr lang="en-IN" sz="2200" dirty="0">
                <a:latin typeface="Times New Roman" panose="02020603050405020304" pitchFamily="18" charset="0"/>
                <a:cs typeface="Times New Roman" panose="02020603050405020304" pitchFamily="18" charset="0"/>
              </a:rPr>
              <a:t>Good for cognitive process(e.g. vision) </a:t>
            </a:r>
          </a:p>
          <a:p>
            <a:pPr lvl="2" algn="just"/>
            <a:r>
              <a:rPr lang="en-IN" sz="2200" dirty="0">
                <a:latin typeface="Times New Roman" panose="02020603050405020304" pitchFamily="18" charset="0"/>
                <a:cs typeface="Times New Roman" panose="02020603050405020304" pitchFamily="18" charset="0"/>
              </a:rPr>
              <a:t>Bad for computation process(e.g. 23 x 71) </a:t>
            </a:r>
          </a:p>
          <a:p>
            <a:pPr algn="just"/>
            <a:r>
              <a:rPr lang="en-IN" sz="2200" dirty="0">
                <a:latin typeface="Times New Roman" panose="02020603050405020304" pitchFamily="18" charset="0"/>
                <a:cs typeface="Times New Roman" panose="02020603050405020304" pitchFamily="18" charset="0"/>
              </a:rPr>
              <a:t> To learn practical problems, Learned algorithms is useful even if it doesn’t depict how the brain works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A Neural Network</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03F7CB7D-88C6-4058-AF06-07971D9EBF2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187</a:t>
            </a:fld>
            <a:endParaRPr lang="en-IN"/>
          </a:p>
        </p:txBody>
      </p:sp>
      <p:sp>
        <p:nvSpPr>
          <p:cNvPr id="6" name="Content Placeholder 8">
            <a:extLst>
              <a:ext uri="{FF2B5EF4-FFF2-40B4-BE49-F238E27FC236}">
                <a16:creationId xmlns:a16="http://schemas.microsoft.com/office/drawing/2014/main" id="{1919D48E-35AA-4695-AB6C-AFDD5C239304}"/>
              </a:ext>
            </a:extLst>
          </p:cNvPr>
          <p:cNvSpPr>
            <a:spLocks noGrp="1"/>
          </p:cNvSpPr>
          <p:nvPr>
            <p:ph idx="1"/>
          </p:nvPr>
        </p:nvSpPr>
        <p:spPr>
          <a:xfrm>
            <a:off x="687743" y="1485900"/>
            <a:ext cx="7768513" cy="3886200"/>
          </a:xfrm>
          <a:ln>
            <a:noFill/>
          </a:ln>
        </p:spPr>
        <p:txBody>
          <a:bodyPr>
            <a:noAutofit/>
          </a:bodyPr>
          <a:lstStyle/>
          <a:p>
            <a:pPr marL="82550" indent="0" algn="just">
              <a:lnSpc>
                <a:spcPct val="150000"/>
              </a:lnSpc>
            </a:pPr>
            <a:r>
              <a:rPr lang="en-IN" sz="2200" dirty="0">
                <a:latin typeface="Times New Roman" panose="02020603050405020304" pitchFamily="18" charset="0"/>
                <a:cs typeface="Times New Roman" panose="02020603050405020304" pitchFamily="18" charset="0"/>
              </a:rPr>
              <a:t>Can be viewed as a generalization of linear models.</a:t>
            </a:r>
          </a:p>
          <a:p>
            <a:pPr marL="82550" indent="0" algn="just">
              <a:lnSpc>
                <a:spcPct val="150000"/>
              </a:lnSpc>
            </a:pPr>
            <a:r>
              <a:rPr lang="en-US" sz="2200" dirty="0">
                <a:latin typeface="Times New Roman" panose="02020603050405020304" pitchFamily="18" charset="0"/>
                <a:cs typeface="Times New Roman" panose="02020603050405020304" pitchFamily="18" charset="0"/>
              </a:rPr>
              <a:t>Each ANN is composed of a collection of perceptrons grouped in layers. </a:t>
            </a:r>
          </a:p>
          <a:p>
            <a:pPr marL="82550" indent="0" algn="just">
              <a:lnSpc>
                <a:spcPct val="150000"/>
              </a:lnSpc>
            </a:pPr>
            <a:r>
              <a:rPr lang="en-US" sz="2200" dirty="0">
                <a:latin typeface="Times New Roman" panose="02020603050405020304" pitchFamily="18" charset="0"/>
                <a:cs typeface="Times New Roman" panose="02020603050405020304" pitchFamily="18" charset="0"/>
              </a:rPr>
              <a:t>A typical structure has three layers: input, intermediate (called the </a:t>
            </a:r>
            <a:r>
              <a:rPr lang="en-US" sz="2200" b="1" i="1" dirty="0">
                <a:latin typeface="Times New Roman" panose="02020603050405020304" pitchFamily="18" charset="0"/>
                <a:cs typeface="Times New Roman" panose="02020603050405020304" pitchFamily="18" charset="0"/>
              </a:rPr>
              <a:t>hidden layer</a:t>
            </a:r>
            <a:r>
              <a:rPr lang="en-US" sz="2200" dirty="0">
                <a:latin typeface="Times New Roman" panose="02020603050405020304" pitchFamily="18" charset="0"/>
                <a:cs typeface="Times New Roman" panose="02020603050405020304" pitchFamily="18" charset="0"/>
              </a:rPr>
              <a:t>) and output. </a:t>
            </a:r>
          </a:p>
          <a:p>
            <a:pPr marL="82550" indent="0" algn="just">
              <a:lnSpc>
                <a:spcPct val="150000"/>
              </a:lnSpc>
            </a:pPr>
            <a:r>
              <a:rPr lang="en-US" sz="2200" dirty="0">
                <a:latin typeface="Times New Roman" panose="02020603050405020304" pitchFamily="18" charset="0"/>
                <a:cs typeface="Times New Roman" panose="02020603050405020304" pitchFamily="18" charset="0"/>
              </a:rPr>
              <a:t>Several hidden layers can be placed between the input and output layers.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11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b="1" i="1" dirty="0">
                <a:solidFill>
                  <a:schemeClr val="accent3"/>
                </a:solidFill>
                <a:latin typeface="Times New Roman" panose="02020603050405020304" pitchFamily="18" charset="0"/>
                <a:ea typeface="宋体" charset="-122"/>
                <a:cs typeface="Times New Roman" panose="02020603050405020304" pitchFamily="18" charset="0"/>
              </a:rPr>
              <a:t>Artificial Neural Network</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7AFE9FD-0F72-48F3-B63B-CC68C9422FA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188</a:t>
            </a:fld>
            <a:endParaRPr lang="en-IN"/>
          </a:p>
        </p:txBody>
      </p:sp>
      <p:sp>
        <p:nvSpPr>
          <p:cNvPr id="8" name="Content Placeholder 8">
            <a:extLst>
              <a:ext uri="{FF2B5EF4-FFF2-40B4-BE49-F238E27FC236}">
                <a16:creationId xmlns:a16="http://schemas.microsoft.com/office/drawing/2014/main" id="{ECE589B2-2DB9-4E74-BEAB-0E13B33BFCD2}"/>
              </a:ext>
            </a:extLst>
          </p:cNvPr>
          <p:cNvSpPr>
            <a:spLocks noGrp="1"/>
          </p:cNvSpPr>
          <p:nvPr>
            <p:ph idx="1"/>
          </p:nvPr>
        </p:nvSpPr>
        <p:spPr>
          <a:xfrm>
            <a:off x="762980" y="1291308"/>
            <a:ext cx="7618040" cy="4896544"/>
          </a:xfrm>
          <a:ln>
            <a:noFill/>
          </a:ln>
        </p:spPr>
        <p:txBody>
          <a:bodyPr>
            <a:noAutofit/>
          </a:bodyPr>
          <a:lstStyle/>
          <a:p>
            <a:pPr algn="just">
              <a:lnSpc>
                <a:spcPct val="150000"/>
              </a:lnSpc>
            </a:pPr>
            <a:r>
              <a:rPr lang="en-IN" sz="2200" dirty="0">
                <a:latin typeface="Times New Roman" panose="02020603050405020304" pitchFamily="18" charset="0"/>
                <a:cs typeface="Times New Roman" panose="02020603050405020304" pitchFamily="18" charset="0"/>
              </a:rPr>
              <a:t>ANNs are built of densely interconnected set of simple units, each taking several real-valued inputs and producing single-valued output.</a:t>
            </a:r>
          </a:p>
          <a:p>
            <a:pPr algn="just">
              <a:lnSpc>
                <a:spcPct val="150000"/>
              </a:lnSpc>
            </a:pPr>
            <a:r>
              <a:rPr lang="en-US" sz="2200" dirty="0">
                <a:latin typeface="Times New Roman" panose="02020603050405020304" pitchFamily="18" charset="0"/>
                <a:cs typeface="Times New Roman" panose="02020603050405020304" pitchFamily="18" charset="0"/>
              </a:rPr>
              <a:t>ANN is characterized by its architecture, its training or learning algorithm and its activation functions.</a:t>
            </a:r>
            <a:endParaRPr lang="en-IN" sz="2200" dirty="0">
              <a:latin typeface="Times New Roman" panose="02020603050405020304" pitchFamily="18" charset="0"/>
              <a:cs typeface="Times New Roman" panose="02020603050405020304" pitchFamily="18" charset="0"/>
            </a:endParaRPr>
          </a:p>
          <a:p>
            <a:pPr algn="just">
              <a:lnSpc>
                <a:spcPct val="150000"/>
              </a:lnSpc>
            </a:pPr>
            <a:r>
              <a:rPr lang="en-IN" sz="2200" dirty="0">
                <a:latin typeface="Times New Roman" panose="02020603050405020304" pitchFamily="18" charset="0"/>
                <a:cs typeface="Times New Roman" panose="02020603050405020304" pitchFamily="18" charset="0"/>
              </a:rPr>
              <a:t>One motivation is to capture highly parallel computations on distributed processes.</a:t>
            </a:r>
          </a:p>
          <a:p>
            <a:pPr algn="just">
              <a:lnSpc>
                <a:spcPct val="150000"/>
              </a:lnSpc>
            </a:pPr>
            <a:r>
              <a:rPr lang="en-IN" sz="2200" dirty="0">
                <a:latin typeface="Times New Roman" panose="02020603050405020304" pitchFamily="18" charset="0"/>
                <a:cs typeface="Times New Roman" panose="02020603050405020304" pitchFamily="18" charset="0"/>
              </a:rPr>
              <a:t>Most ANN software run on sequential machines emulating distributed processes.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Pros and Cons of Neural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E90C0EC-E778-48BF-97C5-3FEC6824847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189</a:t>
            </a:fld>
            <a:endParaRPr lang="en-IN"/>
          </a:p>
        </p:txBody>
      </p:sp>
      <p:sp>
        <p:nvSpPr>
          <p:cNvPr id="8" name="Content Placeholder 2">
            <a:extLst>
              <a:ext uri="{FF2B5EF4-FFF2-40B4-BE49-F238E27FC236}">
                <a16:creationId xmlns:a16="http://schemas.microsoft.com/office/drawing/2014/main" id="{4AF2717B-F060-4E41-9766-7294C4448CE9}"/>
              </a:ext>
            </a:extLst>
          </p:cNvPr>
          <p:cNvSpPr txBox="1">
            <a:spLocks/>
          </p:cNvSpPr>
          <p:nvPr/>
        </p:nvSpPr>
        <p:spPr>
          <a:xfrm>
            <a:off x="603504" y="1423654"/>
            <a:ext cx="4112512" cy="4597633"/>
          </a:xfrm>
          <a:prstGeom prst="rect">
            <a:avLst/>
          </a:prstGeom>
          <a:ln>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ts val="2400"/>
              </a:lnSpc>
              <a:spcBef>
                <a:spcPct val="20000"/>
              </a:spcBef>
              <a:spcAft>
                <a:spcPts val="0"/>
              </a:spcAft>
              <a:buClr>
                <a:schemeClr val="accent1"/>
              </a:buClr>
              <a:buSzTx/>
              <a:buFont typeface="Wingdings" pitchFamily="2" charset="2"/>
              <a:buChar char="q"/>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Pros</a:t>
            </a:r>
          </a:p>
          <a:p>
            <a:pPr marL="623888" marR="0" lvl="1" indent="-457200" algn="l" defTabSz="457200" rtl="0" eaLnBrk="1" fontAlgn="auto" latinLnBrk="0" hangingPunct="1">
              <a:lnSpc>
                <a:spcPts val="2400"/>
              </a:lnSpc>
              <a:spcBef>
                <a:spcPct val="20000"/>
              </a:spcBef>
              <a:spcAft>
                <a:spcPts val="0"/>
              </a:spcAft>
              <a:buClr>
                <a:schemeClr val="accent1"/>
              </a:buClr>
              <a:buSzTx/>
              <a:buFont typeface="Wingdings" pitchFamily="2" charset="2"/>
              <a:buChar char="Ø"/>
              <a:tabLst/>
              <a:defRPr/>
            </a:pPr>
            <a:r>
              <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Good to use in continuous domains with little knowledge.</a:t>
            </a:r>
          </a:p>
          <a:p>
            <a:pPr marL="623888" marR="0" lvl="1" indent="-457200" algn="l" defTabSz="457200" rtl="0" eaLnBrk="1" fontAlgn="auto" latinLnBrk="0" hangingPunct="1">
              <a:lnSpc>
                <a:spcPts val="2400"/>
              </a:lnSpc>
              <a:spcBef>
                <a:spcPct val="20000"/>
              </a:spcBef>
              <a:spcAft>
                <a:spcPts val="0"/>
              </a:spcAft>
              <a:buClr>
                <a:schemeClr val="accent1"/>
              </a:buClr>
              <a:buSzTx/>
              <a:buFont typeface="Wingdings" pitchFamily="2" charset="2"/>
              <a:buChar char="Ø"/>
              <a:tabLst/>
              <a:defRPr/>
            </a:pPr>
            <a:r>
              <a:rPr kumimoji="0" lang="en-US" altLang="ko-KR" sz="2200" b="0" u="none" strike="noStrike" kern="1200" cap="none" spc="0" normalizeH="0" baseline="0" noProof="0" dirty="0">
                <a:ln>
                  <a:noFill/>
                </a:ln>
                <a:solidFill>
                  <a:schemeClr val="tx1"/>
                </a:solidFill>
                <a:effectLst/>
                <a:uLnTx/>
                <a:uFillTx/>
                <a:latin typeface="Times New Roman" panose="02020603050405020304" pitchFamily="18" charset="0"/>
                <a:ea typeface="굴림" charset="-127"/>
                <a:cs typeface="Times New Roman" panose="02020603050405020304" pitchFamily="18" charset="0"/>
              </a:rPr>
              <a:t>Ability to solve problems that are difficult to define</a:t>
            </a:r>
            <a:r>
              <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623888" marR="0" lvl="1" indent="-457200" algn="l" defTabSz="457200" rtl="0" eaLnBrk="1" fontAlgn="auto" latinLnBrk="0" hangingPunct="1">
              <a:lnSpc>
                <a:spcPts val="2400"/>
              </a:lnSpc>
              <a:spcBef>
                <a:spcPct val="20000"/>
              </a:spcBef>
              <a:spcAft>
                <a:spcPts val="0"/>
              </a:spcAft>
              <a:buClr>
                <a:schemeClr val="accent1"/>
              </a:buClr>
              <a:buSzTx/>
              <a:buFont typeface="Wingdings" pitchFamily="2" charset="2"/>
              <a:buChar char="Ø"/>
              <a:tabLst/>
              <a:defRPr/>
            </a:pPr>
            <a:r>
              <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Can be used when a good functional model is not known.</a:t>
            </a:r>
          </a:p>
          <a:p>
            <a:pPr marL="623888" marR="0" lvl="1" indent="-457200" algn="l" defTabSz="457200" rtl="0" eaLnBrk="1" fontAlgn="auto" latinLnBrk="0" hangingPunct="1">
              <a:lnSpc>
                <a:spcPts val="2400"/>
              </a:lnSpc>
              <a:spcBef>
                <a:spcPct val="20000"/>
              </a:spcBef>
              <a:spcAft>
                <a:spcPts val="0"/>
              </a:spcAft>
              <a:buClr>
                <a:schemeClr val="accent1"/>
              </a:buClr>
              <a:buSzTx/>
              <a:buFont typeface="Wingdings" pitchFamily="2" charset="2"/>
              <a:buChar char="Ø"/>
              <a:tabLst/>
              <a:defRPr/>
            </a:pPr>
            <a:r>
              <a:rPr kumimoji="0" lang="en-US" altLang="ko-KR" sz="2200" b="0" u="none" strike="noStrike" kern="1200" cap="none" spc="0" normalizeH="0" baseline="0" noProof="0" dirty="0">
                <a:ln>
                  <a:noFill/>
                </a:ln>
                <a:solidFill>
                  <a:schemeClr val="tx1"/>
                </a:solidFill>
                <a:effectLst/>
                <a:uLnTx/>
                <a:uFillTx/>
                <a:latin typeface="Times New Roman" panose="02020603050405020304" pitchFamily="18" charset="0"/>
                <a:ea typeface="굴림" charset="-127"/>
                <a:cs typeface="Times New Roman" panose="02020603050405020304" pitchFamily="18" charset="0"/>
              </a:rPr>
              <a:t>Provides human characteristics to problem solving that are difficult to simulate.</a:t>
            </a:r>
            <a:endPar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6A23C606-3A47-40DC-A527-08DA9899895A}"/>
              </a:ext>
            </a:extLst>
          </p:cNvPr>
          <p:cNvSpPr txBox="1">
            <a:spLocks/>
          </p:cNvSpPr>
          <p:nvPr/>
        </p:nvSpPr>
        <p:spPr bwMode="auto">
          <a:xfrm>
            <a:off x="4716016" y="1423654"/>
            <a:ext cx="4112512" cy="4597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822325" lvl="1" indent="-282575">
              <a:spcBef>
                <a:spcPts val="600"/>
              </a:spcBef>
              <a:buClr>
                <a:schemeClr val="accent1"/>
              </a:buClr>
              <a:buSzPct val="80000"/>
              <a:buFont typeface="Wingdings" pitchFamily="2" charset="2"/>
              <a:buChar char="Ø"/>
              <a:defRPr/>
            </a:pPr>
            <a:r>
              <a:rPr lang="en-US" altLang="ko-KR" sz="2200" dirty="0">
                <a:latin typeface="Times New Roman" panose="02020603050405020304" pitchFamily="18" charset="0"/>
                <a:ea typeface="굴림" charset="-127"/>
                <a:cs typeface="Times New Roman" panose="02020603050405020304" pitchFamily="18" charset="0"/>
              </a:rPr>
              <a:t>Flexibility and ease of maintenance</a:t>
            </a:r>
          </a:p>
          <a:p>
            <a:pPr marL="822325" lvl="1" indent="-282575">
              <a:spcBef>
                <a:spcPts val="600"/>
              </a:spcBef>
              <a:buClr>
                <a:schemeClr val="accent1"/>
              </a:buClr>
              <a:buSzPct val="80000"/>
              <a:buFont typeface="Wingdings" pitchFamily="2" charset="2"/>
              <a:buChar char="Ø"/>
              <a:defRPr/>
            </a:pPr>
            <a:r>
              <a:rPr lang="en-US" altLang="ko-KR" sz="2200" dirty="0">
                <a:latin typeface="Times New Roman" panose="02020603050405020304" pitchFamily="18" charset="0"/>
                <a:ea typeface="굴림" charset="-127"/>
                <a:cs typeface="Times New Roman" panose="02020603050405020304" pitchFamily="18" charset="0"/>
              </a:rPr>
              <a:t>Fast processing speed.</a:t>
            </a:r>
            <a:endParaRPr lang="en-US" sz="2200" dirty="0">
              <a:latin typeface="Times New Roman" panose="02020603050405020304" pitchFamily="18" charset="0"/>
              <a:cs typeface="Times New Roman" panose="02020603050405020304" pitchFamily="18" charset="0"/>
            </a:endParaRPr>
          </a:p>
          <a:p>
            <a:pPr marL="365125" marR="0" lvl="0" indent="-282575" algn="l" defTabSz="914400" rtl="0" eaLnBrk="1" fontAlgn="base" latinLnBrk="0" hangingPunct="1">
              <a:lnSpc>
                <a:spcPct val="100000"/>
              </a:lnSpc>
              <a:spcBef>
                <a:spcPts val="600"/>
              </a:spcBef>
              <a:spcAft>
                <a:spcPct val="0"/>
              </a:spcAft>
              <a:buClr>
                <a:schemeClr val="tx1"/>
              </a:buClr>
              <a:buSzPct val="80000"/>
              <a:buFont typeface="Wingdings" pitchFamily="2" charset="2"/>
              <a:buChar char="q"/>
              <a:tabLst/>
              <a:defRPr/>
            </a:pPr>
            <a:r>
              <a:rPr lang="en-US" sz="2200" dirty="0">
                <a:latin typeface="Times New Roman" panose="02020603050405020304" pitchFamily="18" charset="0"/>
                <a:cs typeface="Times New Roman" panose="02020603050405020304" pitchFamily="18" charset="0"/>
              </a:rPr>
              <a:t>Cons</a:t>
            </a:r>
          </a:p>
          <a:p>
            <a:pPr marL="822325" lvl="1" indent="-282575">
              <a:spcBef>
                <a:spcPts val="600"/>
              </a:spcBef>
              <a:buClr>
                <a:schemeClr val="tx1"/>
              </a:buClr>
              <a:buSzPct val="80000"/>
              <a:buFont typeface="Wingdings" pitchFamily="2" charset="2"/>
              <a:buChar char="Ø"/>
            </a:pPr>
            <a:r>
              <a:rPr kumimoji="0" lang="en-US" sz="22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Not interpretable, “black box”.</a:t>
            </a:r>
          </a:p>
          <a:p>
            <a:pPr marL="822325" lvl="1" indent="-282575">
              <a:spcBef>
                <a:spcPts val="600"/>
              </a:spcBef>
              <a:buClr>
                <a:schemeClr val="tx1"/>
              </a:buClr>
              <a:buSzPct val="80000"/>
              <a:buFont typeface="Wingdings" pitchFamily="2" charset="2"/>
              <a:buChar char="Ø"/>
            </a:pPr>
            <a:r>
              <a:rPr lang="en-US" sz="2200" dirty="0">
                <a:latin typeface="Times New Roman" panose="02020603050405020304" pitchFamily="18" charset="0"/>
                <a:cs typeface="Times New Roman" panose="02020603050405020304" pitchFamily="18" charset="0"/>
              </a:rPr>
              <a:t>Learning is slow</a:t>
            </a:r>
            <a:r>
              <a:rPr lang="en-IN" sz="2200" dirty="0">
                <a:latin typeface="Times New Roman" panose="02020603050405020304" pitchFamily="18" charset="0"/>
                <a:cs typeface="Times New Roman" panose="02020603050405020304" pitchFamily="18" charset="0"/>
              </a:rPr>
              <a:t>.</a:t>
            </a:r>
          </a:p>
          <a:p>
            <a:pPr marL="822325" lvl="1" indent="-282575">
              <a:spcBef>
                <a:spcPts val="600"/>
              </a:spcBef>
              <a:buClr>
                <a:schemeClr val="tx1"/>
              </a:buClr>
              <a:buSzPct val="80000"/>
              <a:buFont typeface="Wingdings" pitchFamily="2" charset="2"/>
              <a:buChar char="Ø"/>
            </a:pPr>
            <a:r>
              <a:rPr lang="en-US" sz="2200" dirty="0">
                <a:latin typeface="Times New Roman" panose="02020603050405020304" pitchFamily="18" charset="0"/>
                <a:cs typeface="Times New Roman" panose="02020603050405020304" pitchFamily="18" charset="0"/>
              </a:rPr>
              <a:t>Good generalization can require many data points.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40" y="500042"/>
            <a:ext cx="8572560" cy="1143000"/>
          </a:xfrm>
        </p:spPr>
        <p:txBody>
          <a:bodyPr>
            <a:normAutofit fontScale="90000"/>
          </a:bodyPr>
          <a:lstStyle/>
          <a:p>
            <a:r>
              <a:rPr lang="en-US" b="1" i="1" dirty="0">
                <a:solidFill>
                  <a:schemeClr val="accent3"/>
                </a:solidFill>
                <a:latin typeface="Times New Roman" pitchFamily="18" charset="0"/>
                <a:cs typeface="Times New Roman" pitchFamily="18" charset="0"/>
              </a:rPr>
              <a:t>Supervised Learning : Important Concepts</a:t>
            </a:r>
          </a:p>
        </p:txBody>
      </p:sp>
      <p:sp>
        <p:nvSpPr>
          <p:cNvPr id="3" name="Date Placeholder 2"/>
          <p:cNvSpPr>
            <a:spLocks noGrp="1"/>
          </p:cNvSpPr>
          <p:nvPr>
            <p:ph type="dt" sz="half" idx="10"/>
          </p:nvPr>
        </p:nvSpPr>
        <p:spPr/>
        <p:txBody>
          <a:bodyPr/>
          <a:lstStyle/>
          <a:p>
            <a:fld id="{B0DE4975-377D-42EB-9DB6-070281CF197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a:t>
            </a:fld>
            <a:endParaRPr lang="en-IN"/>
          </a:p>
        </p:txBody>
      </p:sp>
      <p:sp>
        <p:nvSpPr>
          <p:cNvPr id="6" name="Content Placeholder 5"/>
          <p:cNvSpPr>
            <a:spLocks noGrp="1"/>
          </p:cNvSpPr>
          <p:nvPr>
            <p:ph sz="quarter" idx="1"/>
          </p:nvPr>
        </p:nvSpPr>
        <p:spPr>
          <a:xfrm>
            <a:off x="642910" y="1785926"/>
            <a:ext cx="8215370" cy="4643470"/>
          </a:xfrm>
        </p:spPr>
        <p:txBody>
          <a:bodyPr>
            <a:normAutofit lnSpcReduction="10000"/>
          </a:bodyPr>
          <a:lstStyle/>
          <a:p>
            <a:pPr>
              <a:lnSpc>
                <a:spcPct val="80000"/>
              </a:lnSpc>
            </a:pPr>
            <a:r>
              <a:rPr lang="en-US" sz="2400" dirty="0">
                <a:solidFill>
                  <a:srgbClr val="FF0000"/>
                </a:solidFill>
              </a:rPr>
              <a:t>Data:</a:t>
            </a:r>
            <a:r>
              <a:rPr lang="en-US" sz="2400" dirty="0"/>
              <a:t> labeled instances </a:t>
            </a:r>
            <a:r>
              <a:rPr lang="en-US" sz="2400" i="1" dirty="0"/>
              <a:t>&lt;x</a:t>
            </a:r>
            <a:r>
              <a:rPr lang="en-US" sz="2400" i="1" baseline="-25000" dirty="0"/>
              <a:t>i</a:t>
            </a:r>
            <a:r>
              <a:rPr lang="en-US" sz="2400" i="1" dirty="0"/>
              <a:t>, y&gt;</a:t>
            </a:r>
            <a:r>
              <a:rPr lang="en-US" sz="2400" dirty="0"/>
              <a:t>, e.g. emails marked spam/not spam</a:t>
            </a:r>
          </a:p>
          <a:p>
            <a:pPr lvl="1">
              <a:lnSpc>
                <a:spcPct val="80000"/>
              </a:lnSpc>
            </a:pPr>
            <a:r>
              <a:rPr lang="en-US" sz="2000" dirty="0"/>
              <a:t>Training Set</a:t>
            </a:r>
          </a:p>
          <a:p>
            <a:pPr lvl="1">
              <a:lnSpc>
                <a:spcPct val="80000"/>
              </a:lnSpc>
            </a:pPr>
            <a:r>
              <a:rPr lang="en-US" sz="2000" dirty="0"/>
              <a:t>Held-out Set</a:t>
            </a:r>
          </a:p>
          <a:p>
            <a:pPr lvl="1">
              <a:lnSpc>
                <a:spcPct val="80000"/>
              </a:lnSpc>
            </a:pPr>
            <a:r>
              <a:rPr lang="en-US" sz="2000" dirty="0"/>
              <a:t>Test Set</a:t>
            </a:r>
          </a:p>
          <a:p>
            <a:pPr>
              <a:lnSpc>
                <a:spcPct val="80000"/>
              </a:lnSpc>
            </a:pPr>
            <a:r>
              <a:rPr lang="en-US" sz="2400" dirty="0">
                <a:solidFill>
                  <a:srgbClr val="FF0000"/>
                </a:solidFill>
              </a:rPr>
              <a:t>Features:</a:t>
            </a:r>
            <a:r>
              <a:rPr lang="en-US" sz="2400" dirty="0"/>
              <a:t> attribute-value pairs which characterize each </a:t>
            </a:r>
            <a:r>
              <a:rPr lang="en-US" sz="2400" i="1" dirty="0"/>
              <a:t>x</a:t>
            </a:r>
          </a:p>
          <a:p>
            <a:pPr>
              <a:lnSpc>
                <a:spcPct val="80000"/>
              </a:lnSpc>
            </a:pPr>
            <a:r>
              <a:rPr lang="en-US" sz="2400" dirty="0">
                <a:solidFill>
                  <a:srgbClr val="FF0000"/>
                </a:solidFill>
              </a:rPr>
              <a:t>Experimentation cycle</a:t>
            </a:r>
          </a:p>
          <a:p>
            <a:pPr lvl="1">
              <a:lnSpc>
                <a:spcPct val="80000"/>
              </a:lnSpc>
            </a:pPr>
            <a:r>
              <a:rPr lang="en-US" sz="2000" dirty="0"/>
              <a:t>Learn parameters (e.g. model probabilities) on training set</a:t>
            </a:r>
          </a:p>
          <a:p>
            <a:pPr lvl="1">
              <a:lnSpc>
                <a:spcPct val="80000"/>
              </a:lnSpc>
            </a:pPr>
            <a:r>
              <a:rPr lang="en-US" sz="2000" dirty="0"/>
              <a:t>(Tune hyper-parameters on held-out set)</a:t>
            </a:r>
          </a:p>
          <a:p>
            <a:pPr lvl="1">
              <a:lnSpc>
                <a:spcPct val="80000"/>
              </a:lnSpc>
            </a:pPr>
            <a:r>
              <a:rPr lang="en-US" sz="2000" dirty="0"/>
              <a:t>Compute accuracy of test set</a:t>
            </a:r>
          </a:p>
          <a:p>
            <a:pPr lvl="1">
              <a:lnSpc>
                <a:spcPct val="80000"/>
              </a:lnSpc>
            </a:pPr>
            <a:r>
              <a:rPr lang="en-US" sz="2000" dirty="0"/>
              <a:t>Very important: never “peek” at the test set!</a:t>
            </a:r>
          </a:p>
          <a:p>
            <a:pPr>
              <a:lnSpc>
                <a:spcPct val="80000"/>
              </a:lnSpc>
            </a:pPr>
            <a:r>
              <a:rPr lang="en-US" sz="2400" dirty="0"/>
              <a:t> </a:t>
            </a:r>
            <a:r>
              <a:rPr lang="en-US" sz="2400" dirty="0">
                <a:solidFill>
                  <a:srgbClr val="FF0000"/>
                </a:solidFill>
              </a:rPr>
              <a:t>Evaluation</a:t>
            </a:r>
          </a:p>
          <a:p>
            <a:pPr lvl="1">
              <a:lnSpc>
                <a:spcPct val="80000"/>
              </a:lnSpc>
            </a:pPr>
            <a:r>
              <a:rPr lang="en-US" sz="2000" dirty="0">
                <a:solidFill>
                  <a:srgbClr val="FF0000"/>
                </a:solidFill>
              </a:rPr>
              <a:t>Accuracy:</a:t>
            </a:r>
            <a:r>
              <a:rPr lang="en-US" sz="2000" dirty="0"/>
              <a:t> fraction of instances predicted correctly</a:t>
            </a:r>
          </a:p>
          <a:p>
            <a:pPr>
              <a:lnSpc>
                <a:spcPct val="80000"/>
              </a:lnSpc>
            </a:pPr>
            <a:r>
              <a:rPr lang="en-US" sz="2400" dirty="0" err="1">
                <a:solidFill>
                  <a:srgbClr val="FF0000"/>
                </a:solidFill>
              </a:rPr>
              <a:t>Overfitting</a:t>
            </a:r>
            <a:r>
              <a:rPr lang="en-US" sz="2400" dirty="0">
                <a:solidFill>
                  <a:srgbClr val="FF0000"/>
                </a:solidFill>
              </a:rPr>
              <a:t> and generalization</a:t>
            </a:r>
          </a:p>
          <a:p>
            <a:pPr lvl="1">
              <a:lnSpc>
                <a:spcPct val="80000"/>
              </a:lnSpc>
            </a:pPr>
            <a:r>
              <a:rPr lang="en-US" sz="2000" dirty="0"/>
              <a:t>Want a classifier which does well on test data</a:t>
            </a:r>
          </a:p>
          <a:p>
            <a:pPr lvl="1">
              <a:lnSpc>
                <a:spcPct val="80000"/>
              </a:lnSpc>
            </a:pPr>
            <a:r>
              <a:rPr lang="en-US" sz="2000" dirty="0" err="1"/>
              <a:t>Overfitting</a:t>
            </a:r>
            <a:r>
              <a:rPr lang="en-US" sz="2000" dirty="0"/>
              <a:t>: fitting the training data very closely, but not  generalizing well</a:t>
            </a:r>
          </a:p>
          <a:p>
            <a:endParaRPr lang="en-US" dirty="0"/>
          </a:p>
        </p:txBody>
      </p:sp>
    </p:spTree>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Origin of Neural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A7717A5-A31D-48F8-B889-93850F56A13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190</a:t>
            </a:fld>
            <a:endParaRPr lang="en-IN"/>
          </a:p>
        </p:txBody>
      </p:sp>
      <p:sp>
        <p:nvSpPr>
          <p:cNvPr id="8" name="Rectangle 7">
            <a:extLst>
              <a:ext uri="{FF2B5EF4-FFF2-40B4-BE49-F238E27FC236}">
                <a16:creationId xmlns:a16="http://schemas.microsoft.com/office/drawing/2014/main" id="{6BDB0C7F-285F-4E8B-9EAE-9609D6706421}"/>
              </a:ext>
            </a:extLst>
          </p:cNvPr>
          <p:cNvSpPr/>
          <p:nvPr/>
        </p:nvSpPr>
        <p:spPr>
          <a:xfrm>
            <a:off x="457200" y="1216906"/>
            <a:ext cx="8363272" cy="5571525"/>
          </a:xfrm>
          <a:prstGeom prst="rect">
            <a:avLst/>
          </a:prstGeom>
          <a:ln>
            <a:noFill/>
          </a:ln>
        </p:spPr>
        <p:txBody>
          <a:bodyPr wrap="square">
            <a:spAutoFit/>
          </a:bodyPr>
          <a:lstStyle/>
          <a:p>
            <a:pPr marL="450850" lvl="1" indent="-265113" algn="just">
              <a:lnSpc>
                <a:spcPct val="150000"/>
              </a:lnSpc>
              <a:buClr>
                <a:schemeClr val="accent1"/>
              </a:buClr>
              <a:buSzPct val="120000"/>
              <a:buFont typeface="Arial" pitchFamily="34" charset="0"/>
              <a:buChar char="•"/>
            </a:pPr>
            <a:r>
              <a:rPr lang="en-IN" sz="2200" dirty="0">
                <a:latin typeface="Times New Roman" panose="02020603050405020304" pitchFamily="18" charset="0"/>
                <a:cs typeface="Times New Roman" panose="02020603050405020304" pitchFamily="18" charset="0"/>
              </a:rPr>
              <a:t>To find information processing models of biological systems</a:t>
            </a:r>
          </a:p>
          <a:p>
            <a:pPr marL="450850" lvl="1" indent="-265113" algn="just">
              <a:lnSpc>
                <a:spcPct val="150000"/>
              </a:lnSpc>
              <a:buClr>
                <a:schemeClr val="accent1"/>
              </a:buClr>
              <a:buSzPct val="120000"/>
              <a:buFont typeface="Arial" pitchFamily="34" charset="0"/>
              <a:buChar char="•"/>
            </a:pPr>
            <a:r>
              <a:rPr lang="en-IN" sz="2200" dirty="0">
                <a:latin typeface="Times New Roman" panose="02020603050405020304" pitchFamily="18" charset="0"/>
                <a:cs typeface="Times New Roman" panose="02020603050405020304" pitchFamily="18" charset="0"/>
              </a:rPr>
              <a:t>Term covers wide range of models </a:t>
            </a:r>
          </a:p>
          <a:p>
            <a:pPr marL="696912" lvl="2" indent="-265113" algn="just">
              <a:lnSpc>
                <a:spcPct val="150000"/>
              </a:lnSpc>
              <a:buClr>
                <a:schemeClr val="accent2">
                  <a:lumMod val="75000"/>
                </a:schemeClr>
              </a:buClr>
              <a:buSzPct val="120000"/>
              <a:buFont typeface="Arial" pitchFamily="34" charset="0"/>
              <a:buChar char="•"/>
            </a:pPr>
            <a:r>
              <a:rPr lang="en-IN" i="1" dirty="0">
                <a:latin typeface="Times New Roman" panose="02020603050405020304" pitchFamily="18" charset="0"/>
                <a:cs typeface="Times New Roman" panose="02020603050405020304" pitchFamily="18" charset="0"/>
              </a:rPr>
              <a:t>Exaggerated claims of biological plausibility </a:t>
            </a:r>
          </a:p>
          <a:p>
            <a:pPr marL="450850" lvl="1" indent="-265113" algn="just">
              <a:lnSpc>
                <a:spcPct val="150000"/>
              </a:lnSpc>
              <a:buClr>
                <a:schemeClr val="accent1"/>
              </a:buClr>
              <a:buSzPct val="120000"/>
              <a:buFont typeface="Arial" pitchFamily="34" charset="0"/>
              <a:buChar char="•"/>
            </a:pPr>
            <a:r>
              <a:rPr lang="en-IN" sz="2200" dirty="0">
                <a:latin typeface="Times New Roman" panose="02020603050405020304" pitchFamily="18" charset="0"/>
                <a:cs typeface="Times New Roman" panose="02020603050405020304" pitchFamily="18" charset="0"/>
              </a:rPr>
              <a:t>Biological realism imposes unnecessary constraints</a:t>
            </a:r>
          </a:p>
          <a:p>
            <a:pPr marL="450850" lvl="1" indent="-265113" algn="just">
              <a:lnSpc>
                <a:spcPct val="150000"/>
              </a:lnSpc>
              <a:buClr>
                <a:schemeClr val="accent1"/>
              </a:buClr>
              <a:buSzPct val="120000"/>
              <a:buFont typeface="Arial" pitchFamily="34" charset="0"/>
              <a:buChar char="•"/>
            </a:pPr>
            <a:r>
              <a:rPr lang="en-IN" sz="2200" dirty="0">
                <a:latin typeface="Times New Roman" panose="02020603050405020304" pitchFamily="18" charset="0"/>
                <a:cs typeface="Times New Roman" panose="02020603050405020304" pitchFamily="18" charset="0"/>
              </a:rPr>
              <a:t>Neural networks are efficient models for machine learning </a:t>
            </a:r>
          </a:p>
          <a:p>
            <a:pPr marL="696912" lvl="2" indent="-265113" algn="just">
              <a:lnSpc>
                <a:spcPct val="150000"/>
              </a:lnSpc>
              <a:buClr>
                <a:schemeClr val="accent2">
                  <a:lumMod val="75000"/>
                </a:schemeClr>
              </a:buClr>
              <a:buSzPct val="120000"/>
              <a:buFont typeface="Arial" pitchFamily="34" charset="0"/>
              <a:buChar char="•"/>
            </a:pPr>
            <a:r>
              <a:rPr lang="en-IN" i="1" dirty="0">
                <a:latin typeface="Times New Roman" panose="02020603050405020304" pitchFamily="18" charset="0"/>
                <a:cs typeface="Times New Roman" panose="02020603050405020304" pitchFamily="18" charset="0"/>
              </a:rPr>
              <a:t>Particularly multilayer perceptrons </a:t>
            </a:r>
          </a:p>
          <a:p>
            <a:pPr marL="450850" lvl="1" indent="-265113" algn="just">
              <a:lnSpc>
                <a:spcPct val="150000"/>
              </a:lnSpc>
              <a:buClr>
                <a:schemeClr val="accent1"/>
              </a:buClr>
              <a:buSzPct val="120000"/>
              <a:buFont typeface="Arial" pitchFamily="34" charset="0"/>
              <a:buChar char="•"/>
            </a:pPr>
            <a:r>
              <a:rPr lang="en-IN" sz="2200" dirty="0">
                <a:latin typeface="Times New Roman" panose="02020603050405020304" pitchFamily="18" charset="0"/>
                <a:cs typeface="Times New Roman" panose="02020603050405020304" pitchFamily="18" charset="0"/>
              </a:rPr>
              <a:t>Network parameters are obtained in maximum likelihood framework </a:t>
            </a:r>
          </a:p>
          <a:p>
            <a:pPr marL="696912" lvl="2" indent="-265113" algn="just">
              <a:lnSpc>
                <a:spcPct val="150000"/>
              </a:lnSpc>
              <a:buClr>
                <a:schemeClr val="accent2">
                  <a:lumMod val="75000"/>
                </a:schemeClr>
              </a:buClr>
              <a:buSzPct val="120000"/>
              <a:buFont typeface="Arial" pitchFamily="34" charset="0"/>
              <a:buChar char="•"/>
            </a:pPr>
            <a:r>
              <a:rPr lang="en-IN" i="1" dirty="0">
                <a:latin typeface="Times New Roman" panose="02020603050405020304" pitchFamily="18" charset="0"/>
                <a:cs typeface="Times New Roman" panose="02020603050405020304" pitchFamily="18" charset="0"/>
              </a:rPr>
              <a:t>A nonlinear optimization problem </a:t>
            </a:r>
          </a:p>
          <a:p>
            <a:pPr marL="696912" lvl="2" indent="-265113" algn="just">
              <a:lnSpc>
                <a:spcPct val="150000"/>
              </a:lnSpc>
              <a:buClr>
                <a:schemeClr val="accent2">
                  <a:lumMod val="75000"/>
                </a:schemeClr>
              </a:buClr>
              <a:buSzPct val="120000"/>
              <a:buFont typeface="Arial" pitchFamily="34" charset="0"/>
              <a:buChar char="•"/>
            </a:pPr>
            <a:r>
              <a:rPr lang="en-IN" i="1" dirty="0">
                <a:latin typeface="Times New Roman" panose="02020603050405020304" pitchFamily="18" charset="0"/>
                <a:cs typeface="Times New Roman" panose="02020603050405020304" pitchFamily="18" charset="0"/>
              </a:rPr>
              <a:t>Requires evaluating derivative of log-likelihood function w.r.t network parameters </a:t>
            </a:r>
          </a:p>
          <a:p>
            <a:pPr marL="696912" lvl="2" indent="-265113" algn="just">
              <a:lnSpc>
                <a:spcPct val="150000"/>
              </a:lnSpc>
              <a:buClr>
                <a:schemeClr val="accent2">
                  <a:lumMod val="75000"/>
                </a:schemeClr>
              </a:buClr>
              <a:buSzPct val="120000"/>
              <a:buFont typeface="Arial" pitchFamily="34" charset="0"/>
              <a:buChar char="•"/>
            </a:pPr>
            <a:r>
              <a:rPr lang="en-IN" i="1" dirty="0">
                <a:latin typeface="Times New Roman" panose="02020603050405020304" pitchFamily="18" charset="0"/>
                <a:cs typeface="Times New Roman" panose="02020603050405020304" pitchFamily="18" charset="0"/>
              </a:rPr>
              <a:t>Done efficiently using error back propagation</a:t>
            </a:r>
          </a:p>
          <a:p>
            <a:pPr marL="696912" lvl="2" indent="-265113" algn="just">
              <a:lnSpc>
                <a:spcPct val="150000"/>
              </a:lnSpc>
              <a:buClr>
                <a:schemeClr val="accent2">
                  <a:lumMod val="75000"/>
                </a:schemeClr>
              </a:buClr>
              <a:buSzPct val="120000"/>
              <a:buFont typeface="Arial" pitchFamily="34" charset="0"/>
              <a:buChar char="•"/>
            </a:pPr>
            <a:endParaRPr lang="en-IN" sz="2200" i="1"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Types of Neural Network</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4F7CCD0-4283-4558-BFED-FEA8F6C6BC7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191</a:t>
            </a:fld>
            <a:endParaRPr lang="en-IN"/>
          </a:p>
        </p:txBody>
      </p:sp>
      <p:sp>
        <p:nvSpPr>
          <p:cNvPr id="8" name="Content Placeholder 2">
            <a:extLst>
              <a:ext uri="{FF2B5EF4-FFF2-40B4-BE49-F238E27FC236}">
                <a16:creationId xmlns:a16="http://schemas.microsoft.com/office/drawing/2014/main" id="{9A5257E8-22DA-4287-AE9D-A0CCE7562B72}"/>
              </a:ext>
            </a:extLst>
          </p:cNvPr>
          <p:cNvSpPr>
            <a:spLocks noGrp="1"/>
          </p:cNvSpPr>
          <p:nvPr>
            <p:ph idx="1"/>
          </p:nvPr>
        </p:nvSpPr>
        <p:spPr>
          <a:xfrm>
            <a:off x="557566" y="1523309"/>
            <a:ext cx="3962400" cy="4763894"/>
          </a:xfrm>
          <a:ln>
            <a:solidFill>
              <a:schemeClr val="accent1"/>
            </a:solidFill>
          </a:ln>
        </p:spPr>
        <p:txBody>
          <a:bodyPr>
            <a:normAutofit/>
          </a:bodyPr>
          <a:lstStyle/>
          <a:p>
            <a:pPr marL="82550" indent="0" algn="just">
              <a:lnSpc>
                <a:spcPct val="150000"/>
              </a:lnSpc>
            </a:pPr>
            <a:r>
              <a:rPr lang="en-US" sz="2200" dirty="0">
                <a:solidFill>
                  <a:srgbClr val="FF0000"/>
                </a:solidFill>
                <a:latin typeface="Times New Roman" panose="02020603050405020304" pitchFamily="18" charset="0"/>
                <a:cs typeface="Times New Roman" panose="02020603050405020304" pitchFamily="18" charset="0"/>
              </a:rPr>
              <a:t>Feed-forward neural network</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Information travel in one direction only</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No feedback or cycles – Directed Acyclic graph </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Simplest and most used one</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Used for pattern recognition</a:t>
            </a:r>
          </a:p>
        </p:txBody>
      </p:sp>
      <p:sp>
        <p:nvSpPr>
          <p:cNvPr id="9" name="Content Placeholder 2">
            <a:extLst>
              <a:ext uri="{FF2B5EF4-FFF2-40B4-BE49-F238E27FC236}">
                <a16:creationId xmlns:a16="http://schemas.microsoft.com/office/drawing/2014/main" id="{CF122B5C-3E89-4DA3-85EE-9B490A448C27}"/>
              </a:ext>
            </a:extLst>
          </p:cNvPr>
          <p:cNvSpPr txBox="1">
            <a:spLocks/>
          </p:cNvSpPr>
          <p:nvPr/>
        </p:nvSpPr>
        <p:spPr bwMode="auto">
          <a:xfrm>
            <a:off x="4671966" y="1531829"/>
            <a:ext cx="3962400" cy="47638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82550" marR="0" lvl="0" indent="0" algn="just"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Char char=""/>
              <a:tabLst/>
              <a:defRPr/>
            </a:pPr>
            <a:r>
              <a:rPr kumimoji="0" lang="en-US" sz="220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Feed-forward neural network</a:t>
            </a:r>
          </a:p>
        </p:txBody>
      </p:sp>
      <p:pic>
        <p:nvPicPr>
          <p:cNvPr id="10" name="Picture 9" descr="Feed_forward_neural_net.gif">
            <a:extLst>
              <a:ext uri="{FF2B5EF4-FFF2-40B4-BE49-F238E27FC236}">
                <a16:creationId xmlns:a16="http://schemas.microsoft.com/office/drawing/2014/main" id="{86991AF8-6CAC-4F50-ADDC-1FE15D87CDBC}"/>
              </a:ext>
            </a:extLst>
          </p:cNvPr>
          <p:cNvPicPr>
            <a:picLocks noChangeAspect="1"/>
          </p:cNvPicPr>
          <p:nvPr/>
        </p:nvPicPr>
        <p:blipFill>
          <a:blip r:embed="rId2" cstate="print"/>
          <a:stretch>
            <a:fillRect/>
          </a:stretch>
        </p:blipFill>
        <p:spPr>
          <a:xfrm>
            <a:off x="5042483" y="2157006"/>
            <a:ext cx="3443339" cy="398702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Types of Neural Network</a:t>
            </a:r>
            <a:endParaRPr lang="en-US" sz="3200" dirty="0"/>
          </a:p>
        </p:txBody>
      </p:sp>
      <p:sp>
        <p:nvSpPr>
          <p:cNvPr id="3" name="Date Placeholder 2"/>
          <p:cNvSpPr>
            <a:spLocks noGrp="1"/>
          </p:cNvSpPr>
          <p:nvPr>
            <p:ph type="dt" sz="half" idx="10"/>
          </p:nvPr>
        </p:nvSpPr>
        <p:spPr/>
        <p:txBody>
          <a:bodyPr/>
          <a:lstStyle/>
          <a:p>
            <a:fld id="{D9D4BEC8-98D9-47D8-8F0F-534418EE32B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192</a:t>
            </a:fld>
            <a:endParaRPr lang="en-IN"/>
          </a:p>
        </p:txBody>
      </p:sp>
      <p:sp>
        <p:nvSpPr>
          <p:cNvPr id="8" name="Content Placeholder 2">
            <a:extLst>
              <a:ext uri="{FF2B5EF4-FFF2-40B4-BE49-F238E27FC236}">
                <a16:creationId xmlns:a16="http://schemas.microsoft.com/office/drawing/2014/main" id="{722F0797-B45A-4E19-8604-FE340A33B6A6}"/>
              </a:ext>
            </a:extLst>
          </p:cNvPr>
          <p:cNvSpPr txBox="1">
            <a:spLocks/>
          </p:cNvSpPr>
          <p:nvPr/>
        </p:nvSpPr>
        <p:spPr bwMode="auto">
          <a:xfrm>
            <a:off x="4772360" y="1448741"/>
            <a:ext cx="3914440" cy="476155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82550" marR="0" lvl="0" indent="0" algn="just" defTabSz="914400" rtl="0" eaLnBrk="1" fontAlgn="base" latinLnBrk="0" hangingPunct="1">
              <a:lnSpc>
                <a:spcPct val="100000"/>
              </a:lnSpc>
              <a:spcBef>
                <a:spcPts val="600"/>
              </a:spcBef>
              <a:spcAft>
                <a:spcPct val="0"/>
              </a:spcAft>
              <a:buClr>
                <a:schemeClr val="accent1"/>
              </a:buClr>
              <a:buSzPct val="80000"/>
              <a:buFont typeface="Wingdings 2" panose="05020102010507070707" pitchFamily="18" charset="2"/>
              <a:buChar char=""/>
              <a:tabLst/>
              <a:defRPr/>
            </a:pPr>
            <a:r>
              <a:rPr lang="en-US" sz="2200" noProof="0" dirty="0">
                <a:solidFill>
                  <a:srgbClr val="FF0000"/>
                </a:solidFill>
                <a:latin typeface="Times New Roman" panose="02020603050405020304" pitchFamily="18" charset="0"/>
                <a:cs typeface="Times New Roman" panose="02020603050405020304" pitchFamily="18" charset="0"/>
              </a:rPr>
              <a:t>Recurrent Neural Network</a:t>
            </a:r>
            <a:endParaRPr kumimoji="0" lang="en-US" sz="22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pic>
        <p:nvPicPr>
          <p:cNvPr id="9" name="Picture 8" descr="021208_jones_fig2_M.gif">
            <a:extLst>
              <a:ext uri="{FF2B5EF4-FFF2-40B4-BE49-F238E27FC236}">
                <a16:creationId xmlns:a16="http://schemas.microsoft.com/office/drawing/2014/main" id="{61598CF7-FA52-4751-820F-9F31163AD2EF}"/>
              </a:ext>
            </a:extLst>
          </p:cNvPr>
          <p:cNvPicPr>
            <a:picLocks noChangeAspect="1"/>
          </p:cNvPicPr>
          <p:nvPr/>
        </p:nvPicPr>
        <p:blipFill>
          <a:blip r:embed="rId2" cstate="print"/>
          <a:stretch>
            <a:fillRect/>
          </a:stretch>
        </p:blipFill>
        <p:spPr>
          <a:xfrm>
            <a:off x="4876801" y="2086511"/>
            <a:ext cx="3583632" cy="4075682"/>
          </a:xfrm>
          <a:prstGeom prst="rect">
            <a:avLst/>
          </a:prstGeom>
        </p:spPr>
      </p:pic>
      <p:sp>
        <p:nvSpPr>
          <p:cNvPr id="10" name="Content Placeholder 2">
            <a:extLst>
              <a:ext uri="{FF2B5EF4-FFF2-40B4-BE49-F238E27FC236}">
                <a16:creationId xmlns:a16="http://schemas.microsoft.com/office/drawing/2014/main" id="{228834E7-0DBD-46F5-8C62-6D1A84FE5A7F}"/>
              </a:ext>
            </a:extLst>
          </p:cNvPr>
          <p:cNvSpPr>
            <a:spLocks noGrp="1"/>
          </p:cNvSpPr>
          <p:nvPr>
            <p:ph idx="1"/>
          </p:nvPr>
        </p:nvSpPr>
        <p:spPr>
          <a:xfrm>
            <a:off x="593736" y="1449683"/>
            <a:ext cx="3962399" cy="4761558"/>
          </a:xfrm>
          <a:ln>
            <a:solidFill>
              <a:schemeClr val="accent1"/>
            </a:solidFill>
          </a:ln>
        </p:spPr>
        <p:txBody>
          <a:bodyPr>
            <a:normAutofit lnSpcReduction="10000"/>
          </a:bodyPr>
          <a:lstStyle/>
          <a:p>
            <a:pPr marL="82550" indent="0" algn="just">
              <a:lnSpc>
                <a:spcPct val="150000"/>
              </a:lnSpc>
            </a:pPr>
            <a:r>
              <a:rPr lang="en-US" sz="2200" dirty="0">
                <a:solidFill>
                  <a:srgbClr val="FF0000"/>
                </a:solidFill>
                <a:latin typeface="Times New Roman" panose="02020603050405020304" pitchFamily="18" charset="0"/>
                <a:cs typeface="Times New Roman" panose="02020603050405020304" pitchFamily="18" charset="0"/>
              </a:rPr>
              <a:t>Recurrent neural network</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Signals travel in both directions</a:t>
            </a: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Complicated and dynamic</a:t>
            </a:r>
          </a:p>
          <a:p>
            <a:pPr marL="357188" lvl="1" indent="0" algn="just">
              <a:lnSpc>
                <a:spcPct val="150000"/>
              </a:lnSpc>
            </a:pPr>
            <a:r>
              <a:rPr lang="en-IN" sz="2200" dirty="0">
                <a:latin typeface="Times New Roman" panose="02020603050405020304" pitchFamily="18" charset="0"/>
                <a:cs typeface="Times New Roman" panose="02020603050405020304" pitchFamily="18" charset="0"/>
              </a:rPr>
              <a:t>Can use their internal memory to process arbitrary sequences of inputs</a:t>
            </a:r>
            <a:endParaRPr lang="en-US" sz="2200" dirty="0">
              <a:latin typeface="Times New Roman" panose="02020603050405020304" pitchFamily="18" charset="0"/>
              <a:cs typeface="Times New Roman" panose="02020603050405020304" pitchFamily="18" charset="0"/>
            </a:endParaRPr>
          </a:p>
          <a:p>
            <a:pPr marL="357188" lvl="1" indent="0" algn="just">
              <a:lnSpc>
                <a:spcPct val="150000"/>
              </a:lnSpc>
            </a:pPr>
            <a:r>
              <a:rPr lang="en-US" sz="2200" dirty="0">
                <a:latin typeface="Times New Roman" panose="02020603050405020304" pitchFamily="18" charset="0"/>
                <a:cs typeface="Times New Roman" panose="02020603050405020304" pitchFamily="18" charset="0"/>
              </a:rPr>
              <a:t>Used to learn temporal patterns</a:t>
            </a:r>
          </a:p>
          <a:p>
            <a:pPr marL="82550" indent="0" algn="just">
              <a:lnSpc>
                <a:spcPct val="150000"/>
              </a:lnSpc>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0" grpId="0" build="p"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Types of Neural Network</a:t>
            </a:r>
            <a:endParaRPr lang="en-US" sz="3200" dirty="0"/>
          </a:p>
        </p:txBody>
      </p:sp>
      <p:sp>
        <p:nvSpPr>
          <p:cNvPr id="3" name="Date Placeholder 2"/>
          <p:cNvSpPr>
            <a:spLocks noGrp="1"/>
          </p:cNvSpPr>
          <p:nvPr>
            <p:ph type="dt" sz="half" idx="10"/>
          </p:nvPr>
        </p:nvSpPr>
        <p:spPr/>
        <p:txBody>
          <a:bodyPr/>
          <a:lstStyle/>
          <a:p>
            <a:fld id="{75410326-D6D2-43C0-93C0-91EA05EAC1E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193</a:t>
            </a:fld>
            <a:endParaRPr lang="en-IN"/>
          </a:p>
        </p:txBody>
      </p:sp>
      <p:cxnSp>
        <p:nvCxnSpPr>
          <p:cNvPr id="94" name="Straight Arrow Connector 93">
            <a:extLst>
              <a:ext uri="{FF2B5EF4-FFF2-40B4-BE49-F238E27FC236}">
                <a16:creationId xmlns:a16="http://schemas.microsoft.com/office/drawing/2014/main" id="{AEBD344C-7A9B-43FE-AAD6-00B90A0F4844}"/>
              </a:ext>
            </a:extLst>
          </p:cNvPr>
          <p:cNvCxnSpPr/>
          <p:nvPr/>
        </p:nvCxnSpPr>
        <p:spPr>
          <a:xfrm>
            <a:off x="465438" y="1990180"/>
            <a:ext cx="1130300" cy="67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1C59C34-4F5F-4248-8F0D-259CDF9555E0}"/>
              </a:ext>
            </a:extLst>
          </p:cNvPr>
          <p:cNvCxnSpPr/>
          <p:nvPr/>
        </p:nvCxnSpPr>
        <p:spPr>
          <a:xfrm>
            <a:off x="465438" y="2599780"/>
            <a:ext cx="1130300" cy="65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2824093E-A5D1-43B7-A7BA-2F2E17538295}"/>
              </a:ext>
            </a:extLst>
          </p:cNvPr>
          <p:cNvCxnSpPr/>
          <p:nvPr/>
        </p:nvCxnSpPr>
        <p:spPr>
          <a:xfrm flipV="1">
            <a:off x="465438" y="2664892"/>
            <a:ext cx="1130300" cy="765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6DAE31D-529D-4AD5-ADB1-5E8F932AD1C7}"/>
              </a:ext>
            </a:extLst>
          </p:cNvPr>
          <p:cNvCxnSpPr/>
          <p:nvPr/>
        </p:nvCxnSpPr>
        <p:spPr>
          <a:xfrm>
            <a:off x="2183162" y="2664892"/>
            <a:ext cx="81592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8" name="Picture 97" descr="latex-image-1.pdf">
            <a:extLst>
              <a:ext uri="{FF2B5EF4-FFF2-40B4-BE49-F238E27FC236}">
                <a16:creationId xmlns:a16="http://schemas.microsoft.com/office/drawing/2014/main" id="{CADC8E66-2A41-419E-A5EB-0D3366B0C6F5}"/>
              </a:ext>
            </a:extLst>
          </p:cNvPr>
          <p:cNvPicPr>
            <a:picLocks noChangeAspect="1"/>
          </p:cNvPicPr>
          <p:nvPr/>
        </p:nvPicPr>
        <p:blipFill>
          <a:blip r:embed="rId2" cstate="print"/>
          <a:stretch>
            <a:fillRect/>
          </a:stretch>
        </p:blipFill>
        <p:spPr>
          <a:xfrm>
            <a:off x="713088" y="1914774"/>
            <a:ext cx="299343" cy="342106"/>
          </a:xfrm>
          <a:prstGeom prst="rect">
            <a:avLst/>
          </a:prstGeom>
        </p:spPr>
      </p:pic>
      <p:pic>
        <p:nvPicPr>
          <p:cNvPr id="99" name="Picture 98" descr="latex-image-1.pdf">
            <a:extLst>
              <a:ext uri="{FF2B5EF4-FFF2-40B4-BE49-F238E27FC236}">
                <a16:creationId xmlns:a16="http://schemas.microsoft.com/office/drawing/2014/main" id="{35EDC7EE-ECC3-4C2A-A4CB-0A16072482AF}"/>
              </a:ext>
            </a:extLst>
          </p:cNvPr>
          <p:cNvPicPr>
            <a:picLocks noChangeAspect="1"/>
          </p:cNvPicPr>
          <p:nvPr/>
        </p:nvPicPr>
        <p:blipFill>
          <a:blip r:embed="rId3" cstate="print"/>
          <a:stretch>
            <a:fillRect/>
          </a:stretch>
        </p:blipFill>
        <p:spPr>
          <a:xfrm>
            <a:off x="558071" y="2478337"/>
            <a:ext cx="310034" cy="342106"/>
          </a:xfrm>
          <a:prstGeom prst="rect">
            <a:avLst/>
          </a:prstGeom>
        </p:spPr>
      </p:pic>
      <p:pic>
        <p:nvPicPr>
          <p:cNvPr id="100" name="Picture 99" descr="latex-image-1.pdf">
            <a:extLst>
              <a:ext uri="{FF2B5EF4-FFF2-40B4-BE49-F238E27FC236}">
                <a16:creationId xmlns:a16="http://schemas.microsoft.com/office/drawing/2014/main" id="{507BCAD3-5472-4981-8F1D-EFC93810E13C}"/>
              </a:ext>
            </a:extLst>
          </p:cNvPr>
          <p:cNvPicPr>
            <a:picLocks noChangeAspect="1"/>
          </p:cNvPicPr>
          <p:nvPr/>
        </p:nvPicPr>
        <p:blipFill>
          <a:blip r:embed="rId4" cstate="print"/>
          <a:stretch>
            <a:fillRect/>
          </a:stretch>
        </p:blipFill>
        <p:spPr>
          <a:xfrm>
            <a:off x="389238" y="3049044"/>
            <a:ext cx="416942" cy="342106"/>
          </a:xfrm>
          <a:prstGeom prst="rect">
            <a:avLst/>
          </a:prstGeom>
        </p:spPr>
      </p:pic>
      <p:pic>
        <p:nvPicPr>
          <p:cNvPr id="101" name="Picture 100" descr="latex-image-1.pdf">
            <a:extLst>
              <a:ext uri="{FF2B5EF4-FFF2-40B4-BE49-F238E27FC236}">
                <a16:creationId xmlns:a16="http://schemas.microsoft.com/office/drawing/2014/main" id="{E632E28A-AD5C-4FD7-9A71-6C390F393781}"/>
              </a:ext>
            </a:extLst>
          </p:cNvPr>
          <p:cNvPicPr>
            <a:picLocks noChangeAspect="1"/>
          </p:cNvPicPr>
          <p:nvPr/>
        </p:nvPicPr>
        <p:blipFill>
          <a:blip r:embed="rId5" cstate="print"/>
          <a:stretch>
            <a:fillRect/>
          </a:stretch>
        </p:blipFill>
        <p:spPr>
          <a:xfrm>
            <a:off x="2002138" y="1914774"/>
            <a:ext cx="320724" cy="342106"/>
          </a:xfrm>
          <a:prstGeom prst="rect">
            <a:avLst/>
          </a:prstGeom>
        </p:spPr>
      </p:pic>
      <p:pic>
        <p:nvPicPr>
          <p:cNvPr id="102" name="Picture 101" descr="latex-image-1.pdf">
            <a:extLst>
              <a:ext uri="{FF2B5EF4-FFF2-40B4-BE49-F238E27FC236}">
                <a16:creationId xmlns:a16="http://schemas.microsoft.com/office/drawing/2014/main" id="{1A538FA3-7EEE-4085-B00B-FFE97CA87F0E}"/>
              </a:ext>
            </a:extLst>
          </p:cNvPr>
          <p:cNvPicPr>
            <a:picLocks noChangeAspect="1"/>
          </p:cNvPicPr>
          <p:nvPr/>
        </p:nvPicPr>
        <p:blipFill>
          <a:blip r:embed="rId6" cstate="print"/>
          <a:stretch>
            <a:fillRect/>
          </a:stretch>
        </p:blipFill>
        <p:spPr>
          <a:xfrm>
            <a:off x="1913238" y="1539330"/>
            <a:ext cx="127000" cy="266700"/>
          </a:xfrm>
          <a:prstGeom prst="rect">
            <a:avLst/>
          </a:prstGeom>
        </p:spPr>
      </p:pic>
      <p:pic>
        <p:nvPicPr>
          <p:cNvPr id="103" name="Picture 102" descr="latex-image-1.pdf">
            <a:extLst>
              <a:ext uri="{FF2B5EF4-FFF2-40B4-BE49-F238E27FC236}">
                <a16:creationId xmlns:a16="http://schemas.microsoft.com/office/drawing/2014/main" id="{A7170657-9A06-46D4-8729-2227B302F767}"/>
              </a:ext>
            </a:extLst>
          </p:cNvPr>
          <p:cNvPicPr>
            <a:picLocks noChangeAspect="1"/>
          </p:cNvPicPr>
          <p:nvPr/>
        </p:nvPicPr>
        <p:blipFill>
          <a:blip r:embed="rId7" cstate="print"/>
          <a:stretch>
            <a:fillRect/>
          </a:stretch>
        </p:blipFill>
        <p:spPr>
          <a:xfrm>
            <a:off x="2999088" y="2564904"/>
            <a:ext cx="1054100" cy="393700"/>
          </a:xfrm>
          <a:prstGeom prst="rect">
            <a:avLst/>
          </a:prstGeom>
        </p:spPr>
      </p:pic>
      <p:grpSp>
        <p:nvGrpSpPr>
          <p:cNvPr id="104" name="Group 21">
            <a:extLst>
              <a:ext uri="{FF2B5EF4-FFF2-40B4-BE49-F238E27FC236}">
                <a16:creationId xmlns:a16="http://schemas.microsoft.com/office/drawing/2014/main" id="{869E2AF0-ADAB-48B9-B1A0-1D5E54EFC4A8}"/>
              </a:ext>
            </a:extLst>
          </p:cNvPr>
          <p:cNvGrpSpPr/>
          <p:nvPr/>
        </p:nvGrpSpPr>
        <p:grpSpPr>
          <a:xfrm>
            <a:off x="1595738" y="2371180"/>
            <a:ext cx="587424" cy="587424"/>
            <a:chOff x="1814244" y="1478440"/>
            <a:chExt cx="587424" cy="587424"/>
          </a:xfrm>
          <a:solidFill>
            <a:schemeClr val="accent3">
              <a:lumMod val="60000"/>
              <a:lumOff val="40000"/>
            </a:schemeClr>
          </a:solidFill>
        </p:grpSpPr>
        <p:sp>
          <p:nvSpPr>
            <p:cNvPr id="105" name="Oval 104">
              <a:extLst>
                <a:ext uri="{FF2B5EF4-FFF2-40B4-BE49-F238E27FC236}">
                  <a16:creationId xmlns:a16="http://schemas.microsoft.com/office/drawing/2014/main" id="{04BCC335-34FA-4B91-A0B8-17E471C082CD}"/>
                </a:ext>
              </a:extLst>
            </p:cNvPr>
            <p:cNvSpPr/>
            <p:nvPr/>
          </p:nvSpPr>
          <p:spPr>
            <a:xfrm>
              <a:off x="1814244" y="1478440"/>
              <a:ext cx="587424" cy="587424"/>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840489D8-236F-4A83-B191-B3F68B279D61}"/>
                </a:ext>
              </a:extLst>
            </p:cNvPr>
            <p:cNvCxnSpPr/>
            <p:nvPr/>
          </p:nvCxnSpPr>
          <p:spPr>
            <a:xfrm rot="5400000" flipH="1" flipV="1">
              <a:off x="1936903" y="1601099"/>
              <a:ext cx="342106" cy="342106"/>
            </a:xfrm>
            <a:prstGeom prst="line">
              <a:avLst/>
            </a:prstGeom>
            <a:grpFill/>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07" name="TextBox 106">
            <a:extLst>
              <a:ext uri="{FF2B5EF4-FFF2-40B4-BE49-F238E27FC236}">
                <a16:creationId xmlns:a16="http://schemas.microsoft.com/office/drawing/2014/main" id="{87F3C3A8-4244-4CD3-9D9D-0BEB2E85775E}"/>
              </a:ext>
            </a:extLst>
          </p:cNvPr>
          <p:cNvSpPr txBox="1"/>
          <p:nvPr/>
        </p:nvSpPr>
        <p:spPr>
          <a:xfrm>
            <a:off x="1151238" y="3049044"/>
            <a:ext cx="1923925" cy="400110"/>
          </a:xfrm>
          <a:prstGeom prst="rect">
            <a:avLst/>
          </a:prstGeom>
          <a:noFill/>
        </p:spPr>
        <p:txBody>
          <a:bodyPr wrap="none" rtlCol="0">
            <a:spAutoFit/>
          </a:bodyPr>
          <a:lstStyle/>
          <a:p>
            <a:r>
              <a:rPr lang="en-US" sz="2000" b="1" dirty="0"/>
              <a:t>Linear Neuron</a:t>
            </a:r>
          </a:p>
        </p:txBody>
      </p:sp>
      <p:sp>
        <p:nvSpPr>
          <p:cNvPr id="108" name="Oval 107">
            <a:extLst>
              <a:ext uri="{FF2B5EF4-FFF2-40B4-BE49-F238E27FC236}">
                <a16:creationId xmlns:a16="http://schemas.microsoft.com/office/drawing/2014/main" id="{656667F6-20BD-4979-8850-80E5003EFBD1}"/>
              </a:ext>
            </a:extLst>
          </p:cNvPr>
          <p:cNvSpPr/>
          <p:nvPr/>
        </p:nvSpPr>
        <p:spPr>
          <a:xfrm>
            <a:off x="3345132" y="4057342"/>
            <a:ext cx="587424" cy="587424"/>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Arrow Connector 108">
            <a:extLst>
              <a:ext uri="{FF2B5EF4-FFF2-40B4-BE49-F238E27FC236}">
                <a16:creationId xmlns:a16="http://schemas.microsoft.com/office/drawing/2014/main" id="{792E15F6-5BC3-4A20-8D58-B064838E09BB}"/>
              </a:ext>
            </a:extLst>
          </p:cNvPr>
          <p:cNvCxnSpPr/>
          <p:nvPr/>
        </p:nvCxnSpPr>
        <p:spPr>
          <a:xfrm>
            <a:off x="5488288" y="1990180"/>
            <a:ext cx="1130300" cy="67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812D4C5F-6CB6-4019-9F53-3E07B774174F}"/>
              </a:ext>
            </a:extLst>
          </p:cNvPr>
          <p:cNvCxnSpPr/>
          <p:nvPr/>
        </p:nvCxnSpPr>
        <p:spPr>
          <a:xfrm>
            <a:off x="5488288" y="2599780"/>
            <a:ext cx="1130300" cy="65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2A31D988-7066-43DC-9B52-1EBEBCFC63C2}"/>
              </a:ext>
            </a:extLst>
          </p:cNvPr>
          <p:cNvCxnSpPr/>
          <p:nvPr/>
        </p:nvCxnSpPr>
        <p:spPr>
          <a:xfrm flipV="1">
            <a:off x="5488288" y="2664892"/>
            <a:ext cx="1130300" cy="765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2ACD9B27-309B-4E3B-8C7E-E93565F40C13}"/>
              </a:ext>
            </a:extLst>
          </p:cNvPr>
          <p:cNvCxnSpPr>
            <a:endCxn id="108" idx="0"/>
          </p:cNvCxnSpPr>
          <p:nvPr/>
        </p:nvCxnSpPr>
        <p:spPr>
          <a:xfrm rot="5400000">
            <a:off x="3454285" y="3848995"/>
            <a:ext cx="392906" cy="23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D2BAB42A-75E7-4987-91EC-59973DE2D643}"/>
              </a:ext>
            </a:extLst>
          </p:cNvPr>
          <p:cNvCxnSpPr/>
          <p:nvPr/>
        </p:nvCxnSpPr>
        <p:spPr>
          <a:xfrm>
            <a:off x="7206012" y="2664892"/>
            <a:ext cx="81592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4" name="Picture 113" descr="latex-image-1.pdf">
            <a:extLst>
              <a:ext uri="{FF2B5EF4-FFF2-40B4-BE49-F238E27FC236}">
                <a16:creationId xmlns:a16="http://schemas.microsoft.com/office/drawing/2014/main" id="{6CCA0677-0D18-49F7-9A1B-EAB042E47893}"/>
              </a:ext>
            </a:extLst>
          </p:cNvPr>
          <p:cNvPicPr>
            <a:picLocks noChangeAspect="1"/>
          </p:cNvPicPr>
          <p:nvPr/>
        </p:nvPicPr>
        <p:blipFill>
          <a:blip r:embed="rId2" cstate="print"/>
          <a:stretch>
            <a:fillRect/>
          </a:stretch>
        </p:blipFill>
        <p:spPr>
          <a:xfrm>
            <a:off x="5735938" y="1914774"/>
            <a:ext cx="299343" cy="342106"/>
          </a:xfrm>
          <a:prstGeom prst="rect">
            <a:avLst/>
          </a:prstGeom>
        </p:spPr>
      </p:pic>
      <p:pic>
        <p:nvPicPr>
          <p:cNvPr id="115" name="Picture 114" descr="latex-image-1.pdf">
            <a:extLst>
              <a:ext uri="{FF2B5EF4-FFF2-40B4-BE49-F238E27FC236}">
                <a16:creationId xmlns:a16="http://schemas.microsoft.com/office/drawing/2014/main" id="{4443341F-EDE1-4EE4-B380-B1C191E50289}"/>
              </a:ext>
            </a:extLst>
          </p:cNvPr>
          <p:cNvPicPr>
            <a:picLocks noChangeAspect="1"/>
          </p:cNvPicPr>
          <p:nvPr/>
        </p:nvPicPr>
        <p:blipFill>
          <a:blip r:embed="rId3" cstate="print"/>
          <a:stretch>
            <a:fillRect/>
          </a:stretch>
        </p:blipFill>
        <p:spPr>
          <a:xfrm>
            <a:off x="5580921" y="2478337"/>
            <a:ext cx="310034" cy="342106"/>
          </a:xfrm>
          <a:prstGeom prst="rect">
            <a:avLst/>
          </a:prstGeom>
        </p:spPr>
      </p:pic>
      <p:pic>
        <p:nvPicPr>
          <p:cNvPr id="116" name="Picture 115" descr="latex-image-1.pdf">
            <a:extLst>
              <a:ext uri="{FF2B5EF4-FFF2-40B4-BE49-F238E27FC236}">
                <a16:creationId xmlns:a16="http://schemas.microsoft.com/office/drawing/2014/main" id="{09A8781C-E088-47F5-8425-134C08FEE124}"/>
              </a:ext>
            </a:extLst>
          </p:cNvPr>
          <p:cNvPicPr>
            <a:picLocks noChangeAspect="1"/>
          </p:cNvPicPr>
          <p:nvPr/>
        </p:nvPicPr>
        <p:blipFill>
          <a:blip r:embed="rId4" cstate="print"/>
          <a:stretch>
            <a:fillRect/>
          </a:stretch>
        </p:blipFill>
        <p:spPr>
          <a:xfrm>
            <a:off x="5494638" y="3049044"/>
            <a:ext cx="416942" cy="342106"/>
          </a:xfrm>
          <a:prstGeom prst="rect">
            <a:avLst/>
          </a:prstGeom>
        </p:spPr>
      </p:pic>
      <p:pic>
        <p:nvPicPr>
          <p:cNvPr id="117" name="Picture 116" descr="latex-image-1.pdf">
            <a:extLst>
              <a:ext uri="{FF2B5EF4-FFF2-40B4-BE49-F238E27FC236}">
                <a16:creationId xmlns:a16="http://schemas.microsoft.com/office/drawing/2014/main" id="{911F9672-28E9-4360-8612-E4562D2BCBE3}"/>
              </a:ext>
            </a:extLst>
          </p:cNvPr>
          <p:cNvPicPr>
            <a:picLocks noChangeAspect="1"/>
          </p:cNvPicPr>
          <p:nvPr/>
        </p:nvPicPr>
        <p:blipFill>
          <a:blip r:embed="rId5" cstate="print"/>
          <a:stretch>
            <a:fillRect/>
          </a:stretch>
        </p:blipFill>
        <p:spPr>
          <a:xfrm>
            <a:off x="7024988" y="1914774"/>
            <a:ext cx="320724" cy="342106"/>
          </a:xfrm>
          <a:prstGeom prst="rect">
            <a:avLst/>
          </a:prstGeom>
        </p:spPr>
      </p:pic>
      <p:pic>
        <p:nvPicPr>
          <p:cNvPr id="118" name="Picture 117" descr="latex-image-1.pdf">
            <a:extLst>
              <a:ext uri="{FF2B5EF4-FFF2-40B4-BE49-F238E27FC236}">
                <a16:creationId xmlns:a16="http://schemas.microsoft.com/office/drawing/2014/main" id="{7036ABC7-FDBA-4E00-B17A-76DA83319DFD}"/>
              </a:ext>
            </a:extLst>
          </p:cNvPr>
          <p:cNvPicPr>
            <a:picLocks noChangeAspect="1"/>
          </p:cNvPicPr>
          <p:nvPr/>
        </p:nvPicPr>
        <p:blipFill>
          <a:blip r:embed="rId6" cstate="print"/>
          <a:stretch>
            <a:fillRect/>
          </a:stretch>
        </p:blipFill>
        <p:spPr>
          <a:xfrm>
            <a:off x="6936088" y="1539330"/>
            <a:ext cx="127000" cy="266700"/>
          </a:xfrm>
          <a:prstGeom prst="rect">
            <a:avLst/>
          </a:prstGeom>
        </p:spPr>
      </p:pic>
      <p:pic>
        <p:nvPicPr>
          <p:cNvPr id="119" name="Picture 118" descr="latex-image-1.pdf">
            <a:extLst>
              <a:ext uri="{FF2B5EF4-FFF2-40B4-BE49-F238E27FC236}">
                <a16:creationId xmlns:a16="http://schemas.microsoft.com/office/drawing/2014/main" id="{FB904F48-5D58-4C02-8BA1-00695CCA665A}"/>
              </a:ext>
            </a:extLst>
          </p:cNvPr>
          <p:cNvPicPr>
            <a:picLocks noChangeAspect="1"/>
          </p:cNvPicPr>
          <p:nvPr/>
        </p:nvPicPr>
        <p:blipFill>
          <a:blip r:embed="rId7" cstate="print"/>
          <a:stretch>
            <a:fillRect/>
          </a:stretch>
        </p:blipFill>
        <p:spPr>
          <a:xfrm>
            <a:off x="8021938" y="2564904"/>
            <a:ext cx="1054100" cy="393700"/>
          </a:xfrm>
          <a:prstGeom prst="rect">
            <a:avLst/>
          </a:prstGeom>
        </p:spPr>
      </p:pic>
      <p:sp>
        <p:nvSpPr>
          <p:cNvPr id="120" name="TextBox 119">
            <a:extLst>
              <a:ext uri="{FF2B5EF4-FFF2-40B4-BE49-F238E27FC236}">
                <a16:creationId xmlns:a16="http://schemas.microsoft.com/office/drawing/2014/main" id="{6411D1D6-F155-4145-8E26-E461DBA26BA7}"/>
              </a:ext>
            </a:extLst>
          </p:cNvPr>
          <p:cNvSpPr txBox="1"/>
          <p:nvPr/>
        </p:nvSpPr>
        <p:spPr>
          <a:xfrm>
            <a:off x="6349520" y="3354109"/>
            <a:ext cx="2137124" cy="400110"/>
          </a:xfrm>
          <a:prstGeom prst="rect">
            <a:avLst/>
          </a:prstGeom>
          <a:noFill/>
        </p:spPr>
        <p:txBody>
          <a:bodyPr wrap="none" rtlCol="0">
            <a:spAutoFit/>
          </a:bodyPr>
          <a:lstStyle/>
          <a:p>
            <a:r>
              <a:rPr lang="en-US" sz="2000" b="1" dirty="0"/>
              <a:t>Logistic Neuron</a:t>
            </a:r>
          </a:p>
        </p:txBody>
      </p:sp>
      <p:cxnSp>
        <p:nvCxnSpPr>
          <p:cNvPr id="121" name="Curved Connector 86">
            <a:extLst>
              <a:ext uri="{FF2B5EF4-FFF2-40B4-BE49-F238E27FC236}">
                <a16:creationId xmlns:a16="http://schemas.microsoft.com/office/drawing/2014/main" id="{C24378E9-022C-4DF9-B1FE-C3A3F4739E93}"/>
              </a:ext>
            </a:extLst>
          </p:cNvPr>
          <p:cNvCxnSpPr/>
          <p:nvPr/>
        </p:nvCxnSpPr>
        <p:spPr>
          <a:xfrm flipV="1">
            <a:off x="6707488" y="2523580"/>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3A0B4DF0-2B98-4EE5-8185-296A98076B60}"/>
              </a:ext>
            </a:extLst>
          </p:cNvPr>
          <p:cNvCxnSpPr/>
          <p:nvPr/>
        </p:nvCxnSpPr>
        <p:spPr>
          <a:xfrm>
            <a:off x="1608438" y="3702749"/>
            <a:ext cx="1130300" cy="67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2791494D-1DB4-489D-8521-B433C6348C07}"/>
              </a:ext>
            </a:extLst>
          </p:cNvPr>
          <p:cNvCxnSpPr/>
          <p:nvPr/>
        </p:nvCxnSpPr>
        <p:spPr>
          <a:xfrm>
            <a:off x="1608438" y="4312349"/>
            <a:ext cx="1130300" cy="65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0A7BD015-D5A1-4508-84CE-C07FE9F61269}"/>
              </a:ext>
            </a:extLst>
          </p:cNvPr>
          <p:cNvCxnSpPr/>
          <p:nvPr/>
        </p:nvCxnSpPr>
        <p:spPr>
          <a:xfrm flipV="1">
            <a:off x="1627478" y="4327006"/>
            <a:ext cx="1130300" cy="765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CDECFF4-CFA1-4751-B80B-B8AFBEAC4555}"/>
              </a:ext>
            </a:extLst>
          </p:cNvPr>
          <p:cNvCxnSpPr/>
          <p:nvPr/>
        </p:nvCxnSpPr>
        <p:spPr>
          <a:xfrm rot="5400000">
            <a:off x="2847891" y="3875402"/>
            <a:ext cx="392906" cy="23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EE4575A9-99E9-4C2C-B064-B4AEF0ACE247}"/>
              </a:ext>
            </a:extLst>
          </p:cNvPr>
          <p:cNvCxnSpPr/>
          <p:nvPr/>
        </p:nvCxnSpPr>
        <p:spPr>
          <a:xfrm>
            <a:off x="3345202" y="4327006"/>
            <a:ext cx="81592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7" name="Picture 126" descr="latex-image-1.pdf">
            <a:extLst>
              <a:ext uri="{FF2B5EF4-FFF2-40B4-BE49-F238E27FC236}">
                <a16:creationId xmlns:a16="http://schemas.microsoft.com/office/drawing/2014/main" id="{3EB9D266-2822-4AD6-8169-6B4464A336A4}"/>
              </a:ext>
            </a:extLst>
          </p:cNvPr>
          <p:cNvPicPr>
            <a:picLocks noChangeAspect="1"/>
          </p:cNvPicPr>
          <p:nvPr/>
        </p:nvPicPr>
        <p:blipFill>
          <a:blip r:embed="rId2" cstate="print"/>
          <a:stretch>
            <a:fillRect/>
          </a:stretch>
        </p:blipFill>
        <p:spPr>
          <a:xfrm>
            <a:off x="1875128" y="3576888"/>
            <a:ext cx="299343" cy="342106"/>
          </a:xfrm>
          <a:prstGeom prst="rect">
            <a:avLst/>
          </a:prstGeom>
        </p:spPr>
      </p:pic>
      <p:pic>
        <p:nvPicPr>
          <p:cNvPr id="128" name="Picture 127" descr="latex-image-1.pdf">
            <a:extLst>
              <a:ext uri="{FF2B5EF4-FFF2-40B4-BE49-F238E27FC236}">
                <a16:creationId xmlns:a16="http://schemas.microsoft.com/office/drawing/2014/main" id="{47C03955-6510-45D0-8679-B82F2D7202BA}"/>
              </a:ext>
            </a:extLst>
          </p:cNvPr>
          <p:cNvPicPr>
            <a:picLocks noChangeAspect="1"/>
          </p:cNvPicPr>
          <p:nvPr/>
        </p:nvPicPr>
        <p:blipFill>
          <a:blip r:embed="rId3" cstate="print"/>
          <a:stretch>
            <a:fillRect/>
          </a:stretch>
        </p:blipFill>
        <p:spPr>
          <a:xfrm>
            <a:off x="2228121" y="4140451"/>
            <a:ext cx="310034" cy="342106"/>
          </a:xfrm>
          <a:prstGeom prst="rect">
            <a:avLst/>
          </a:prstGeom>
        </p:spPr>
      </p:pic>
      <p:pic>
        <p:nvPicPr>
          <p:cNvPr id="129" name="Picture 128" descr="latex-image-1.pdf">
            <a:extLst>
              <a:ext uri="{FF2B5EF4-FFF2-40B4-BE49-F238E27FC236}">
                <a16:creationId xmlns:a16="http://schemas.microsoft.com/office/drawing/2014/main" id="{9DD536E1-1210-4DB1-BC63-64A6682088E7}"/>
              </a:ext>
            </a:extLst>
          </p:cNvPr>
          <p:cNvPicPr>
            <a:picLocks noChangeAspect="1"/>
          </p:cNvPicPr>
          <p:nvPr/>
        </p:nvPicPr>
        <p:blipFill>
          <a:blip r:embed="rId4" cstate="print"/>
          <a:stretch>
            <a:fillRect/>
          </a:stretch>
        </p:blipFill>
        <p:spPr>
          <a:xfrm>
            <a:off x="2474010" y="4921104"/>
            <a:ext cx="416942" cy="342106"/>
          </a:xfrm>
          <a:prstGeom prst="rect">
            <a:avLst/>
          </a:prstGeom>
        </p:spPr>
      </p:pic>
      <p:pic>
        <p:nvPicPr>
          <p:cNvPr id="130" name="Picture 129" descr="latex-image-1.pdf">
            <a:extLst>
              <a:ext uri="{FF2B5EF4-FFF2-40B4-BE49-F238E27FC236}">
                <a16:creationId xmlns:a16="http://schemas.microsoft.com/office/drawing/2014/main" id="{387B7200-AA0E-4F15-99CE-4133D6D6E368}"/>
              </a:ext>
            </a:extLst>
          </p:cNvPr>
          <p:cNvPicPr>
            <a:picLocks noChangeAspect="1"/>
          </p:cNvPicPr>
          <p:nvPr/>
        </p:nvPicPr>
        <p:blipFill>
          <a:blip r:embed="rId5" cstate="print"/>
          <a:stretch>
            <a:fillRect/>
          </a:stretch>
        </p:blipFill>
        <p:spPr>
          <a:xfrm>
            <a:off x="3164178" y="3576888"/>
            <a:ext cx="320724" cy="342106"/>
          </a:xfrm>
          <a:prstGeom prst="rect">
            <a:avLst/>
          </a:prstGeom>
        </p:spPr>
      </p:pic>
      <p:pic>
        <p:nvPicPr>
          <p:cNvPr id="131" name="Picture 130" descr="latex-image-1.pdf">
            <a:extLst>
              <a:ext uri="{FF2B5EF4-FFF2-40B4-BE49-F238E27FC236}">
                <a16:creationId xmlns:a16="http://schemas.microsoft.com/office/drawing/2014/main" id="{7E1AEE4F-DF88-4BBA-8D03-3A42A4FB7652}"/>
              </a:ext>
            </a:extLst>
          </p:cNvPr>
          <p:cNvPicPr>
            <a:picLocks noChangeAspect="1"/>
          </p:cNvPicPr>
          <p:nvPr/>
        </p:nvPicPr>
        <p:blipFill>
          <a:blip r:embed="rId7" cstate="print"/>
          <a:stretch>
            <a:fillRect/>
          </a:stretch>
        </p:blipFill>
        <p:spPr>
          <a:xfrm>
            <a:off x="4161128" y="4227018"/>
            <a:ext cx="1054100" cy="393700"/>
          </a:xfrm>
          <a:prstGeom prst="rect">
            <a:avLst/>
          </a:prstGeom>
        </p:spPr>
      </p:pic>
      <p:sp>
        <p:nvSpPr>
          <p:cNvPr id="132" name="TextBox 131">
            <a:extLst>
              <a:ext uri="{FF2B5EF4-FFF2-40B4-BE49-F238E27FC236}">
                <a16:creationId xmlns:a16="http://schemas.microsoft.com/office/drawing/2014/main" id="{F25CA2A4-321F-45F8-BA32-D7ADD2CEB15A}"/>
              </a:ext>
            </a:extLst>
          </p:cNvPr>
          <p:cNvSpPr txBox="1"/>
          <p:nvPr/>
        </p:nvSpPr>
        <p:spPr>
          <a:xfrm>
            <a:off x="2570314" y="5446428"/>
            <a:ext cx="1539204" cy="400110"/>
          </a:xfrm>
          <a:prstGeom prst="rect">
            <a:avLst/>
          </a:prstGeom>
          <a:noFill/>
        </p:spPr>
        <p:txBody>
          <a:bodyPr wrap="none" rtlCol="0">
            <a:spAutoFit/>
          </a:bodyPr>
          <a:lstStyle/>
          <a:p>
            <a:r>
              <a:rPr lang="en-US" sz="2000" b="1" dirty="0"/>
              <a:t>Perceptron</a:t>
            </a:r>
          </a:p>
        </p:txBody>
      </p:sp>
      <p:grpSp>
        <p:nvGrpSpPr>
          <p:cNvPr id="133" name="Group 51">
            <a:extLst>
              <a:ext uri="{FF2B5EF4-FFF2-40B4-BE49-F238E27FC236}">
                <a16:creationId xmlns:a16="http://schemas.microsoft.com/office/drawing/2014/main" id="{C6CDA176-E956-4CCA-83D3-3AC822564B41}"/>
              </a:ext>
            </a:extLst>
          </p:cNvPr>
          <p:cNvGrpSpPr/>
          <p:nvPr/>
        </p:nvGrpSpPr>
        <p:grpSpPr>
          <a:xfrm>
            <a:off x="2757778" y="4033294"/>
            <a:ext cx="587424" cy="587424"/>
            <a:chOff x="2061894" y="4690975"/>
            <a:chExt cx="587424" cy="587424"/>
          </a:xfrm>
          <a:solidFill>
            <a:schemeClr val="accent3">
              <a:lumMod val="60000"/>
              <a:lumOff val="40000"/>
            </a:schemeClr>
          </a:solidFill>
        </p:grpSpPr>
        <p:sp>
          <p:nvSpPr>
            <p:cNvPr id="134" name="Oval 133">
              <a:extLst>
                <a:ext uri="{FF2B5EF4-FFF2-40B4-BE49-F238E27FC236}">
                  <a16:creationId xmlns:a16="http://schemas.microsoft.com/office/drawing/2014/main" id="{FB8C8459-F611-4562-9718-09093056B948}"/>
                </a:ext>
              </a:extLst>
            </p:cNvPr>
            <p:cNvSpPr/>
            <p:nvPr/>
          </p:nvSpPr>
          <p:spPr>
            <a:xfrm>
              <a:off x="2061894" y="4690975"/>
              <a:ext cx="587424" cy="587424"/>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Elbow Connector 101">
              <a:extLst>
                <a:ext uri="{FF2B5EF4-FFF2-40B4-BE49-F238E27FC236}">
                  <a16:creationId xmlns:a16="http://schemas.microsoft.com/office/drawing/2014/main" id="{18486C16-6E8A-4BDF-A875-9E7E496AB911}"/>
                </a:ext>
              </a:extLst>
            </p:cNvPr>
            <p:cNvCxnSpPr/>
            <p:nvPr/>
          </p:nvCxnSpPr>
          <p:spPr>
            <a:xfrm flipV="1">
              <a:off x="2156226" y="4831417"/>
              <a:ext cx="350168" cy="284163"/>
            </a:xfrm>
            <a:prstGeom prst="bentConnector3">
              <a:avLst>
                <a:gd name="adj1" fmla="val 50000"/>
              </a:avLst>
            </a:prstGeom>
            <a:grpFill/>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36" name="TextBox 135">
            <a:extLst>
              <a:ext uri="{FF2B5EF4-FFF2-40B4-BE49-F238E27FC236}">
                <a16:creationId xmlns:a16="http://schemas.microsoft.com/office/drawing/2014/main" id="{7B9347F5-F300-48FB-A99C-7FBC2E8FAC10}"/>
              </a:ext>
            </a:extLst>
          </p:cNvPr>
          <p:cNvSpPr txBox="1"/>
          <p:nvPr/>
        </p:nvSpPr>
        <p:spPr>
          <a:xfrm>
            <a:off x="5137076" y="4842461"/>
            <a:ext cx="3511624" cy="1107996"/>
          </a:xfrm>
          <a:prstGeom prst="rect">
            <a:avLst/>
          </a:prstGeom>
          <a:noFill/>
          <a:ln>
            <a:solidFill>
              <a:schemeClr val="tx1"/>
            </a:solidFill>
          </a:ln>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Potentially more.  Require a convex loss function for gradient descent training.</a:t>
            </a:r>
          </a:p>
        </p:txBody>
      </p:sp>
    </p:spTree>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Feed Forward Network Functions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A527331-EA7A-4C2E-A076-76A14B82D30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194</a:t>
            </a:fld>
            <a:endParaRPr lang="en-IN"/>
          </a:p>
        </p:txBody>
      </p:sp>
      <p:sp>
        <p:nvSpPr>
          <p:cNvPr id="8" name="Content Placeholder 2">
            <a:extLst>
              <a:ext uri="{FF2B5EF4-FFF2-40B4-BE49-F238E27FC236}">
                <a16:creationId xmlns:a16="http://schemas.microsoft.com/office/drawing/2014/main" id="{B0B02970-2D60-40A8-9C3C-ADA72D0F37B4}"/>
              </a:ext>
            </a:extLst>
          </p:cNvPr>
          <p:cNvSpPr>
            <a:spLocks noGrp="1"/>
          </p:cNvSpPr>
          <p:nvPr>
            <p:ph idx="1"/>
          </p:nvPr>
        </p:nvSpPr>
        <p:spPr>
          <a:xfrm>
            <a:off x="374904" y="1673965"/>
            <a:ext cx="8311896" cy="3330702"/>
          </a:xfrm>
        </p:spPr>
        <p:txBody>
          <a:bodyPr>
            <a:normAutofit/>
          </a:bodyPr>
          <a:lstStyle/>
          <a:p>
            <a:pPr algn="just">
              <a:lnSpc>
                <a:spcPts val="2500"/>
              </a:lnSpc>
            </a:pPr>
            <a:r>
              <a:rPr lang="en-IN" sz="2200" dirty="0">
                <a:latin typeface="Times New Roman" panose="02020603050405020304" pitchFamily="18" charset="0"/>
                <a:cs typeface="Times New Roman" panose="02020603050405020304" pitchFamily="18" charset="0"/>
              </a:rPr>
              <a:t>A neural network can also be represented similar to linear models but basis functions are generalized.</a:t>
            </a:r>
          </a:p>
        </p:txBody>
      </p:sp>
      <p:sp>
        <p:nvSpPr>
          <p:cNvPr id="9" name="TextBox 8">
            <a:extLst>
              <a:ext uri="{FF2B5EF4-FFF2-40B4-BE49-F238E27FC236}">
                <a16:creationId xmlns:a16="http://schemas.microsoft.com/office/drawing/2014/main" id="{53F75439-E44D-4046-A3D2-77804016FC5C}"/>
              </a:ext>
            </a:extLst>
          </p:cNvPr>
          <p:cNvSpPr txBox="1"/>
          <p:nvPr/>
        </p:nvSpPr>
        <p:spPr>
          <a:xfrm>
            <a:off x="234696" y="3688136"/>
            <a:ext cx="4568030" cy="1651734"/>
          </a:xfrm>
          <a:prstGeom prst="rect">
            <a:avLst/>
          </a:prstGeom>
          <a:noFill/>
          <a:ln>
            <a:solidFill>
              <a:schemeClr val="tx1"/>
            </a:solidFill>
          </a:ln>
        </p:spPr>
        <p:txBody>
          <a:bodyPr wrap="square" rtlCol="0">
            <a:spAutoFit/>
          </a:bodyPr>
          <a:lstStyle/>
          <a:p>
            <a:pPr>
              <a:lnSpc>
                <a:spcPts val="2000"/>
              </a:lnSpc>
            </a:pPr>
            <a:r>
              <a:rPr lang="en-IN" sz="2000" b="1" dirty="0"/>
              <a:t>Activation function:</a:t>
            </a:r>
          </a:p>
          <a:p>
            <a:pPr>
              <a:lnSpc>
                <a:spcPts val="2000"/>
              </a:lnSpc>
            </a:pPr>
            <a:r>
              <a:rPr lang="en-IN" sz="2200" dirty="0"/>
              <a:t>For regression: identity function</a:t>
            </a:r>
          </a:p>
          <a:p>
            <a:pPr>
              <a:lnSpc>
                <a:spcPts val="2000"/>
              </a:lnSpc>
            </a:pPr>
            <a:r>
              <a:rPr lang="en-IN" sz="2200" dirty="0"/>
              <a:t>For classification: a nonlinear function e.g., sigmoid</a:t>
            </a:r>
          </a:p>
          <a:p>
            <a:pPr>
              <a:lnSpc>
                <a:spcPts val="2000"/>
              </a:lnSpc>
            </a:pPr>
            <a:r>
              <a:rPr lang="en-IN" sz="2200" dirty="0"/>
              <a:t>Coefficients </a:t>
            </a:r>
            <a:r>
              <a:rPr lang="en-IN" sz="2200" i="1" dirty="0" err="1"/>
              <a:t>w</a:t>
            </a:r>
            <a:r>
              <a:rPr lang="en-IN" sz="2200" i="1" baseline="-25000" dirty="0" err="1"/>
              <a:t>j</a:t>
            </a:r>
            <a:r>
              <a:rPr lang="en-IN" sz="2200" i="1" dirty="0"/>
              <a:t> adjusted during </a:t>
            </a:r>
            <a:r>
              <a:rPr lang="en-IN" sz="2200" dirty="0"/>
              <a:t>training</a:t>
            </a:r>
          </a:p>
          <a:p>
            <a:pPr>
              <a:lnSpc>
                <a:spcPts val="2000"/>
              </a:lnSpc>
            </a:pPr>
            <a:r>
              <a:rPr lang="en-IN" sz="2200" dirty="0"/>
              <a:t>There can be several activation functions</a:t>
            </a:r>
          </a:p>
        </p:txBody>
      </p:sp>
      <p:sp>
        <p:nvSpPr>
          <p:cNvPr id="10" name="TextBox 9">
            <a:extLst>
              <a:ext uri="{FF2B5EF4-FFF2-40B4-BE49-F238E27FC236}">
                <a16:creationId xmlns:a16="http://schemas.microsoft.com/office/drawing/2014/main" id="{CFD8F338-A5F8-4FE9-A2D1-9EB76348E6F7}"/>
              </a:ext>
            </a:extLst>
          </p:cNvPr>
          <p:cNvSpPr txBox="1"/>
          <p:nvPr/>
        </p:nvSpPr>
        <p:spPr>
          <a:xfrm>
            <a:off x="4800600" y="3696402"/>
            <a:ext cx="4114800" cy="1651734"/>
          </a:xfrm>
          <a:prstGeom prst="rect">
            <a:avLst/>
          </a:prstGeom>
          <a:noFill/>
          <a:ln>
            <a:solidFill>
              <a:schemeClr val="tx1"/>
            </a:solidFill>
          </a:ln>
        </p:spPr>
        <p:txBody>
          <a:bodyPr wrap="square" rtlCol="0">
            <a:spAutoFit/>
          </a:bodyPr>
          <a:lstStyle/>
          <a:p>
            <a:pPr>
              <a:lnSpc>
                <a:spcPts val="2000"/>
              </a:lnSpc>
            </a:pPr>
            <a:r>
              <a:rPr lang="en-IN" sz="2000" b="1" dirty="0"/>
              <a:t>Basis functions:</a:t>
            </a:r>
          </a:p>
          <a:p>
            <a:pPr>
              <a:lnSpc>
                <a:spcPts val="2000"/>
              </a:lnSpc>
            </a:pPr>
            <a:r>
              <a:rPr lang="en-IN" sz="2200" i="1" dirty="0" err="1"/>
              <a:t>ϕ</a:t>
            </a:r>
            <a:r>
              <a:rPr lang="en-IN" sz="2200" i="1" baseline="-25000" dirty="0" err="1"/>
              <a:t>j</a:t>
            </a:r>
            <a:r>
              <a:rPr lang="en-IN" sz="2200" i="1" dirty="0"/>
              <a:t> (x) a nonlinear function, e.g., </a:t>
            </a:r>
            <a:r>
              <a:rPr lang="en-IN" sz="2200" i="1" dirty="0" err="1"/>
              <a:t>tanh</a:t>
            </a:r>
            <a:r>
              <a:rPr lang="en-IN" sz="2200" i="1" dirty="0"/>
              <a:t>, of a linear combination of D inputs</a:t>
            </a:r>
          </a:p>
          <a:p>
            <a:pPr>
              <a:lnSpc>
                <a:spcPts val="2000"/>
              </a:lnSpc>
            </a:pPr>
            <a:r>
              <a:rPr lang="en-IN" sz="2200" dirty="0"/>
              <a:t>Its parameters are adjusted during training</a:t>
            </a:r>
          </a:p>
          <a:p>
            <a:pPr>
              <a:lnSpc>
                <a:spcPts val="2000"/>
              </a:lnSpc>
            </a:pPr>
            <a:endParaRPr lang="en-US" sz="2200" dirty="0"/>
          </a:p>
        </p:txBody>
      </p:sp>
      <p:pic>
        <p:nvPicPr>
          <p:cNvPr id="11" name="Picture 4">
            <a:extLst>
              <a:ext uri="{FF2B5EF4-FFF2-40B4-BE49-F238E27FC236}">
                <a16:creationId xmlns:a16="http://schemas.microsoft.com/office/drawing/2014/main" id="{6E1FA98A-FFC5-46EE-9E95-38ED317277F1}"/>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36600" y="2556479"/>
            <a:ext cx="2822507" cy="923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First Layer: Basis Functions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10A81C1-49B9-4CD3-8853-08AE177C9388}" type="datetime1">
              <a:rPr lang="en-US" smtClean="0"/>
              <a:t>1/18/22</a:t>
            </a:fld>
            <a:endParaRPr lang="en-IN" dirty="0"/>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195</a:t>
            </a:fld>
            <a:endParaRPr lang="en-IN"/>
          </a:p>
        </p:txBody>
      </p:sp>
      <p:pic>
        <p:nvPicPr>
          <p:cNvPr id="8" name="Picture 1">
            <a:extLst>
              <a:ext uri="{FF2B5EF4-FFF2-40B4-BE49-F238E27FC236}">
                <a16:creationId xmlns:a16="http://schemas.microsoft.com/office/drawing/2014/main" id="{E4C1E415-5596-4EBC-901A-0E48CB699D35}"/>
              </a:ext>
            </a:extLst>
          </p:cNvPr>
          <p:cNvPicPr>
            <a:picLocks noChangeAspect="1" noChangeArrowheads="1"/>
          </p:cNvPicPr>
          <p:nvPr/>
        </p:nvPicPr>
        <p:blipFill>
          <a:blip r:embed="rId2" cstate="print"/>
          <a:srcRect/>
          <a:stretch>
            <a:fillRect/>
          </a:stretch>
        </p:blipFill>
        <p:spPr bwMode="auto">
          <a:xfrm>
            <a:off x="5327905" y="1628800"/>
            <a:ext cx="3492568" cy="3960439"/>
          </a:xfrm>
          <a:prstGeom prst="rect">
            <a:avLst/>
          </a:prstGeom>
          <a:noFill/>
          <a:ln w="9525">
            <a:noFill/>
            <a:miter lim="800000"/>
            <a:headEnd/>
            <a:tailEnd/>
          </a:ln>
          <a:effectLst/>
        </p:spPr>
      </p:pic>
      <p:sp>
        <p:nvSpPr>
          <p:cNvPr id="9" name="Rectangle 8">
            <a:extLst>
              <a:ext uri="{FF2B5EF4-FFF2-40B4-BE49-F238E27FC236}">
                <a16:creationId xmlns:a16="http://schemas.microsoft.com/office/drawing/2014/main" id="{CF409ADA-489A-459E-95FA-3586C3B4688E}"/>
              </a:ext>
            </a:extLst>
          </p:cNvPr>
          <p:cNvSpPr/>
          <p:nvPr/>
        </p:nvSpPr>
        <p:spPr>
          <a:xfrm>
            <a:off x="603504" y="1628800"/>
            <a:ext cx="4572000" cy="4493538"/>
          </a:xfrm>
          <a:prstGeom prst="rect">
            <a:avLst/>
          </a:prstGeom>
          <a:ln>
            <a:noFill/>
          </a:ln>
        </p:spPr>
        <p:txBody>
          <a:bodyPr wrap="square">
            <a:spAutoFit/>
          </a:bodyPr>
          <a:lstStyle/>
          <a:p>
            <a:pPr algn="just">
              <a:buFont typeface="Arial" pitchFamily="34" charset="0"/>
              <a:buChar char="•"/>
            </a:pPr>
            <a:r>
              <a:rPr lang="en-IN" sz="2200" dirty="0">
                <a:latin typeface="Times New Roman" panose="02020603050405020304" pitchFamily="18" charset="0"/>
                <a:cs typeface="Times New Roman" panose="02020603050405020304" pitchFamily="18" charset="0"/>
              </a:rPr>
              <a:t>D input variables x1,.., </a:t>
            </a:r>
            <a:r>
              <a:rPr lang="en-IN" sz="2200" dirty="0" err="1">
                <a:latin typeface="Times New Roman" panose="02020603050405020304" pitchFamily="18" charset="0"/>
                <a:cs typeface="Times New Roman" panose="02020603050405020304" pitchFamily="18" charset="0"/>
              </a:rPr>
              <a:t>xD</a:t>
            </a:r>
            <a:endParaRPr lang="en-IN" sz="2200" dirty="0">
              <a:latin typeface="Times New Roman" panose="02020603050405020304" pitchFamily="18" charset="0"/>
              <a:cs typeface="Times New Roman" panose="02020603050405020304" pitchFamily="18" charset="0"/>
            </a:endParaRPr>
          </a:p>
          <a:p>
            <a:pPr algn="just">
              <a:buFont typeface="Arial" pitchFamily="34" charset="0"/>
              <a:buChar char="•"/>
            </a:pPr>
            <a:r>
              <a:rPr lang="en-IN" sz="2200" dirty="0">
                <a:latin typeface="Times New Roman" panose="02020603050405020304" pitchFamily="18" charset="0"/>
                <a:cs typeface="Times New Roman" panose="02020603050405020304" pitchFamily="18" charset="0"/>
              </a:rPr>
              <a:t>M linear combinations in the form</a:t>
            </a:r>
          </a:p>
          <a:p>
            <a:pPr algn="just">
              <a:buFont typeface="Arial" pitchFamily="34" charset="0"/>
              <a:buChar char="•"/>
            </a:pPr>
            <a:endParaRPr lang="en-US" sz="2200" i="1" dirty="0">
              <a:latin typeface="Times New Roman" panose="02020603050405020304" pitchFamily="18" charset="0"/>
              <a:cs typeface="Times New Roman" panose="02020603050405020304" pitchFamily="18" charset="0"/>
            </a:endParaRPr>
          </a:p>
          <a:p>
            <a:pPr algn="just">
              <a:buFont typeface="Arial" pitchFamily="34" charset="0"/>
              <a:buChar char="•"/>
            </a:pPr>
            <a:endParaRPr lang="en-US" sz="2200" i="1" dirty="0">
              <a:latin typeface="Times New Roman" panose="02020603050405020304" pitchFamily="18" charset="0"/>
              <a:cs typeface="Times New Roman" panose="02020603050405020304" pitchFamily="18" charset="0"/>
            </a:endParaRPr>
          </a:p>
          <a:p>
            <a:pPr lvl="1" algn="just">
              <a:buFont typeface="Arial" pitchFamily="34" charset="0"/>
              <a:buChar char="•"/>
            </a:pPr>
            <a:endParaRPr lang="en-IN" sz="2200" dirty="0">
              <a:latin typeface="Times New Roman" panose="02020603050405020304" pitchFamily="18" charset="0"/>
              <a:cs typeface="Times New Roman" panose="02020603050405020304" pitchFamily="18" charset="0"/>
            </a:endParaRPr>
          </a:p>
          <a:p>
            <a:pPr lvl="1" algn="just"/>
            <a:endParaRPr lang="en-IN" sz="2200" dirty="0">
              <a:latin typeface="Times New Roman" panose="02020603050405020304" pitchFamily="18" charset="0"/>
              <a:cs typeface="Times New Roman" panose="02020603050405020304" pitchFamily="18" charset="0"/>
            </a:endParaRPr>
          </a:p>
          <a:p>
            <a:pPr lvl="1" algn="just">
              <a:buFont typeface="Arial" pitchFamily="34" charset="0"/>
              <a:buChar char="•"/>
            </a:pPr>
            <a:r>
              <a:rPr lang="en-IN" sz="2200" dirty="0">
                <a:latin typeface="Times New Roman" panose="02020603050405020304" pitchFamily="18" charset="0"/>
                <a:cs typeface="Times New Roman" panose="02020603050405020304" pitchFamily="18" charset="0"/>
              </a:rPr>
              <a:t>Superscript (1) indicates parameters are in first layer of network</a:t>
            </a:r>
          </a:p>
          <a:p>
            <a:pPr lvl="1" algn="just"/>
            <a:r>
              <a:rPr lang="en-IN" sz="2200" dirty="0">
                <a:latin typeface="Times New Roman" panose="02020603050405020304" pitchFamily="18" charset="0"/>
                <a:cs typeface="Times New Roman" panose="02020603050405020304" pitchFamily="18" charset="0"/>
              </a:rPr>
              <a:t>• Parameters </a:t>
            </a:r>
            <a:r>
              <a:rPr lang="en-IN" sz="2200" i="1" dirty="0" err="1">
                <a:latin typeface="Times New Roman" panose="02020603050405020304" pitchFamily="18" charset="0"/>
                <a:cs typeface="Times New Roman" panose="02020603050405020304" pitchFamily="18" charset="0"/>
              </a:rPr>
              <a:t>w</a:t>
            </a:r>
            <a:r>
              <a:rPr lang="en-IN" sz="2200" i="1" baseline="-25000" dirty="0" err="1">
                <a:latin typeface="Times New Roman" panose="02020603050405020304" pitchFamily="18" charset="0"/>
                <a:cs typeface="Times New Roman" panose="02020603050405020304" pitchFamily="18" charset="0"/>
              </a:rPr>
              <a:t>ji</a:t>
            </a:r>
            <a:r>
              <a:rPr lang="en-IN" sz="2200" i="1" dirty="0">
                <a:latin typeface="Times New Roman" panose="02020603050405020304" pitchFamily="18" charset="0"/>
                <a:cs typeface="Times New Roman" panose="02020603050405020304" pitchFamily="18" charset="0"/>
              </a:rPr>
              <a:t> are referred to as weights and w</a:t>
            </a:r>
            <a:r>
              <a:rPr lang="en-IN" sz="2200" i="1" baseline="-25000" dirty="0">
                <a:latin typeface="Times New Roman" panose="02020603050405020304" pitchFamily="18" charset="0"/>
                <a:cs typeface="Times New Roman" panose="02020603050405020304" pitchFamily="18" charset="0"/>
              </a:rPr>
              <a:t>j0 </a:t>
            </a:r>
            <a:r>
              <a:rPr lang="en-IN" sz="2200" i="1" dirty="0">
                <a:latin typeface="Times New Roman" panose="02020603050405020304" pitchFamily="18" charset="0"/>
                <a:cs typeface="Times New Roman" panose="02020603050405020304" pitchFamily="18" charset="0"/>
              </a:rPr>
              <a:t>as biases</a:t>
            </a:r>
          </a:p>
          <a:p>
            <a:pPr lvl="1" algn="just"/>
            <a:r>
              <a:rPr lang="en-IN" sz="2200" dirty="0">
                <a:latin typeface="Times New Roman" panose="02020603050405020304" pitchFamily="18" charset="0"/>
                <a:cs typeface="Times New Roman" panose="02020603050405020304" pitchFamily="18" charset="0"/>
              </a:rPr>
              <a:t>• Quantities </a:t>
            </a:r>
            <a:r>
              <a:rPr lang="en-IN" sz="2200" i="1" dirty="0" err="1">
                <a:latin typeface="Times New Roman" panose="02020603050405020304" pitchFamily="18" charset="0"/>
                <a:cs typeface="Times New Roman" panose="02020603050405020304" pitchFamily="18" charset="0"/>
              </a:rPr>
              <a:t>a</a:t>
            </a:r>
            <a:r>
              <a:rPr lang="en-IN" sz="2200" i="1" baseline="-25000" dirty="0" err="1">
                <a:latin typeface="Times New Roman" panose="02020603050405020304" pitchFamily="18" charset="0"/>
                <a:cs typeface="Times New Roman" panose="02020603050405020304" pitchFamily="18" charset="0"/>
              </a:rPr>
              <a:t>j</a:t>
            </a:r>
            <a:r>
              <a:rPr lang="en-IN" sz="2200" i="1" dirty="0">
                <a:latin typeface="Times New Roman" panose="02020603050405020304" pitchFamily="18" charset="0"/>
                <a:cs typeface="Times New Roman" panose="02020603050405020304" pitchFamily="18" charset="0"/>
              </a:rPr>
              <a:t> are known as activations</a:t>
            </a:r>
            <a:endParaRPr lang="en-IN" sz="2200" dirty="0">
              <a:latin typeface="Times New Roman" panose="02020603050405020304" pitchFamily="18" charset="0"/>
              <a:cs typeface="Times New Roman" panose="02020603050405020304" pitchFamily="18" charset="0"/>
            </a:endParaRPr>
          </a:p>
        </p:txBody>
      </p:sp>
      <p:pic>
        <p:nvPicPr>
          <p:cNvPr id="10" name="Picture 5">
            <a:extLst>
              <a:ext uri="{FF2B5EF4-FFF2-40B4-BE49-F238E27FC236}">
                <a16:creationId xmlns:a16="http://schemas.microsoft.com/office/drawing/2014/main" id="{BE1AA1FC-9323-4F68-B59E-9E46B4166B9B}"/>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7576" y="2502243"/>
            <a:ext cx="4139514" cy="926757"/>
          </a:xfrm>
          <a:prstGeom prst="rect">
            <a:avLst/>
          </a:prstGeom>
          <a:noFill/>
        </p:spPr>
      </p:pic>
    </p:spTree>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First Layer: Basis Functions</a:t>
            </a:r>
            <a:endParaRPr lang="en-US" sz="3200" dirty="0"/>
          </a:p>
        </p:txBody>
      </p:sp>
      <p:sp>
        <p:nvSpPr>
          <p:cNvPr id="3" name="Date Placeholder 2"/>
          <p:cNvSpPr>
            <a:spLocks noGrp="1"/>
          </p:cNvSpPr>
          <p:nvPr>
            <p:ph type="dt" sz="half" idx="10"/>
          </p:nvPr>
        </p:nvSpPr>
        <p:spPr/>
        <p:txBody>
          <a:bodyPr/>
          <a:lstStyle/>
          <a:p>
            <a:fld id="{4BBD9612-B1BB-497F-BDA5-282040D7F10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196</a:t>
            </a:fld>
            <a:endParaRPr lang="en-IN"/>
          </a:p>
        </p:txBody>
      </p:sp>
      <p:sp>
        <p:nvSpPr>
          <p:cNvPr id="8" name="Content Placeholder 2">
            <a:extLst>
              <a:ext uri="{FF2B5EF4-FFF2-40B4-BE49-F238E27FC236}">
                <a16:creationId xmlns:a16="http://schemas.microsoft.com/office/drawing/2014/main" id="{AC63C470-B7E4-442A-ACA0-AFC260E16DA8}"/>
              </a:ext>
            </a:extLst>
          </p:cNvPr>
          <p:cNvSpPr txBox="1">
            <a:spLocks/>
          </p:cNvSpPr>
          <p:nvPr/>
        </p:nvSpPr>
        <p:spPr>
          <a:xfrm>
            <a:off x="914400" y="1700808"/>
            <a:ext cx="7734300" cy="3831044"/>
          </a:xfrm>
          <a:prstGeom prst="rect">
            <a:avLst/>
          </a:prstGeom>
          <a:ln>
            <a:noFill/>
          </a:ln>
        </p:spPr>
        <p:txBody>
          <a:bodyPr/>
          <a:lstStyle/>
          <a:p>
            <a:pPr marL="342900" marR="0" lvl="0" indent="-342900" algn="just" defTabSz="457200" rtl="0" eaLnBrk="1" fontAlgn="auto" latinLnBrk="0" hangingPunct="1">
              <a:lnSpc>
                <a:spcPct val="150000"/>
              </a:lnSpc>
              <a:spcBef>
                <a:spcPct val="20000"/>
              </a:spcBef>
              <a:spcAft>
                <a:spcPts val="0"/>
              </a:spcAft>
              <a:buClr>
                <a:schemeClr val="accent1"/>
              </a:buClr>
              <a:buSzPct val="120000"/>
              <a:buFont typeface="Arial" panose="020B0604020202020204" pitchFamily="34" charset="0"/>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Each activation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j</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is transformed using differentiable </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nonlinear activation functions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z</a:t>
            </a:r>
            <a:r>
              <a:rPr kumimoji="0" lang="en-IN" sz="2200" b="0" i="1"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j</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=h(</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j</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342900" marR="0" lvl="0" indent="-342900" algn="just" defTabSz="457200" rtl="0" eaLnBrk="1" fontAlgn="auto" latinLnBrk="0" hangingPunct="1">
              <a:lnSpc>
                <a:spcPct val="150000"/>
              </a:lnSpc>
              <a:spcBef>
                <a:spcPct val="20000"/>
              </a:spcBef>
              <a:spcAft>
                <a:spcPts val="0"/>
              </a:spcAft>
              <a:buClr>
                <a:schemeClr val="accent1"/>
              </a:buClr>
              <a:buSzPct val="120000"/>
              <a:buFont typeface="Arial" panose="020B0604020202020204" pitchFamily="34" charset="0"/>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z</a:t>
            </a:r>
            <a:r>
              <a:rPr kumimoji="0" lang="en-IN" sz="2200" b="0" i="1"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j</a:t>
            </a:r>
            <a:r>
              <a:rPr kumimoji="0" lang="en-IN" sz="2200" b="0" i="1" u="none" strike="noStrike" kern="1200" cap="none" spc="0" normalizeH="0" baseline="-2500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correspond to outputs of basis functions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ϕ</a:t>
            </a:r>
            <a:r>
              <a:rPr kumimoji="0" lang="en-IN" sz="2200" b="0" i="1"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j</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(x)</a:t>
            </a:r>
          </a:p>
          <a:p>
            <a:pPr marL="800100" marR="0" lvl="1" indent="-342900" algn="just" defTabSz="457200" rtl="0" eaLnBrk="1" fontAlgn="auto" latinLnBrk="0" hangingPunct="1">
              <a:lnSpc>
                <a:spcPct val="150000"/>
              </a:lnSpc>
              <a:spcBef>
                <a:spcPct val="20000"/>
              </a:spcBef>
              <a:spcAft>
                <a:spcPts val="0"/>
              </a:spcAft>
              <a:buClr>
                <a:schemeClr val="accent2">
                  <a:lumMod val="75000"/>
                </a:schemeClr>
              </a:buClr>
              <a:buSzPct val="120000"/>
              <a:buFont typeface="Arial" panose="020B0604020202020204" pitchFamily="34" charset="0"/>
              <a:buChar char="•"/>
              <a:tabLst/>
              <a:defRPr/>
            </a:pP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or first layer of network or </a:t>
            </a:r>
            <a:r>
              <a:rPr kumimoji="0" lang="en-IN" sz="2200" b="0" i="1" u="sng"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hidden units</a:t>
            </a:r>
          </a:p>
          <a:p>
            <a:pPr marL="342900" marR="0" lvl="0" indent="-342900" algn="just" defTabSz="457200" rtl="0" eaLnBrk="1" fontAlgn="auto" latinLnBrk="0" hangingPunct="1">
              <a:lnSpc>
                <a:spcPct val="150000"/>
              </a:lnSpc>
              <a:spcBef>
                <a:spcPct val="20000"/>
              </a:spcBef>
              <a:spcAft>
                <a:spcPts val="0"/>
              </a:spcAft>
              <a:buClr>
                <a:schemeClr val="accent1"/>
              </a:buClr>
              <a:buSzPct val="120000"/>
              <a:buFont typeface="Arial" panose="020B0604020202020204" pitchFamily="34" charset="0"/>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Nonlinear functions </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h chosen to be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sigmoidal</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p>
          <a:p>
            <a:pPr marL="800100" marR="0" lvl="1" indent="-342900" algn="just" defTabSz="457200" rtl="0" eaLnBrk="1" fontAlgn="auto" latinLnBrk="0" hangingPunct="1">
              <a:lnSpc>
                <a:spcPct val="150000"/>
              </a:lnSpc>
              <a:spcBef>
                <a:spcPct val="20000"/>
              </a:spcBef>
              <a:spcAft>
                <a:spcPts val="0"/>
              </a:spcAft>
              <a:buClr>
                <a:schemeClr val="accent2">
                  <a:lumMod val="75000"/>
                </a:schemeClr>
              </a:buClr>
              <a:buSzPct val="120000"/>
              <a:buFont typeface="Arial" panose="020B0604020202020204" pitchFamily="34" charset="0"/>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Two examples of activation functions </a:t>
            </a:r>
          </a:p>
          <a:p>
            <a:pPr marL="1257300" marR="0" lvl="2" indent="-342900" algn="just" defTabSz="457200" rtl="0" eaLnBrk="1" fontAlgn="auto" latinLnBrk="0" hangingPunct="1">
              <a:lnSpc>
                <a:spcPct val="150000"/>
              </a:lnSpc>
              <a:spcBef>
                <a:spcPct val="20000"/>
              </a:spcBef>
              <a:spcAft>
                <a:spcPts val="0"/>
              </a:spcAft>
              <a:buClr>
                <a:schemeClr val="accent3">
                  <a:lumMod val="40000"/>
                  <a:lumOff val="60000"/>
                </a:schemeClr>
              </a:buClr>
              <a:buSzPct val="120000"/>
              <a:buFont typeface="Wingdings" panose="05000000000000000000" pitchFamily="2" charset="2"/>
              <a:buChar char="§"/>
              <a:tabLst/>
              <a:defRPr/>
            </a:pP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 logistic sigmoid [1/1+exp(-a)]</a:t>
            </a:r>
          </a:p>
          <a:p>
            <a:pPr marL="1257300" marR="0" lvl="2" indent="-342900" algn="just" defTabSz="457200" rtl="0" eaLnBrk="1" fontAlgn="auto" latinLnBrk="0" hangingPunct="1">
              <a:lnSpc>
                <a:spcPct val="150000"/>
              </a:lnSpc>
              <a:spcBef>
                <a:spcPct val="20000"/>
              </a:spcBef>
              <a:spcAft>
                <a:spcPts val="0"/>
              </a:spcAft>
              <a:buClr>
                <a:schemeClr val="accent3">
                  <a:lumMod val="40000"/>
                  <a:lumOff val="60000"/>
                </a:schemeClr>
              </a:buClr>
              <a:buSzPct val="120000"/>
              <a:buFont typeface="Wingdings" panose="05000000000000000000" pitchFamily="2" charset="2"/>
              <a:buChar char="§"/>
              <a:tabLst/>
              <a:defRPr/>
            </a:pP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2. </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tanh</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[(e</a:t>
            </a:r>
            <a:r>
              <a:rPr kumimoji="0" lang="en-IN" sz="2200" b="0" i="1"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a:t>
            </a:r>
            <a:r>
              <a:rPr kumimoji="0" lang="en-IN" sz="2200" b="0" i="1"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e</a:t>
            </a:r>
            <a:r>
              <a:rPr kumimoji="0" lang="en-IN" sz="2200" b="0" i="1" u="none" strike="noStrike" kern="1200" cap="none" spc="0" normalizeH="0" baseline="30000" noProof="0" dirty="0" err="1">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+e</a:t>
            </a:r>
            <a:r>
              <a:rPr kumimoji="0" lang="en-IN" sz="2200" b="0" i="1" u="none" strike="noStrike" kern="1200" cap="none" spc="0" normalizeH="0" baseline="30000" noProof="0" dirty="0">
                <a:ln>
                  <a:noFill/>
                </a:ln>
                <a:solidFill>
                  <a:schemeClr val="tx1"/>
                </a:solidFill>
                <a:effectLst/>
                <a:uLnTx/>
                <a:uFillTx/>
                <a:latin typeface="Times New Roman" panose="02020603050405020304" pitchFamily="18" charset="0"/>
                <a:cs typeface="Times New Roman" panose="02020603050405020304" pitchFamily="18" charset="0"/>
              </a:rPr>
              <a:t>-a</a:t>
            </a:r>
            <a:r>
              <a:rPr kumimoji="0" lang="en-IN" sz="2200" b="0"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Activation Function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6C2A496-F073-43D7-8A27-4B1D985CBA8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197</a:t>
            </a:fld>
            <a:endParaRPr lang="en-IN"/>
          </a:p>
        </p:txBody>
      </p:sp>
      <p:sp>
        <p:nvSpPr>
          <p:cNvPr id="8" name="Content Placeholder 4">
            <a:extLst>
              <a:ext uri="{FF2B5EF4-FFF2-40B4-BE49-F238E27FC236}">
                <a16:creationId xmlns:a16="http://schemas.microsoft.com/office/drawing/2014/main" id="{EE9B9C4B-1C06-4935-940A-E8DD66896D82}"/>
              </a:ext>
            </a:extLst>
          </p:cNvPr>
          <p:cNvSpPr txBox="1">
            <a:spLocks/>
          </p:cNvSpPr>
          <p:nvPr/>
        </p:nvSpPr>
        <p:spPr>
          <a:xfrm>
            <a:off x="914400" y="1416960"/>
            <a:ext cx="7474024" cy="4964367"/>
          </a:xfrm>
          <a:prstGeom prst="rect">
            <a:avLst/>
          </a:prstGeom>
          <a:ln>
            <a:noFill/>
          </a:ln>
        </p:spPr>
        <p:txBody>
          <a:bodyPr>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spcBef>
                <a:spcPts val="0"/>
              </a:spcBef>
            </a:pPr>
            <a:r>
              <a:rPr lang="en-IN" sz="2200" dirty="0">
                <a:latin typeface="Times New Roman" panose="02020603050405020304" pitchFamily="18" charset="0"/>
                <a:cs typeface="Times New Roman" panose="02020603050405020304" pitchFamily="18" charset="0"/>
              </a:rPr>
              <a:t>Determined by the nature of the data and the assumed distribution of target variables.</a:t>
            </a: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200" dirty="0">
                <a:latin typeface="Times New Roman" panose="02020603050405020304" pitchFamily="18" charset="0"/>
                <a:cs typeface="Times New Roman" panose="02020603050405020304" pitchFamily="18" charset="0"/>
              </a:rPr>
              <a:t>Can use a variety of activation function</a:t>
            </a:r>
          </a:p>
          <a:p>
            <a:pPr lvl="1" algn="just">
              <a:lnSpc>
                <a:spcPct val="150000"/>
              </a:lnSpc>
              <a:spcBef>
                <a:spcPts val="0"/>
              </a:spcBef>
            </a:pPr>
            <a:r>
              <a:rPr lang="en-US" sz="2200" dirty="0">
                <a:latin typeface="Times New Roman" panose="02020603050405020304" pitchFamily="18" charset="0"/>
                <a:cs typeface="Times New Roman" panose="02020603050405020304" pitchFamily="18" charset="0"/>
              </a:rPr>
              <a:t>Sigmoidal (S-shaped)</a:t>
            </a:r>
          </a:p>
          <a:p>
            <a:pPr lvl="2" algn="just">
              <a:lnSpc>
                <a:spcPct val="150000"/>
              </a:lnSpc>
              <a:spcBef>
                <a:spcPts val="0"/>
              </a:spcBef>
            </a:pPr>
            <a:r>
              <a:rPr lang="en-IN" sz="2200" dirty="0">
                <a:latin typeface="Times New Roman" panose="02020603050405020304" pitchFamily="18" charset="0"/>
                <a:cs typeface="Times New Roman" panose="02020603050405020304" pitchFamily="18" charset="0"/>
              </a:rPr>
              <a:t>Logistic sigmoid [1/1+exp(-</a:t>
            </a:r>
            <a:r>
              <a:rPr lang="en-IN" sz="2200" i="1" dirty="0">
                <a:latin typeface="Times New Roman" panose="02020603050405020304" pitchFamily="18" charset="0"/>
                <a:cs typeface="Times New Roman" panose="02020603050405020304" pitchFamily="18" charset="0"/>
              </a:rPr>
              <a:t>a)</a:t>
            </a:r>
            <a:r>
              <a:rPr lang="en-IN" sz="2200" dirty="0">
                <a:latin typeface="Times New Roman" panose="02020603050405020304" pitchFamily="18" charset="0"/>
                <a:cs typeface="Times New Roman" panose="02020603050405020304" pitchFamily="18" charset="0"/>
              </a:rPr>
              <a:t>] (Used for binary classification)</a:t>
            </a:r>
          </a:p>
          <a:p>
            <a:pPr lvl="2" algn="just">
              <a:lnSpc>
                <a:spcPct val="150000"/>
              </a:lnSpc>
              <a:spcBef>
                <a:spcPts val="0"/>
              </a:spcBef>
            </a:pPr>
            <a:r>
              <a:rPr lang="en-US" sz="2200" dirty="0">
                <a:latin typeface="Times New Roman" panose="02020603050405020304" pitchFamily="18" charset="0"/>
                <a:cs typeface="Times New Roman" panose="02020603050405020304" pitchFamily="18" charset="0"/>
              </a:rPr>
              <a:t>Hyperbolic tangent - tanh</a:t>
            </a:r>
          </a:p>
          <a:p>
            <a:pPr lvl="1" algn="just">
              <a:lnSpc>
                <a:spcPct val="150000"/>
              </a:lnSpc>
              <a:spcBef>
                <a:spcPts val="0"/>
              </a:spcBef>
            </a:pPr>
            <a:r>
              <a:rPr lang="en-US" sz="2200" dirty="0">
                <a:latin typeface="Times New Roman" panose="02020603050405020304" pitchFamily="18" charset="0"/>
                <a:cs typeface="Times New Roman" panose="02020603050405020304" pitchFamily="18" charset="0"/>
              </a:rPr>
              <a:t>Radial Basis Function</a:t>
            </a:r>
          </a:p>
        </p:txBody>
      </p:sp>
      <p:pic>
        <p:nvPicPr>
          <p:cNvPr id="9" name="Picture 1">
            <a:extLst>
              <a:ext uri="{FF2B5EF4-FFF2-40B4-BE49-F238E27FC236}">
                <a16:creationId xmlns:a16="http://schemas.microsoft.com/office/drawing/2014/main" id="{86259F8F-DA9F-4362-855F-ACC1464DA7AB}"/>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58961" y="5647674"/>
            <a:ext cx="3065539" cy="58449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Activation Function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B658143-26C8-43F3-AB38-16BD544CEB9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198</a:t>
            </a:fld>
            <a:endParaRPr lang="en-IN"/>
          </a:p>
        </p:txBody>
      </p:sp>
      <p:sp>
        <p:nvSpPr>
          <p:cNvPr id="6" name="Content Placeholder 4">
            <a:extLst>
              <a:ext uri="{FF2B5EF4-FFF2-40B4-BE49-F238E27FC236}">
                <a16:creationId xmlns:a16="http://schemas.microsoft.com/office/drawing/2014/main" id="{45BDD2E3-7623-4615-9465-DB8824ED3A32}"/>
              </a:ext>
            </a:extLst>
          </p:cNvPr>
          <p:cNvSpPr txBox="1">
            <a:spLocks/>
          </p:cNvSpPr>
          <p:nvPr/>
        </p:nvSpPr>
        <p:spPr>
          <a:xfrm>
            <a:off x="914400" y="1340768"/>
            <a:ext cx="7734300" cy="3831044"/>
          </a:xfrm>
          <a:prstGeom prst="rect">
            <a:avLst/>
          </a:prstGeom>
          <a:ln>
            <a:noFill/>
          </a:ln>
        </p:spPr>
        <p:txBody>
          <a:bodyPr>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lvl="1" algn="just">
              <a:lnSpc>
                <a:spcPct val="150000"/>
              </a:lnSpc>
              <a:spcBef>
                <a:spcPts val="0"/>
              </a:spcBef>
            </a:pPr>
            <a:endParaRPr lang="en-US" sz="2200" dirty="0">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sz="2200" dirty="0" err="1">
                <a:latin typeface="Times New Roman" panose="02020603050405020304" pitchFamily="18" charset="0"/>
                <a:cs typeface="Times New Roman" panose="02020603050405020304" pitchFamily="18" charset="0"/>
              </a:rPr>
              <a:t>Softmax</a:t>
            </a:r>
            <a:r>
              <a:rPr lang="en-US" sz="2200" dirty="0">
                <a:latin typeface="Times New Roman" panose="02020603050405020304" pitchFamily="18" charset="0"/>
                <a:cs typeface="Times New Roman" panose="02020603050405020304" pitchFamily="18" charset="0"/>
              </a:rPr>
              <a:t>                     </a:t>
            </a:r>
          </a:p>
          <a:p>
            <a:pPr lvl="1" algn="just">
              <a:lnSpc>
                <a:spcPct val="150000"/>
              </a:lnSpc>
              <a:spcBef>
                <a:spcPts val="0"/>
              </a:spcBef>
            </a:pPr>
            <a:endParaRPr lang="en-US" sz="2200" dirty="0">
              <a:latin typeface="Times New Roman" panose="02020603050405020304" pitchFamily="18" charset="0"/>
              <a:cs typeface="Times New Roman" panose="02020603050405020304" pitchFamily="18" charset="0"/>
            </a:endParaRPr>
          </a:p>
          <a:p>
            <a:pPr lvl="1" algn="just">
              <a:lnSpc>
                <a:spcPct val="150000"/>
              </a:lnSpc>
              <a:spcBef>
                <a:spcPts val="0"/>
              </a:spcBef>
              <a:buFont typeface="Wingdings 2"/>
              <a:buNone/>
            </a:pPr>
            <a:r>
              <a:rPr lang="en-US" sz="2200" dirty="0">
                <a:latin typeface="Times New Roman" panose="02020603050405020304" pitchFamily="18" charset="0"/>
                <a:cs typeface="Times New Roman" panose="02020603050405020304" pitchFamily="18" charset="0"/>
              </a:rPr>
              <a:t>(Used for multi-class classification)</a:t>
            </a:r>
          </a:p>
          <a:p>
            <a:pPr lvl="1" algn="just">
              <a:lnSpc>
                <a:spcPct val="150000"/>
              </a:lnSpc>
              <a:spcBef>
                <a:spcPts val="0"/>
              </a:spcBef>
            </a:pPr>
            <a:r>
              <a:rPr lang="en-US" sz="2200" dirty="0">
                <a:latin typeface="Times New Roman" panose="02020603050405020304" pitchFamily="18" charset="0"/>
                <a:cs typeface="Times New Roman" panose="02020603050405020304" pitchFamily="18" charset="0"/>
              </a:rPr>
              <a:t>Identity </a:t>
            </a:r>
            <a:r>
              <a:rPr lang="en-IN" sz="2200" i="1" dirty="0" err="1">
                <a:latin typeface="Times New Roman" panose="02020603050405020304" pitchFamily="18" charset="0"/>
                <a:cs typeface="Times New Roman" panose="02020603050405020304" pitchFamily="18" charset="0"/>
              </a:rPr>
              <a:t>y</a:t>
            </a:r>
            <a:r>
              <a:rPr lang="en-IN" sz="2200" i="1" baseline="-25000" dirty="0" err="1">
                <a:latin typeface="Times New Roman" panose="02020603050405020304" pitchFamily="18" charset="0"/>
                <a:cs typeface="Times New Roman" panose="02020603050405020304" pitchFamily="18" charset="0"/>
              </a:rPr>
              <a:t>k</a:t>
            </a:r>
            <a:r>
              <a:rPr lang="en-IN" sz="2200" i="1" dirty="0">
                <a:latin typeface="Times New Roman" panose="02020603050405020304" pitchFamily="18" charset="0"/>
                <a:cs typeface="Times New Roman" panose="02020603050405020304" pitchFamily="18" charset="0"/>
              </a:rPr>
              <a:t> = </a:t>
            </a:r>
            <a:r>
              <a:rPr lang="en-IN" sz="2200" i="1" dirty="0" err="1">
                <a:latin typeface="Times New Roman" panose="02020603050405020304" pitchFamily="18" charset="0"/>
                <a:cs typeface="Times New Roman" panose="02020603050405020304" pitchFamily="18" charset="0"/>
              </a:rPr>
              <a:t>a</a:t>
            </a:r>
            <a:r>
              <a:rPr lang="en-IN" sz="2200" i="1" baseline="-25000" dirty="0" err="1">
                <a:latin typeface="Times New Roman" panose="02020603050405020304" pitchFamily="18" charset="0"/>
                <a:cs typeface="Times New Roman" panose="02020603050405020304" pitchFamily="18" charset="0"/>
              </a:rPr>
              <a:t>k</a:t>
            </a:r>
            <a:r>
              <a:rPr lang="en-US" sz="2200" dirty="0">
                <a:latin typeface="Times New Roman" panose="02020603050405020304" pitchFamily="18" charset="0"/>
                <a:cs typeface="Times New Roman" panose="02020603050405020304" pitchFamily="18" charset="0"/>
              </a:rPr>
              <a:t> (Useful for regression)</a:t>
            </a:r>
          </a:p>
          <a:p>
            <a:pPr algn="just">
              <a:lnSpc>
                <a:spcPct val="150000"/>
              </a:lnSpc>
              <a:spcBef>
                <a:spcPts val="0"/>
              </a:spcBef>
            </a:pPr>
            <a:r>
              <a:rPr lang="en-US" sz="2200" dirty="0">
                <a:latin typeface="Times New Roman" panose="02020603050405020304" pitchFamily="18" charset="0"/>
                <a:cs typeface="Times New Roman" panose="02020603050405020304" pitchFamily="18" charset="0"/>
              </a:rPr>
              <a:t>Needs to be differentiable for gradient-based learning (later).</a:t>
            </a:r>
          </a:p>
          <a:p>
            <a:pPr algn="just">
              <a:lnSpc>
                <a:spcPct val="150000"/>
              </a:lnSpc>
              <a:spcBef>
                <a:spcPts val="0"/>
              </a:spcBef>
            </a:pPr>
            <a:r>
              <a:rPr lang="en-US" sz="2200" dirty="0">
                <a:latin typeface="Times New Roman" panose="02020603050405020304" pitchFamily="18" charset="0"/>
                <a:cs typeface="Times New Roman" panose="02020603050405020304" pitchFamily="18" charset="0"/>
              </a:rPr>
              <a:t>Can use different activation function in each unit.</a:t>
            </a:r>
            <a:endParaRPr lang="en-IN" sz="2200" dirty="0">
              <a:latin typeface="Times New Roman" panose="02020603050405020304" pitchFamily="18" charset="0"/>
              <a:cs typeface="Times New Roman" panose="02020603050405020304" pitchFamily="18" charset="0"/>
            </a:endParaRPr>
          </a:p>
        </p:txBody>
      </p:sp>
      <p:pic>
        <p:nvPicPr>
          <p:cNvPr id="7" name="Picture 1">
            <a:extLst>
              <a:ext uri="{FF2B5EF4-FFF2-40B4-BE49-F238E27FC236}">
                <a16:creationId xmlns:a16="http://schemas.microsoft.com/office/drawing/2014/main" id="{A6E1F08D-B91C-4D36-A0BB-7591FA6AEB4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19399" y="1645568"/>
            <a:ext cx="2065427" cy="802734"/>
          </a:xfrm>
          <a:prstGeom prst="rect">
            <a:avLst/>
          </a:prstGeom>
          <a:noFill/>
        </p:spPr>
      </p:pic>
    </p:spTree>
    <p:extLst>
      <p:ext uri="{BB962C8B-B14F-4D97-AF65-F5344CB8AC3E}">
        <p14:creationId xmlns:p14="http://schemas.microsoft.com/office/powerpoint/2010/main" val="3447183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Second Layer: Activation Functions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ED728E5-10F2-4388-BF7E-1A048A2136E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199</a:t>
            </a:fld>
            <a:endParaRPr lang="en-IN"/>
          </a:p>
        </p:txBody>
      </p:sp>
      <p:sp>
        <p:nvSpPr>
          <p:cNvPr id="8" name="Rectangle 7">
            <a:extLst>
              <a:ext uri="{FF2B5EF4-FFF2-40B4-BE49-F238E27FC236}">
                <a16:creationId xmlns:a16="http://schemas.microsoft.com/office/drawing/2014/main" id="{F7B3F497-675B-461E-9466-694E951F63FB}"/>
              </a:ext>
            </a:extLst>
          </p:cNvPr>
          <p:cNvSpPr/>
          <p:nvPr/>
        </p:nvSpPr>
        <p:spPr>
          <a:xfrm>
            <a:off x="680822" y="1293435"/>
            <a:ext cx="4652963" cy="5109860"/>
          </a:xfrm>
          <a:prstGeom prst="rect">
            <a:avLst/>
          </a:prstGeom>
          <a:ln>
            <a:noFill/>
          </a:ln>
        </p:spPr>
        <p:txBody>
          <a:bodyPr wrap="square">
            <a:spAutoFit/>
          </a:bodyPr>
          <a:lstStyle/>
          <a:p>
            <a:pPr algn="just">
              <a:lnSpc>
                <a:spcPct val="150000"/>
              </a:lnSpc>
              <a:buFont typeface="Arial" pitchFamily="34" charset="0"/>
              <a:buChar char="•"/>
            </a:pPr>
            <a:r>
              <a:rPr lang="en-IN" sz="2200" dirty="0">
                <a:latin typeface="Times New Roman" panose="02020603050405020304" pitchFamily="18" charset="0"/>
                <a:cs typeface="Times New Roman" panose="02020603050405020304" pitchFamily="18" charset="0"/>
              </a:rPr>
              <a:t>Values </a:t>
            </a:r>
            <a:r>
              <a:rPr lang="en-IN" sz="2200" i="1" dirty="0" err="1">
                <a:latin typeface="Times New Roman" panose="02020603050405020304" pitchFamily="18" charset="0"/>
                <a:cs typeface="Times New Roman" panose="02020603050405020304" pitchFamily="18" charset="0"/>
              </a:rPr>
              <a:t>z</a:t>
            </a:r>
            <a:r>
              <a:rPr lang="en-IN" sz="2200" i="1" baseline="-25000" dirty="0" err="1">
                <a:latin typeface="Times New Roman" panose="02020603050405020304" pitchFamily="18" charset="0"/>
                <a:cs typeface="Times New Roman" panose="02020603050405020304" pitchFamily="18" charset="0"/>
              </a:rPr>
              <a:t>j</a:t>
            </a:r>
            <a:r>
              <a:rPr lang="en-IN" sz="2200" i="1" dirty="0">
                <a:latin typeface="Times New Roman" panose="02020603050405020304" pitchFamily="18" charset="0"/>
                <a:cs typeface="Times New Roman" panose="02020603050405020304" pitchFamily="18" charset="0"/>
              </a:rPr>
              <a:t> are again linearly combined to give </a:t>
            </a:r>
            <a:r>
              <a:rPr lang="en-IN" sz="2200" dirty="0">
                <a:latin typeface="Times New Roman" panose="02020603050405020304" pitchFamily="18" charset="0"/>
                <a:cs typeface="Times New Roman" panose="02020603050405020304" pitchFamily="18" charset="0"/>
              </a:rPr>
              <a:t>output unit activations</a:t>
            </a:r>
          </a:p>
          <a:p>
            <a:pPr algn="just">
              <a:lnSpc>
                <a:spcPct val="150000"/>
              </a:lnSpc>
              <a:buFont typeface="Arial" pitchFamily="34" charset="0"/>
              <a:buChar char="•"/>
            </a:pPr>
            <a:endParaRPr lang="en-US" sz="2200" i="1" dirty="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endParaRPr lang="en-US" sz="2200" i="1" dirty="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endParaRPr lang="en-US" sz="2200" i="1" dirty="0">
              <a:latin typeface="Times New Roman" panose="02020603050405020304" pitchFamily="18" charset="0"/>
              <a:cs typeface="Times New Roman" panose="02020603050405020304" pitchFamily="18" charset="0"/>
            </a:endParaRPr>
          </a:p>
          <a:p>
            <a:pPr algn="just">
              <a:lnSpc>
                <a:spcPct val="150000"/>
              </a:lnSpc>
              <a:buFont typeface="Arial" pitchFamily="34" charset="0"/>
              <a:buChar char="•"/>
            </a:pPr>
            <a:r>
              <a:rPr lang="en-IN" sz="2200" dirty="0">
                <a:latin typeface="Times New Roman" panose="02020603050405020304" pitchFamily="18" charset="0"/>
                <a:cs typeface="Times New Roman" panose="02020603050405020304" pitchFamily="18" charset="0"/>
              </a:rPr>
              <a:t>Where </a:t>
            </a:r>
            <a:r>
              <a:rPr lang="en-IN" sz="2200" i="1" dirty="0">
                <a:latin typeface="Times New Roman" panose="02020603050405020304" pitchFamily="18" charset="0"/>
                <a:cs typeface="Times New Roman" panose="02020603050405020304" pitchFamily="18" charset="0"/>
              </a:rPr>
              <a:t>K is the total number of outputs</a:t>
            </a:r>
          </a:p>
          <a:p>
            <a:pPr algn="just">
              <a:lnSpc>
                <a:spcPct val="150000"/>
              </a:lnSpc>
            </a:pPr>
            <a:r>
              <a:rPr lang="en-IN" sz="2200" dirty="0">
                <a:latin typeface="Times New Roman" panose="02020603050405020304" pitchFamily="18" charset="0"/>
                <a:cs typeface="Times New Roman" panose="02020603050405020304" pitchFamily="18" charset="0"/>
              </a:rPr>
              <a:t>• Output unit activations are transformed by using appropriate activation function to give network outputs </a:t>
            </a:r>
            <a:r>
              <a:rPr lang="en-IN" sz="2200" i="1" dirty="0" err="1">
                <a:latin typeface="Times New Roman" panose="02020603050405020304" pitchFamily="18" charset="0"/>
                <a:cs typeface="Times New Roman" panose="02020603050405020304" pitchFamily="18" charset="0"/>
              </a:rPr>
              <a:t>y</a:t>
            </a:r>
            <a:r>
              <a:rPr lang="en-IN" sz="2200" i="1" baseline="-25000" dirty="0" err="1">
                <a:latin typeface="Times New Roman" panose="02020603050405020304" pitchFamily="18" charset="0"/>
                <a:cs typeface="Times New Roman" panose="02020603050405020304" pitchFamily="18" charset="0"/>
              </a:rPr>
              <a:t>k</a:t>
            </a:r>
            <a:endParaRPr lang="en-US" sz="2200" i="1" baseline="-25000" dirty="0">
              <a:latin typeface="Times New Roman" panose="02020603050405020304" pitchFamily="18" charset="0"/>
              <a:cs typeface="Times New Roman" panose="02020603050405020304" pitchFamily="18" charset="0"/>
            </a:endParaRPr>
          </a:p>
        </p:txBody>
      </p:sp>
      <p:pic>
        <p:nvPicPr>
          <p:cNvPr id="9" name="Picture 11">
            <a:extLst>
              <a:ext uri="{FF2B5EF4-FFF2-40B4-BE49-F238E27FC236}">
                <a16:creationId xmlns:a16="http://schemas.microsoft.com/office/drawing/2014/main" id="{E9449E75-0599-460F-831B-B85F104A43D1}"/>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80823" y="2708920"/>
            <a:ext cx="4652963" cy="1166702"/>
          </a:xfrm>
          <a:prstGeom prst="rect">
            <a:avLst/>
          </a:prstGeom>
          <a:noFill/>
        </p:spPr>
      </p:pic>
      <p:pic>
        <p:nvPicPr>
          <p:cNvPr id="10" name="Picture 1">
            <a:extLst>
              <a:ext uri="{FF2B5EF4-FFF2-40B4-BE49-F238E27FC236}">
                <a16:creationId xmlns:a16="http://schemas.microsoft.com/office/drawing/2014/main" id="{F3765F60-B925-4361-9417-4564780841FB}"/>
              </a:ext>
            </a:extLst>
          </p:cNvPr>
          <p:cNvPicPr>
            <a:picLocks noChangeAspect="1" noChangeArrowheads="1"/>
          </p:cNvPicPr>
          <p:nvPr/>
        </p:nvPicPr>
        <p:blipFill>
          <a:blip r:embed="rId3" cstate="print"/>
          <a:srcRect/>
          <a:stretch>
            <a:fillRect/>
          </a:stretch>
        </p:blipFill>
        <p:spPr bwMode="auto">
          <a:xfrm>
            <a:off x="5333787" y="1695649"/>
            <a:ext cx="3558694" cy="4277899"/>
          </a:xfrm>
          <a:prstGeom prst="rect">
            <a:avLst/>
          </a:prstGeom>
          <a:noFill/>
          <a:ln w="9525">
            <a:noFill/>
            <a:miter lim="800000"/>
            <a:headEnd/>
            <a:tailEn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086616-03C1-49FD-ACF8-084ACEF8ABC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2</a:t>
            </a:fld>
            <a:endParaRPr lang="en-IN"/>
          </a:p>
        </p:txBody>
      </p:sp>
      <p:sp>
        <p:nvSpPr>
          <p:cNvPr id="13" name="Content Placeholder 12"/>
          <p:cNvSpPr>
            <a:spLocks noGrp="1"/>
          </p:cNvSpPr>
          <p:nvPr>
            <p:ph sz="quarter" idx="1"/>
          </p:nvPr>
        </p:nvSpPr>
        <p:spPr>
          <a:xfrm>
            <a:off x="323528" y="1447800"/>
            <a:ext cx="8640960" cy="4572000"/>
          </a:xfrm>
        </p:spPr>
        <p:txBody>
          <a:bodyPr/>
          <a:lstStyle/>
          <a:p>
            <a:pPr marL="0" indent="0">
              <a:spcBef>
                <a:spcPts val="800"/>
              </a:spcBef>
              <a:buNone/>
              <a:tabLst>
                <a:tab pos="533400" algn="l"/>
                <a:tab pos="5106035" algn="l"/>
              </a:tabLst>
            </a:pPr>
            <a:r>
              <a:rPr lang="en-US" sz="2800" b="1" kern="0" dirty="0">
                <a:solidFill>
                  <a:srgbClr val="990033"/>
                </a:solidFill>
                <a:effectLst/>
                <a:latin typeface="Times New Roman" panose="02020603050405020304" pitchFamily="18" charset="0"/>
                <a:ea typeface="Liberation Sans Narrow"/>
                <a:cs typeface="Times New Roman" panose="02020603050405020304" pitchFamily="18" charset="0"/>
              </a:rPr>
              <a:t>         UNIT 4 MACHINE LEARNING TOOLS,          </a:t>
            </a:r>
          </a:p>
          <a:p>
            <a:pPr marL="0" indent="0" algn="ctr">
              <a:spcBef>
                <a:spcPts val="800"/>
              </a:spcBef>
              <a:buNone/>
              <a:tabLst>
                <a:tab pos="533400" algn="l"/>
                <a:tab pos="5106035" algn="l"/>
              </a:tabLst>
            </a:pPr>
            <a:r>
              <a:rPr lang="en-US" sz="2800" b="1" kern="0" dirty="0">
                <a:solidFill>
                  <a:srgbClr val="990033"/>
                </a:solidFill>
                <a:latin typeface="Times New Roman" panose="02020603050405020304" pitchFamily="18" charset="0"/>
                <a:ea typeface="Liberation Sans Narrow"/>
                <a:cs typeface="Times New Roman" panose="02020603050405020304" pitchFamily="18" charset="0"/>
              </a:rPr>
              <a:t>           </a:t>
            </a:r>
            <a:r>
              <a:rPr lang="en-US" sz="2800" b="1" kern="0" dirty="0">
                <a:solidFill>
                  <a:srgbClr val="990033"/>
                </a:solidFill>
                <a:effectLst/>
                <a:latin typeface="Times New Roman" panose="02020603050405020304" pitchFamily="18" charset="0"/>
                <a:ea typeface="Liberation Sans Narrow"/>
                <a:cs typeface="Times New Roman" panose="02020603050405020304" pitchFamily="18" charset="0"/>
              </a:rPr>
              <a:t>TECHNIQUES</a:t>
            </a:r>
            <a:r>
              <a:rPr lang="en-US" sz="2800" b="1" kern="0" spc="-60" dirty="0">
                <a:solidFill>
                  <a:srgbClr val="990033"/>
                </a:solidFill>
                <a:effectLst/>
                <a:latin typeface="Times New Roman" panose="02020603050405020304" pitchFamily="18" charset="0"/>
                <a:ea typeface="Liberation Sans Narrow"/>
                <a:cs typeface="Times New Roman" panose="02020603050405020304" pitchFamily="18" charset="0"/>
              </a:rPr>
              <a:t> </a:t>
            </a:r>
            <a:r>
              <a:rPr lang="en-US" sz="2800" b="1" kern="0" dirty="0">
                <a:solidFill>
                  <a:srgbClr val="990033"/>
                </a:solidFill>
                <a:effectLst/>
                <a:latin typeface="Times New Roman" panose="02020603050405020304" pitchFamily="18" charset="0"/>
                <a:ea typeface="Liberation Sans Narrow"/>
                <a:cs typeface="Times New Roman" panose="02020603050405020304" pitchFamily="18" charset="0"/>
              </a:rPr>
              <a:t>AND</a:t>
            </a:r>
            <a:r>
              <a:rPr lang="en-US" sz="2800" b="1" kern="0" spc="-15" dirty="0">
                <a:solidFill>
                  <a:srgbClr val="990033"/>
                </a:solidFill>
                <a:latin typeface="Times New Roman" panose="02020603050405020304" pitchFamily="18" charset="0"/>
                <a:ea typeface="Liberation Sans Narrow"/>
                <a:cs typeface="Times New Roman" panose="02020603050405020304" pitchFamily="18" charset="0"/>
              </a:rPr>
              <a:t> </a:t>
            </a:r>
            <a:r>
              <a:rPr lang="en-US" sz="2800" b="1" kern="0" dirty="0">
                <a:solidFill>
                  <a:srgbClr val="990033"/>
                </a:solidFill>
                <a:effectLst/>
                <a:latin typeface="Times New Roman" panose="02020603050405020304" pitchFamily="18" charset="0"/>
                <a:ea typeface="Liberation Sans Narrow"/>
                <a:cs typeface="Times New Roman" panose="02020603050405020304" pitchFamily="18" charset="0"/>
              </a:rPr>
              <a:t>APPLICATIONS         </a:t>
            </a:r>
            <a:r>
              <a:rPr lang="en-US" sz="1800" b="1" kern="0" dirty="0">
                <a:solidFill>
                  <a:srgbClr val="990033"/>
                </a:solidFill>
                <a:effectLst/>
                <a:latin typeface="Liberation Sans Narrow"/>
                <a:ea typeface="Liberation Sans Narrow"/>
                <a:cs typeface="Liberation Sans Narrow"/>
              </a:rPr>
              <a:t>9</a:t>
            </a:r>
            <a:r>
              <a:rPr lang="en-US" sz="1800" b="1" kern="0" spc="-10" dirty="0">
                <a:solidFill>
                  <a:srgbClr val="990033"/>
                </a:solidFill>
                <a:effectLst/>
                <a:latin typeface="Liberation Sans Narrow"/>
                <a:ea typeface="Liberation Sans Narrow"/>
                <a:cs typeface="Liberation Sans Narrow"/>
              </a:rPr>
              <a:t> </a:t>
            </a:r>
            <a:r>
              <a:rPr lang="en-US" sz="1800" b="1" kern="0" dirty="0">
                <a:solidFill>
                  <a:srgbClr val="990033"/>
                </a:solidFill>
                <a:effectLst/>
                <a:latin typeface="Liberation Sans Narrow"/>
                <a:ea typeface="Liberation Sans Narrow"/>
                <a:cs typeface="Liberation Sans Narrow"/>
              </a:rPr>
              <a:t>Hrs.</a:t>
            </a:r>
            <a:endParaRPr lang="en-IN" sz="1800" b="1" kern="0" dirty="0">
              <a:solidFill>
                <a:srgbClr val="990033"/>
              </a:solidFill>
              <a:effectLst/>
              <a:latin typeface="Liberation Sans Narrow"/>
              <a:ea typeface="Liberation Sans Narrow"/>
              <a:cs typeface="Liberation Sans Narrow"/>
            </a:endParaRPr>
          </a:p>
          <a:p>
            <a:pPr marL="0" indent="0" algn="ctr">
              <a:spcBef>
                <a:spcPts val="800"/>
              </a:spcBef>
              <a:buNone/>
              <a:tabLst>
                <a:tab pos="533400" algn="l"/>
                <a:tab pos="5106035" algn="l"/>
              </a:tabLst>
            </a:pPr>
            <a:r>
              <a:rPr lang="en-US" sz="1800" b="1" kern="0" dirty="0">
                <a:solidFill>
                  <a:srgbClr val="990033"/>
                </a:solidFill>
                <a:effectLst/>
                <a:latin typeface="Liberation Sans Narrow"/>
                <a:ea typeface="Liberation Sans Narrow"/>
                <a:cs typeface="Liberation Sans Narrow"/>
              </a:rPr>
              <a:t>	</a:t>
            </a:r>
          </a:p>
          <a:p>
            <a:pPr marL="0" indent="0" algn="just">
              <a:spcBef>
                <a:spcPts val="800"/>
              </a:spcBef>
              <a:buNone/>
              <a:tabLst>
                <a:tab pos="533400" algn="l"/>
                <a:tab pos="5106035" algn="l"/>
              </a:tabLst>
            </a:pPr>
            <a:r>
              <a:rPr lang="en-US" sz="2800" i="1" dirty="0">
                <a:effectLst/>
                <a:latin typeface="Times New Roman" panose="02020603050405020304" pitchFamily="18" charset="0"/>
                <a:ea typeface="Liberation Sans Narrow"/>
                <a:cs typeface="Times New Roman" panose="02020603050405020304" pitchFamily="18" charset="0"/>
              </a:rPr>
              <a:t>Supervised Learning, Unsupervised Learning, Reinforcement Learning, Dimensionality Reduction, Principal Component Analysis, Classification and Regression models, Tree and Bayesian network models, Neural Networks, Testing, Evaluation and Validation of Models.</a:t>
            </a:r>
            <a:endParaRPr lang="en-US" sz="2800" i="1"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4F0F19B-ABF2-4646-9C20-03176DBCF0DB}"/>
              </a:ext>
            </a:extLst>
          </p:cNvPr>
          <p:cNvSpPr>
            <a:spLocks noGrp="1"/>
          </p:cNvSpPr>
          <p:nvPr>
            <p:ph type="dt" sz="half" idx="10"/>
          </p:nvPr>
        </p:nvSpPr>
        <p:spPr/>
        <p:txBody>
          <a:bodyPr/>
          <a:lstStyle/>
          <a:p>
            <a:fld id="{BCA4B6E5-5306-44B3-8F79-049F2DA0E580}" type="datetime1">
              <a:rPr lang="en-US" smtClean="0"/>
              <a:t>1/18/22</a:t>
            </a:fld>
            <a:endParaRPr lang="en-IN"/>
          </a:p>
        </p:txBody>
      </p:sp>
      <p:sp>
        <p:nvSpPr>
          <p:cNvPr id="4" name="Footer Placeholder 3">
            <a:extLst>
              <a:ext uri="{FF2B5EF4-FFF2-40B4-BE49-F238E27FC236}">
                <a16:creationId xmlns:a16="http://schemas.microsoft.com/office/drawing/2014/main" id="{4A0400F6-9150-48C5-A1E9-372217222856}"/>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13415BF8-A468-4670-A9D1-121ED9894B93}"/>
              </a:ext>
            </a:extLst>
          </p:cNvPr>
          <p:cNvSpPr>
            <a:spLocks noGrp="1"/>
          </p:cNvSpPr>
          <p:nvPr>
            <p:ph type="sldNum" sz="quarter" idx="12"/>
          </p:nvPr>
        </p:nvSpPr>
        <p:spPr/>
        <p:txBody>
          <a:bodyPr/>
          <a:lstStyle/>
          <a:p>
            <a:fld id="{0E2B90DE-CA9C-452B-80F9-35262CC2B070}" type="slidenum">
              <a:rPr lang="en-IN" smtClean="0"/>
              <a:pPr/>
              <a:t>20</a:t>
            </a:fld>
            <a:endParaRPr lang="en-IN"/>
          </a:p>
        </p:txBody>
      </p:sp>
      <p:pic>
        <p:nvPicPr>
          <p:cNvPr id="8" name="Picture 2">
            <a:extLst>
              <a:ext uri="{FF2B5EF4-FFF2-40B4-BE49-F238E27FC236}">
                <a16:creationId xmlns:a16="http://schemas.microsoft.com/office/drawing/2014/main" id="{CD2E8754-31F0-4B53-8F6B-EF4AC6D79244}"/>
              </a:ext>
            </a:extLst>
          </p:cNvPr>
          <p:cNvPicPr>
            <a:picLocks noGrp="1" noChangeAspect="1" noChangeArrowheads="1"/>
          </p:cNvPicPr>
          <p:nvPr>
            <p:ph sz="quarter" idx="1"/>
          </p:nvPr>
        </p:nvPicPr>
        <p:blipFill>
          <a:blip r:embed="rId2"/>
          <a:srcRect/>
          <a:stretch>
            <a:fillRect/>
          </a:stretch>
        </p:blipFill>
        <p:spPr bwMode="auto">
          <a:xfrm>
            <a:off x="395536" y="1052736"/>
            <a:ext cx="8253164" cy="5138514"/>
          </a:xfrm>
          <a:prstGeom prst="rect">
            <a:avLst/>
          </a:prstGeom>
          <a:noFill/>
          <a:ln w="9525">
            <a:noFill/>
            <a:miter lim="800000"/>
            <a:headEnd/>
            <a:tailEnd/>
          </a:ln>
          <a:effectLst/>
        </p:spPr>
      </p:pic>
    </p:spTree>
    <p:extLst>
      <p:ext uri="{BB962C8B-B14F-4D97-AF65-F5344CB8AC3E}">
        <p14:creationId xmlns:p14="http://schemas.microsoft.com/office/powerpoint/2010/main" val="2219960111"/>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Overall Network Function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1585957-2764-41F3-842C-D12333D82D2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200</a:t>
            </a:fld>
            <a:endParaRPr lang="en-IN"/>
          </a:p>
        </p:txBody>
      </p:sp>
      <p:sp>
        <p:nvSpPr>
          <p:cNvPr id="8" name="Content Placeholder 2">
            <a:extLst>
              <a:ext uri="{FF2B5EF4-FFF2-40B4-BE49-F238E27FC236}">
                <a16:creationId xmlns:a16="http://schemas.microsoft.com/office/drawing/2014/main" id="{AB87BF7E-E135-426A-8114-FEA0419C90EB}"/>
              </a:ext>
            </a:extLst>
          </p:cNvPr>
          <p:cNvSpPr txBox="1">
            <a:spLocks/>
          </p:cNvSpPr>
          <p:nvPr/>
        </p:nvSpPr>
        <p:spPr>
          <a:xfrm>
            <a:off x="914400" y="1268760"/>
            <a:ext cx="7734300" cy="4680520"/>
          </a:xfrm>
          <a:prstGeom prst="rect">
            <a:avLst/>
          </a:prstGeom>
        </p:spPr>
        <p:txBody>
          <a:bodyPr/>
          <a:lstStyle/>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Combining stages of the overall function with </a:t>
            </a:r>
            <a:r>
              <a:rPr kumimoji="0" lang="en-IN" sz="22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sigmoidal</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output</a:t>
            </a: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indent="-342900" algn="just">
              <a:lnSpc>
                <a:spcPct val="150000"/>
              </a:lnSpc>
              <a:spcBef>
                <a:spcPct val="20000"/>
              </a:spcBef>
              <a:buFont typeface="Arial"/>
              <a:buChar char="•"/>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Where w is the set of all weights and bias </a:t>
            </a:r>
            <a:r>
              <a:rPr lang="en-IN" sz="2200" dirty="0">
                <a:latin typeface="Times New Roman" panose="02020603050405020304" pitchFamily="18" charset="0"/>
                <a:cs typeface="Times New Roman" panose="02020603050405020304" pitchFamily="18" charset="0"/>
              </a:rPr>
              <a:t>parameters. Note presence of both σ and </a:t>
            </a:r>
            <a:r>
              <a:rPr lang="en-IN" sz="2200" i="1" dirty="0">
                <a:latin typeface="Times New Roman" panose="02020603050405020304" pitchFamily="18" charset="0"/>
                <a:cs typeface="Times New Roman" panose="02020603050405020304" pitchFamily="18" charset="0"/>
              </a:rPr>
              <a:t>h functions</a:t>
            </a:r>
            <a:endParaRPr lang="en-IN" sz="2200" dirty="0">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Thus a neural network is simply</a:t>
            </a:r>
          </a:p>
          <a:p>
            <a:pPr marL="742950" marR="0" lvl="1" indent="-28575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 set of nonlinear functions from input variables {x</a:t>
            </a:r>
            <a:r>
              <a:rPr kumimoji="0" lang="en-IN" sz="2200" b="0" i="0" u="none" strike="noStrike" kern="1200" cap="none" spc="0" normalizeH="0" baseline="-25000" noProof="0" dirty="0">
                <a:ln>
                  <a:noFill/>
                </a:ln>
                <a:solidFill>
                  <a:schemeClr val="tx1"/>
                </a:solidFill>
                <a:effectLst/>
                <a:uLnTx/>
                <a:uFillTx/>
                <a:latin typeface="Times New Roman" panose="02020603050405020304" pitchFamily="18" charset="0"/>
                <a:cs typeface="Times New Roman" panose="02020603050405020304" pitchFamily="18" charset="0"/>
              </a:rPr>
              <a:t>i</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to output variables {</a:t>
            </a:r>
            <a:r>
              <a:rPr kumimoji="0" lang="en-IN" sz="22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y</a:t>
            </a:r>
            <a:r>
              <a:rPr kumimoji="0" lang="en-IN" sz="2200" b="0" i="0" u="none" strike="noStrike" kern="1200" cap="none" spc="0" normalizeH="0" baseline="-25000" noProof="0" dirty="0" err="1">
                <a:ln>
                  <a:noFill/>
                </a:ln>
                <a:solidFill>
                  <a:schemeClr val="tx1"/>
                </a:solidFill>
                <a:effectLst/>
                <a:uLnTx/>
                <a:uFillTx/>
                <a:latin typeface="Times New Roman" panose="02020603050405020304" pitchFamily="18" charset="0"/>
                <a:cs typeface="Times New Roman" panose="02020603050405020304" pitchFamily="18" charset="0"/>
              </a:rPr>
              <a:t>k</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742950" marR="0" lvl="1" indent="-28575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controlled by vector w of adjustable parameters</a:t>
            </a:r>
          </a:p>
        </p:txBody>
      </p:sp>
      <p:pic>
        <p:nvPicPr>
          <p:cNvPr id="9" name="Picture 7">
            <a:extLst>
              <a:ext uri="{FF2B5EF4-FFF2-40B4-BE49-F238E27FC236}">
                <a16:creationId xmlns:a16="http://schemas.microsoft.com/office/drawing/2014/main" id="{D89102F1-6EA2-4E63-BE1A-FE62E11CC056}"/>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57149" y="2103438"/>
            <a:ext cx="5719107" cy="668936"/>
          </a:xfrm>
          <a:prstGeom prst="rect">
            <a:avLst/>
          </a:prstGeom>
          <a:noFill/>
        </p:spPr>
      </p:pic>
      <p:pic>
        <p:nvPicPr>
          <p:cNvPr id="10" name="Picture 6">
            <a:extLst>
              <a:ext uri="{FF2B5EF4-FFF2-40B4-BE49-F238E27FC236}">
                <a16:creationId xmlns:a16="http://schemas.microsoft.com/office/drawing/2014/main" id="{3567BF66-28D9-4B6D-BC57-3DCDF11179C9}"/>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47031" y="2280348"/>
            <a:ext cx="1039820" cy="315116"/>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Forward Propagation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44246D20-7391-43A0-846F-81641614675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201</a:t>
            </a:fld>
            <a:endParaRPr lang="en-IN"/>
          </a:p>
        </p:txBody>
      </p:sp>
      <p:sp>
        <p:nvSpPr>
          <p:cNvPr id="8" name="Content Placeholder 2">
            <a:extLst>
              <a:ext uri="{FF2B5EF4-FFF2-40B4-BE49-F238E27FC236}">
                <a16:creationId xmlns:a16="http://schemas.microsoft.com/office/drawing/2014/main" id="{CF946372-08C8-4555-A100-EB4933D1471C}"/>
              </a:ext>
            </a:extLst>
          </p:cNvPr>
          <p:cNvSpPr txBox="1">
            <a:spLocks/>
          </p:cNvSpPr>
          <p:nvPr/>
        </p:nvSpPr>
        <p:spPr>
          <a:xfrm>
            <a:off x="888369" y="1412768"/>
            <a:ext cx="7618040" cy="4536511"/>
          </a:xfrm>
          <a:prstGeom prst="rect">
            <a:avLst/>
          </a:prstGeom>
          <a:ln>
            <a:noFill/>
          </a:ln>
        </p:spPr>
        <p:txBody>
          <a:bodyPr/>
          <a:lstStyle/>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Bias parameters can be absorbed into weight parameters by defining a new input variable x</a:t>
            </a:r>
            <a:r>
              <a:rPr kumimoji="0" lang="en-IN" sz="2200" b="0" i="0" u="none" strike="noStrike" kern="1200" cap="none" spc="0" normalizeH="0" baseline="-25000" noProof="0" dirty="0">
                <a:ln>
                  <a:noFill/>
                </a:ln>
                <a:solidFill>
                  <a:schemeClr val="tx1"/>
                </a:solidFill>
                <a:effectLst/>
                <a:uLnTx/>
                <a:uFillTx/>
                <a:latin typeface="Times New Roman" panose="02020603050405020304" pitchFamily="18" charset="0"/>
                <a:cs typeface="Times New Roman" panose="02020603050405020304" pitchFamily="18" charset="0"/>
              </a:rPr>
              <a:t>0</a:t>
            </a:r>
            <a:endParaRPr kumimoji="0" lang="en-US" sz="2200" b="0" i="0" u="none" strike="noStrike" kern="1200" cap="none" spc="0" normalizeH="0" baseline="-2500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Process of evaluation is forward propagation through network</a:t>
            </a:r>
          </a:p>
          <a:p>
            <a:pPr marL="342900" marR="0" lvl="0" indent="-34290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Multilayer </a:t>
            </a:r>
            <a:r>
              <a:rPr kumimoji="0" lang="en-IN" sz="22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perceptron</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is a misnomer</a:t>
            </a:r>
          </a:p>
          <a:p>
            <a:pPr marL="742950" marR="0" lvl="1" indent="-285750" algn="just" defTabSz="457200" rtl="0" eaLnBrk="1" fontAlgn="auto" latinLnBrk="0" hangingPunct="1">
              <a:lnSpc>
                <a:spcPct val="150000"/>
              </a:lnSpc>
              <a:spcBef>
                <a:spcPct val="20000"/>
              </a:spcBef>
              <a:spcAft>
                <a:spcPts val="0"/>
              </a:spcAft>
              <a:buClrTx/>
              <a:buSzTx/>
              <a:buFont typeface="Arial"/>
              <a:buChar char="–"/>
              <a:tabLst/>
              <a:defRPr/>
            </a:pP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Since only continuous </a:t>
            </a:r>
            <a:r>
              <a:rPr kumimoji="0" lang="en-IN" sz="22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sigmoidal</a:t>
            </a:r>
            <a:r>
              <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functions are used</a:t>
            </a:r>
          </a:p>
        </p:txBody>
      </p:sp>
      <p:pic>
        <p:nvPicPr>
          <p:cNvPr id="9" name="Picture 3">
            <a:extLst>
              <a:ext uri="{FF2B5EF4-FFF2-40B4-BE49-F238E27FC236}">
                <a16:creationId xmlns:a16="http://schemas.microsoft.com/office/drawing/2014/main" id="{C5B8825F-953B-46F2-BEDC-F14EC23BC82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31640" y="2564069"/>
            <a:ext cx="5700662" cy="89177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Feed Forward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16E7514-4D32-4FD7-BFDD-78210B319AF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202</a:t>
            </a:fld>
            <a:endParaRPr lang="en-IN"/>
          </a:p>
        </p:txBody>
      </p:sp>
      <p:sp>
        <p:nvSpPr>
          <p:cNvPr id="8" name="Content Placeholder 2">
            <a:extLst>
              <a:ext uri="{FF2B5EF4-FFF2-40B4-BE49-F238E27FC236}">
                <a16:creationId xmlns:a16="http://schemas.microsoft.com/office/drawing/2014/main" id="{EE5396B8-4A98-4743-A4B8-217B18C78CED}"/>
              </a:ext>
            </a:extLst>
          </p:cNvPr>
          <p:cNvSpPr txBox="1">
            <a:spLocks/>
          </p:cNvSpPr>
          <p:nvPr/>
        </p:nvSpPr>
        <p:spPr>
          <a:xfrm>
            <a:off x="592618" y="1379302"/>
            <a:ext cx="4953000" cy="4680520"/>
          </a:xfrm>
          <a:prstGeom prst="rect">
            <a:avLst/>
          </a:prstGeom>
          <a:ln>
            <a:noFill/>
          </a:ln>
        </p:spPr>
        <p:txBody>
          <a:bodyPr/>
          <a:lstStyle/>
          <a:p>
            <a:pPr marL="425450" marR="0" lvl="0" indent="-342900" algn="just" defTabSz="4572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Connect together a number of these units into a feed-forward network (DAG)</a:t>
            </a:r>
          </a:p>
          <a:p>
            <a:pPr marL="425450" marR="0" lvl="0" indent="-342900" algn="just" defTabSz="4572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Figure shows a network with one layer of hidden unit</a:t>
            </a:r>
          </a:p>
          <a:p>
            <a:pPr marL="425450" marR="0" lvl="0" indent="-342900" algn="just" defTabSz="4572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Implements function</a:t>
            </a:r>
            <a:endParaRPr kumimoji="0" lang="en-IN"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9" name="Picture 7">
            <a:extLst>
              <a:ext uri="{FF2B5EF4-FFF2-40B4-BE49-F238E27FC236}">
                <a16:creationId xmlns:a16="http://schemas.microsoft.com/office/drawing/2014/main" id="{6ACED389-3A1F-48A5-A2D9-559338D87B3D}"/>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79734" y="5132024"/>
            <a:ext cx="4665884" cy="927798"/>
          </a:xfrm>
          <a:prstGeom prst="rect">
            <a:avLst/>
          </a:prstGeom>
          <a:noFill/>
        </p:spPr>
      </p:pic>
      <p:pic>
        <p:nvPicPr>
          <p:cNvPr id="10" name="Picture 6">
            <a:extLst>
              <a:ext uri="{FF2B5EF4-FFF2-40B4-BE49-F238E27FC236}">
                <a16:creationId xmlns:a16="http://schemas.microsoft.com/office/drawing/2014/main" id="{B612C93F-5FD3-4AF4-B5A8-E70BC4BCFB3C}"/>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65699" y="5385012"/>
            <a:ext cx="762000" cy="421821"/>
          </a:xfrm>
          <a:prstGeom prst="rect">
            <a:avLst/>
          </a:prstGeom>
          <a:noFill/>
        </p:spPr>
      </p:pic>
      <p:pic>
        <p:nvPicPr>
          <p:cNvPr id="11" name="Picture 1">
            <a:extLst>
              <a:ext uri="{FF2B5EF4-FFF2-40B4-BE49-F238E27FC236}">
                <a16:creationId xmlns:a16="http://schemas.microsoft.com/office/drawing/2014/main" id="{E147B4F4-909E-4534-999E-7E2CBD6EF307}"/>
              </a:ext>
            </a:extLst>
          </p:cNvPr>
          <p:cNvPicPr>
            <a:picLocks noChangeAspect="1" noChangeArrowheads="1"/>
          </p:cNvPicPr>
          <p:nvPr/>
        </p:nvPicPr>
        <p:blipFill>
          <a:blip r:embed="rId4" cstate="print"/>
          <a:srcRect/>
          <a:stretch>
            <a:fillRect/>
          </a:stretch>
        </p:blipFill>
        <p:spPr bwMode="auto">
          <a:xfrm>
            <a:off x="5545618" y="1430267"/>
            <a:ext cx="3487590" cy="388843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Feed Forward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A9E88AB-1BF0-41F2-82BE-365C80EBAA1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203</a:t>
            </a:fld>
            <a:endParaRPr lang="en-IN"/>
          </a:p>
        </p:txBody>
      </p:sp>
      <p:sp>
        <p:nvSpPr>
          <p:cNvPr id="8" name="Content Placeholder 4">
            <a:extLst>
              <a:ext uri="{FF2B5EF4-FFF2-40B4-BE49-F238E27FC236}">
                <a16:creationId xmlns:a16="http://schemas.microsoft.com/office/drawing/2014/main" id="{F7EE3E3C-FE33-4CD9-B17B-98A136C9F918}"/>
              </a:ext>
            </a:extLst>
          </p:cNvPr>
          <p:cNvSpPr txBox="1">
            <a:spLocks/>
          </p:cNvSpPr>
          <p:nvPr/>
        </p:nvSpPr>
        <p:spPr>
          <a:xfrm>
            <a:off x="914400" y="1417638"/>
            <a:ext cx="7734300" cy="3657600"/>
          </a:xfrm>
          <a:prstGeom prst="rect">
            <a:avLst/>
          </a:prstGeom>
          <a:ln>
            <a:noFill/>
          </a:ln>
        </p:spPr>
        <p:txBody>
          <a:bodyPr>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200" dirty="0">
                <a:latin typeface="Times New Roman" panose="02020603050405020304" pitchFamily="18" charset="0"/>
                <a:cs typeface="Times New Roman" panose="02020603050405020304" pitchFamily="18" charset="0"/>
              </a:rPr>
              <a:t>We have looked at generalized linear models of the form:</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For fixed non-linear basis function Ø(.)</a:t>
            </a:r>
          </a:p>
          <a:p>
            <a:pPr lvl="1" algn="just">
              <a:lnSpc>
                <a:spcPct val="150000"/>
              </a:lnSpc>
            </a:pPr>
            <a:r>
              <a:rPr lang="en-US" sz="2200" dirty="0">
                <a:latin typeface="Times New Roman" panose="02020603050405020304" pitchFamily="18" charset="0"/>
                <a:cs typeface="Times New Roman" panose="02020603050405020304" pitchFamily="18" charset="0"/>
              </a:rPr>
              <a:t>We now extend this model by allowing adaptive basis function and learning their parameters.</a:t>
            </a:r>
          </a:p>
        </p:txBody>
      </p:sp>
      <p:pic>
        <p:nvPicPr>
          <p:cNvPr id="9" name="Picture 4">
            <a:extLst>
              <a:ext uri="{FF2B5EF4-FFF2-40B4-BE49-F238E27FC236}">
                <a16:creationId xmlns:a16="http://schemas.microsoft.com/office/drawing/2014/main" id="{9D0E064D-25B5-428F-9619-E37504CE3AD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55776" y="2288494"/>
            <a:ext cx="4248472" cy="95794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Feed Forward Networks</a:t>
            </a:r>
            <a:endParaRPr lang="en-US" sz="3200" dirty="0"/>
          </a:p>
        </p:txBody>
      </p:sp>
      <p:sp>
        <p:nvSpPr>
          <p:cNvPr id="3" name="Date Placeholder 2"/>
          <p:cNvSpPr>
            <a:spLocks noGrp="1"/>
          </p:cNvSpPr>
          <p:nvPr>
            <p:ph type="dt" sz="half" idx="10"/>
          </p:nvPr>
        </p:nvSpPr>
        <p:spPr/>
        <p:txBody>
          <a:bodyPr/>
          <a:lstStyle/>
          <a:p>
            <a:fld id="{A5D3F828-DA2E-4A0E-AE76-F94A37F9409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204</a:t>
            </a:fld>
            <a:endParaRPr lang="en-IN"/>
          </a:p>
        </p:txBody>
      </p:sp>
      <p:sp>
        <p:nvSpPr>
          <p:cNvPr id="6" name="Content Placeholder 5"/>
          <p:cNvSpPr>
            <a:spLocks noGrp="1"/>
          </p:cNvSpPr>
          <p:nvPr>
            <p:ph sz="quarter" idx="1"/>
          </p:nvPr>
        </p:nvSpPr>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In feed-forward networks (a.k.a. Multi-layer perceptrons) we let each basis function be another non-linear function of linear combination of the inputs.</a:t>
            </a:r>
            <a:endParaRPr lang="en-IN"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pic>
        <p:nvPicPr>
          <p:cNvPr id="9" name="Picture 3">
            <a:extLst>
              <a:ext uri="{FF2B5EF4-FFF2-40B4-BE49-F238E27FC236}">
                <a16:creationId xmlns:a16="http://schemas.microsoft.com/office/drawing/2014/main" id="{5F948DEC-EB99-4252-AB09-5BE1A228C9E3}"/>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99792" y="3412232"/>
            <a:ext cx="3078104" cy="1037731"/>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Feed Forward Networks</a:t>
            </a:r>
            <a:endParaRPr lang="en-US" sz="3200" dirty="0"/>
          </a:p>
        </p:txBody>
      </p:sp>
      <p:sp>
        <p:nvSpPr>
          <p:cNvPr id="3" name="Date Placeholder 2"/>
          <p:cNvSpPr>
            <a:spLocks noGrp="1"/>
          </p:cNvSpPr>
          <p:nvPr>
            <p:ph type="dt" sz="half" idx="10"/>
          </p:nvPr>
        </p:nvSpPr>
        <p:spPr/>
        <p:txBody>
          <a:bodyPr/>
          <a:lstStyle/>
          <a:p>
            <a:fld id="{430B8834-05A3-482E-9B6F-0B883E6CD2B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205</a:t>
            </a:fld>
            <a:endParaRPr lang="en-IN"/>
          </a:p>
        </p:txBody>
      </p:sp>
      <p:sp>
        <p:nvSpPr>
          <p:cNvPr id="33" name="Rectangle 32">
            <a:extLst>
              <a:ext uri="{FF2B5EF4-FFF2-40B4-BE49-F238E27FC236}">
                <a16:creationId xmlns:a16="http://schemas.microsoft.com/office/drawing/2014/main" id="{21AD8C07-371B-4A26-8FB0-AD53895CCEDC}"/>
              </a:ext>
            </a:extLst>
          </p:cNvPr>
          <p:cNvSpPr/>
          <p:nvPr/>
        </p:nvSpPr>
        <p:spPr>
          <a:xfrm>
            <a:off x="533400" y="1628800"/>
            <a:ext cx="8686800" cy="430887"/>
          </a:xfrm>
          <a:prstGeom prst="rect">
            <a:avLst/>
          </a:prstGeom>
        </p:spPr>
        <p:txBody>
          <a:bodyPr wrap="square">
            <a:spAutoFit/>
          </a:bodyPr>
          <a:lstStyle/>
          <a:p>
            <a:pPr marL="425450" indent="-342900">
              <a:buSzPct val="120000"/>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Starting with input x= (x</a:t>
            </a:r>
            <a:r>
              <a:rPr lang="en-US" altLang="en-US" sz="2200" baseline="-25000" dirty="0">
                <a:latin typeface="Times New Roman" panose="02020603050405020304" pitchFamily="18" charset="0"/>
                <a:cs typeface="Times New Roman" panose="02020603050405020304" pitchFamily="18" charset="0"/>
              </a:rPr>
              <a:t>1</a:t>
            </a:r>
            <a:r>
              <a:rPr lang="en-US" altLang="en-US" sz="2200" dirty="0">
                <a:latin typeface="Times New Roman" panose="02020603050405020304" pitchFamily="18" charset="0"/>
                <a:cs typeface="Times New Roman" panose="02020603050405020304" pitchFamily="18" charset="0"/>
              </a:rPr>
              <a:t>,…,</a:t>
            </a:r>
            <a:r>
              <a:rPr lang="en-US" altLang="en-US" sz="2200" dirty="0" err="1">
                <a:latin typeface="Times New Roman" panose="02020603050405020304" pitchFamily="18" charset="0"/>
                <a:cs typeface="Times New Roman" panose="02020603050405020304" pitchFamily="18" charset="0"/>
              </a:rPr>
              <a:t>x</a:t>
            </a:r>
            <a:r>
              <a:rPr lang="en-US" altLang="en-US" sz="2200" baseline="-25000" dirty="0" err="1">
                <a:latin typeface="Times New Roman" panose="02020603050405020304" pitchFamily="18" charset="0"/>
                <a:cs typeface="Times New Roman" panose="02020603050405020304" pitchFamily="18" charset="0"/>
              </a:rPr>
              <a:t>D</a:t>
            </a:r>
            <a:r>
              <a:rPr lang="en-US" altLang="en-US" sz="2200" dirty="0">
                <a:latin typeface="Times New Roman" panose="02020603050405020304" pitchFamily="18" charset="0"/>
                <a:cs typeface="Times New Roman" panose="02020603050405020304" pitchFamily="18" charset="0"/>
              </a:rPr>
              <a:t>), construct linear combinations:</a:t>
            </a:r>
          </a:p>
        </p:txBody>
      </p:sp>
      <p:pic>
        <p:nvPicPr>
          <p:cNvPr id="34" name="Picture 1">
            <a:extLst>
              <a:ext uri="{FF2B5EF4-FFF2-40B4-BE49-F238E27FC236}">
                <a16:creationId xmlns:a16="http://schemas.microsoft.com/office/drawing/2014/main" id="{A27F125B-0551-4C63-8285-1EA13F610162}"/>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14400" y="2276872"/>
            <a:ext cx="2721496" cy="776431"/>
          </a:xfrm>
          <a:prstGeom prst="rect">
            <a:avLst/>
          </a:prstGeom>
          <a:noFill/>
        </p:spPr>
      </p:pic>
      <p:sp>
        <p:nvSpPr>
          <p:cNvPr id="35" name="TextBox 34">
            <a:extLst>
              <a:ext uri="{FF2B5EF4-FFF2-40B4-BE49-F238E27FC236}">
                <a16:creationId xmlns:a16="http://schemas.microsoft.com/office/drawing/2014/main" id="{BB5B62B0-9D90-4425-8B7D-1313A2D5CF01}"/>
              </a:ext>
            </a:extLst>
          </p:cNvPr>
          <p:cNvSpPr txBox="1"/>
          <p:nvPr/>
        </p:nvSpPr>
        <p:spPr>
          <a:xfrm>
            <a:off x="3668553" y="2050051"/>
            <a:ext cx="5112568" cy="1446550"/>
          </a:xfrm>
          <a:prstGeom prst="rect">
            <a:avLst/>
          </a:prstGeom>
          <a:noFill/>
        </p:spPr>
        <p:txBody>
          <a:bodyPr wrap="square" rtlCol="0">
            <a:spAutoFit/>
          </a:bodyPr>
          <a:lstStyle/>
          <a:p>
            <a:pPr marL="368300" indent="-285750" algn="just">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a:t>
            </a:r>
            <a:r>
              <a:rPr lang="en-US" sz="2200" dirty="0" err="1">
                <a:latin typeface="Times New Roman" panose="02020603050405020304" pitchFamily="18" charset="0"/>
                <a:cs typeface="Times New Roman" panose="02020603050405020304" pitchFamily="18" charset="0"/>
              </a:rPr>
              <a:t>a</a:t>
            </a:r>
            <a:r>
              <a:rPr lang="en-US" sz="2200" baseline="-25000" dirty="0" err="1">
                <a:latin typeface="Times New Roman" panose="02020603050405020304" pitchFamily="18" charset="0"/>
                <a:cs typeface="Times New Roman" panose="02020603050405020304" pitchFamily="18" charset="0"/>
              </a:rPr>
              <a:t>j</a:t>
            </a:r>
            <a:r>
              <a:rPr lang="en-US" sz="2200" dirty="0">
                <a:latin typeface="Times New Roman" panose="02020603050405020304" pitchFamily="18" charset="0"/>
                <a:cs typeface="Times New Roman" panose="02020603050405020304" pitchFamily="18" charset="0"/>
              </a:rPr>
              <a:t> are known as activations.</a:t>
            </a:r>
          </a:p>
          <a:p>
            <a:pPr marL="368300" indent="-285750" algn="just">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Pass through an activation function h(.) </a:t>
            </a:r>
          </a:p>
          <a:p>
            <a:pPr marL="368300" indent="-285750" algn="just">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get output </a:t>
            </a:r>
            <a:r>
              <a:rPr lang="en-US" sz="2200" dirty="0" err="1">
                <a:latin typeface="Times New Roman" panose="02020603050405020304" pitchFamily="18" charset="0"/>
                <a:cs typeface="Times New Roman" panose="02020603050405020304" pitchFamily="18" charset="0"/>
              </a:rPr>
              <a:t>z</a:t>
            </a:r>
            <a:r>
              <a:rPr lang="en-US" sz="2200" baseline="-25000" dirty="0" err="1">
                <a:latin typeface="Times New Roman" panose="02020603050405020304" pitchFamily="18" charset="0"/>
                <a:cs typeface="Times New Roman" panose="02020603050405020304" pitchFamily="18" charset="0"/>
              </a:rPr>
              <a:t>j</a:t>
            </a:r>
            <a:r>
              <a:rPr lang="en-US" sz="2200" dirty="0">
                <a:latin typeface="Times New Roman" panose="02020603050405020304" pitchFamily="18" charset="0"/>
                <a:cs typeface="Times New Roman" panose="02020603050405020304" pitchFamily="18" charset="0"/>
              </a:rPr>
              <a:t>=h(</a:t>
            </a:r>
            <a:r>
              <a:rPr lang="en-US" sz="2200" dirty="0" err="1">
                <a:latin typeface="Times New Roman" panose="02020603050405020304" pitchFamily="18" charset="0"/>
                <a:cs typeface="Times New Roman" panose="02020603050405020304" pitchFamily="18" charset="0"/>
              </a:rPr>
              <a:t>a</a:t>
            </a:r>
            <a:r>
              <a:rPr lang="en-US" sz="2200" baseline="-25000" dirty="0" err="1">
                <a:latin typeface="Times New Roman" panose="02020603050405020304" pitchFamily="18" charset="0"/>
                <a:cs typeface="Times New Roman" panose="02020603050405020304" pitchFamily="18" charset="0"/>
              </a:rPr>
              <a:t>j</a:t>
            </a:r>
            <a:r>
              <a:rPr lang="en-US" sz="2200" dirty="0">
                <a:latin typeface="Times New Roman" panose="02020603050405020304" pitchFamily="18" charset="0"/>
                <a:cs typeface="Times New Roman" panose="02020603050405020304" pitchFamily="18" charset="0"/>
              </a:rPr>
              <a:t>)</a:t>
            </a:r>
          </a:p>
          <a:p>
            <a:pPr marL="368300" indent="-285750" algn="just">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Model of an individual neuron </a:t>
            </a:r>
          </a:p>
        </p:txBody>
      </p:sp>
      <p:pic>
        <p:nvPicPr>
          <p:cNvPr id="37" name="Picture 36">
            <a:extLst>
              <a:ext uri="{FF2B5EF4-FFF2-40B4-BE49-F238E27FC236}">
                <a16:creationId xmlns:a16="http://schemas.microsoft.com/office/drawing/2014/main" id="{81300E6F-A262-40B2-B26C-0882BAC7C5D3}"/>
              </a:ext>
            </a:extLst>
          </p:cNvPr>
          <p:cNvPicPr>
            <a:picLocks noChangeAspect="1"/>
          </p:cNvPicPr>
          <p:nvPr/>
        </p:nvPicPr>
        <p:blipFill>
          <a:blip r:embed="rId4"/>
          <a:stretch>
            <a:fillRect/>
          </a:stretch>
        </p:blipFill>
        <p:spPr>
          <a:xfrm>
            <a:off x="603504" y="3399254"/>
            <a:ext cx="8045196" cy="2772945"/>
          </a:xfrm>
          <a:prstGeom prst="rect">
            <a:avLst/>
          </a:prstGeom>
        </p:spPr>
      </p:pic>
    </p:spTree>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04850"/>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Representation power of Feed Forward Networks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6241646-9D23-4220-8860-F8F65270170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206</a:t>
            </a:fld>
            <a:endParaRPr lang="en-IN"/>
          </a:p>
        </p:txBody>
      </p:sp>
      <p:sp>
        <p:nvSpPr>
          <p:cNvPr id="6" name="Content Placeholder 5"/>
          <p:cNvSpPr>
            <a:spLocks noGrp="1"/>
          </p:cNvSpPr>
          <p:nvPr>
            <p:ph sz="quarter" idx="1"/>
          </p:nvPr>
        </p:nvSpPr>
        <p:spPr>
          <a:xfrm>
            <a:off x="865482" y="1763486"/>
            <a:ext cx="7882982" cy="4572000"/>
          </a:xfrm>
        </p:spPr>
        <p:txBody>
          <a:bodyPr>
            <a:normAutofit/>
          </a:bodyPr>
          <a:lstStyle/>
          <a:p>
            <a:pPr algn="just"/>
            <a:r>
              <a:rPr lang="en-IN" sz="2200" dirty="0">
                <a:latin typeface="Times New Roman" panose="02020603050405020304" pitchFamily="18" charset="0"/>
                <a:cs typeface="Times New Roman" panose="02020603050405020304" pitchFamily="18" charset="0"/>
              </a:rPr>
              <a:t>Depends on the width and depth of the networks</a:t>
            </a:r>
            <a:endParaRPr lang="en-US" altLang="ko-KR" sz="2200" b="1" dirty="0">
              <a:latin typeface="Times New Roman" panose="02020603050405020304" pitchFamily="18" charset="0"/>
              <a:ea typeface="굴림" charset="-127"/>
              <a:cs typeface="Times New Roman" panose="02020603050405020304" pitchFamily="18" charset="0"/>
            </a:endParaRPr>
          </a:p>
          <a:p>
            <a:pPr algn="just"/>
            <a:r>
              <a:rPr lang="en-US" altLang="ko-KR" sz="2200" b="1" dirty="0">
                <a:latin typeface="Times New Roman" panose="02020603050405020304" pitchFamily="18" charset="0"/>
                <a:ea typeface="굴림" charset="-127"/>
                <a:cs typeface="Times New Roman" panose="02020603050405020304" pitchFamily="18" charset="0"/>
              </a:rPr>
              <a:t>Boolean functions:</a:t>
            </a:r>
            <a:endParaRPr lang="en-US" altLang="ko-KR" sz="2200" dirty="0">
              <a:latin typeface="Times New Roman" panose="02020603050405020304" pitchFamily="18" charset="0"/>
              <a:ea typeface="굴림" charset="-127"/>
              <a:cs typeface="Times New Roman" panose="02020603050405020304" pitchFamily="18" charset="0"/>
            </a:endParaRPr>
          </a:p>
          <a:p>
            <a:pPr lvl="1" algn="just"/>
            <a:r>
              <a:rPr lang="en-US" altLang="ko-KR" sz="2200" dirty="0">
                <a:latin typeface="Times New Roman" panose="02020603050405020304" pitchFamily="18" charset="0"/>
                <a:ea typeface="굴림" charset="-127"/>
                <a:cs typeface="Times New Roman" panose="02020603050405020304" pitchFamily="18" charset="0"/>
              </a:rPr>
              <a:t>Represented by network with two layers of units where the number of hidden units required grows exponentially.</a:t>
            </a:r>
            <a:endParaRPr lang="en-US" altLang="ko-KR" sz="2200" b="1" dirty="0">
              <a:latin typeface="Times New Roman" panose="02020603050405020304" pitchFamily="18" charset="0"/>
              <a:ea typeface="굴림" charset="-127"/>
              <a:cs typeface="Times New Roman" panose="02020603050405020304" pitchFamily="18" charset="0"/>
            </a:endParaRPr>
          </a:p>
          <a:p>
            <a:pPr algn="just"/>
            <a:r>
              <a:rPr lang="en-US" altLang="ko-KR" sz="2200" b="1" dirty="0">
                <a:latin typeface="Times New Roman" panose="02020603050405020304" pitchFamily="18" charset="0"/>
                <a:ea typeface="굴림" charset="-127"/>
                <a:cs typeface="Times New Roman" panose="02020603050405020304" pitchFamily="18" charset="0"/>
              </a:rPr>
              <a:t>Continuous functions(bounded):</a:t>
            </a:r>
            <a:endParaRPr lang="en-US" altLang="ko-KR" sz="2200" dirty="0">
              <a:latin typeface="Times New Roman" panose="02020603050405020304" pitchFamily="18" charset="0"/>
              <a:ea typeface="굴림" charset="-127"/>
              <a:cs typeface="Times New Roman" panose="02020603050405020304" pitchFamily="18" charset="0"/>
            </a:endParaRPr>
          </a:p>
          <a:p>
            <a:pPr lvl="1" algn="just"/>
            <a:r>
              <a:rPr lang="en-US" altLang="ko-KR" sz="2200" dirty="0">
                <a:latin typeface="Times New Roman" panose="02020603050405020304" pitchFamily="18" charset="0"/>
                <a:ea typeface="굴림" charset="-127"/>
                <a:cs typeface="Times New Roman" panose="02020603050405020304" pitchFamily="18" charset="0"/>
              </a:rPr>
              <a:t>Can be approximated with arbitrarily small error, by network with two layers of units.</a:t>
            </a:r>
            <a:endParaRPr lang="en-US" altLang="ko-KR" sz="2200" b="1" dirty="0">
              <a:latin typeface="Times New Roman" panose="02020603050405020304" pitchFamily="18" charset="0"/>
              <a:ea typeface="굴림" charset="-127"/>
              <a:cs typeface="Times New Roman" panose="02020603050405020304" pitchFamily="18" charset="0"/>
            </a:endParaRPr>
          </a:p>
          <a:p>
            <a:pPr algn="just"/>
            <a:r>
              <a:rPr lang="en-US" altLang="ko-KR" sz="2200" b="1" dirty="0">
                <a:latin typeface="Times New Roman" panose="02020603050405020304" pitchFamily="18" charset="0"/>
                <a:ea typeface="굴림" charset="-127"/>
                <a:cs typeface="Times New Roman" panose="02020603050405020304" pitchFamily="18" charset="0"/>
              </a:rPr>
              <a:t>Arbitrary functions:</a:t>
            </a:r>
            <a:endParaRPr lang="en-US" altLang="ko-KR" sz="2200" dirty="0">
              <a:latin typeface="Times New Roman" panose="02020603050405020304" pitchFamily="18" charset="0"/>
              <a:ea typeface="굴림" charset="-127"/>
              <a:cs typeface="Times New Roman" panose="02020603050405020304" pitchFamily="18" charset="0"/>
            </a:endParaRPr>
          </a:p>
          <a:p>
            <a:pPr lvl="1" algn="just"/>
            <a:r>
              <a:rPr lang="en-US" altLang="ko-KR" sz="2200" dirty="0">
                <a:latin typeface="Times New Roman" panose="02020603050405020304" pitchFamily="18" charset="0"/>
                <a:ea typeface="굴림" charset="-127"/>
                <a:cs typeface="Times New Roman" panose="02020603050405020304" pitchFamily="18" charset="0"/>
              </a:rPr>
              <a:t>Can be approximated to arbitrary accuracy by a network with three layers of units.</a:t>
            </a:r>
            <a:r>
              <a:rPr lang="en-US" altLang="en-US" sz="2200" b="1" dirty="0">
                <a:latin typeface="Times New Roman" panose="02020603050405020304" pitchFamily="18" charset="0"/>
                <a:cs typeface="Times New Roman" panose="02020603050405020304" pitchFamily="18" charset="0"/>
              </a:rPr>
              <a:t>                 </a:t>
            </a:r>
            <a:endParaRPr lang="en-US" alt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Two-class Classification</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D76499F-A1F4-4587-90AA-AB789D9E24C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207</a:t>
            </a:fld>
            <a:endParaRPr lang="en-IN"/>
          </a:p>
        </p:txBody>
      </p:sp>
      <p:sp>
        <p:nvSpPr>
          <p:cNvPr id="8" name="Content Placeholder 4">
            <a:extLst>
              <a:ext uri="{FF2B5EF4-FFF2-40B4-BE49-F238E27FC236}">
                <a16:creationId xmlns:a16="http://schemas.microsoft.com/office/drawing/2014/main" id="{0665D00B-3E06-43CC-901F-60D993A5F241}"/>
              </a:ext>
            </a:extLst>
          </p:cNvPr>
          <p:cNvSpPr txBox="1">
            <a:spLocks/>
          </p:cNvSpPr>
          <p:nvPr/>
        </p:nvSpPr>
        <p:spPr>
          <a:xfrm>
            <a:off x="457200" y="1417638"/>
            <a:ext cx="4887034" cy="4754562"/>
          </a:xfrm>
          <a:prstGeom prst="rect">
            <a:avLst/>
          </a:prstGeom>
          <a:ln>
            <a:noFill/>
          </a:ln>
        </p:spPr>
        <p:txBody>
          <a:bodyPr/>
          <a:lstStyle/>
          <a:p>
            <a:pPr marL="342900" indent="-342900" algn="just">
              <a:buClr>
                <a:schemeClr val="accent1"/>
              </a:buClr>
              <a:buSzPct val="120000"/>
              <a:buFont typeface="Arial" panose="020B0604020202020204" pitchFamily="34" charset="0"/>
              <a:buChar char="•"/>
            </a:pPr>
            <a:r>
              <a:rPr lang="en-IN" sz="2200" dirty="0">
                <a:solidFill>
                  <a:srgbClr val="FF0000"/>
                </a:solidFill>
                <a:latin typeface="Times New Roman" panose="02020603050405020304" pitchFamily="18" charset="0"/>
                <a:cs typeface="Times New Roman" panose="02020603050405020304" pitchFamily="18" charset="0"/>
              </a:rPr>
              <a:t>Neural Network: </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Two inputs, two hidden units with </a:t>
            </a:r>
            <a:r>
              <a:rPr lang="en-IN" sz="2200" i="1" dirty="0">
                <a:latin typeface="Times New Roman" panose="02020603050405020304" pitchFamily="18" charset="0"/>
                <a:cs typeface="Times New Roman" panose="02020603050405020304" pitchFamily="18" charset="0"/>
              </a:rPr>
              <a:t>tan h activation functions</a:t>
            </a:r>
          </a:p>
          <a:p>
            <a:pPr marL="342900" indent="-342900" algn="just">
              <a:buClr>
                <a:schemeClr val="accent1"/>
              </a:buClr>
              <a:buSzPct val="120000"/>
              <a:buFont typeface="Arial" panose="020B0604020202020204" pitchFamily="34" charset="0"/>
              <a:buChar char="•"/>
            </a:pPr>
            <a:r>
              <a:rPr lang="en-IN" sz="2200" dirty="0">
                <a:solidFill>
                  <a:srgbClr val="FF0000"/>
                </a:solidFill>
                <a:latin typeface="Times New Roman" panose="02020603050405020304" pitchFamily="18" charset="0"/>
                <a:cs typeface="Times New Roman" panose="02020603050405020304" pitchFamily="18" charset="0"/>
              </a:rPr>
              <a:t>Red line:</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decision boundary for network</a:t>
            </a:r>
          </a:p>
          <a:p>
            <a:pPr marL="342900" indent="-342900" algn="just">
              <a:buClr>
                <a:schemeClr val="accent1"/>
              </a:buClr>
              <a:buSzPct val="120000"/>
              <a:buFont typeface="Arial" panose="020B0604020202020204" pitchFamily="34" charset="0"/>
              <a:buChar char="•"/>
            </a:pPr>
            <a:r>
              <a:rPr lang="en-IN" sz="2200" dirty="0">
                <a:solidFill>
                  <a:srgbClr val="FF0000"/>
                </a:solidFill>
                <a:latin typeface="Times New Roman" panose="02020603050405020304" pitchFamily="18" charset="0"/>
                <a:cs typeface="Times New Roman" panose="02020603050405020304" pitchFamily="18" charset="0"/>
              </a:rPr>
              <a:t>Dashed lines:</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contours for two hidden units</a:t>
            </a:r>
          </a:p>
          <a:p>
            <a:pPr marL="342900" indent="-342900" algn="just">
              <a:buClr>
                <a:schemeClr val="accent1"/>
              </a:buClr>
              <a:buSzPct val="120000"/>
              <a:buFont typeface="Arial" panose="020B0604020202020204" pitchFamily="34" charset="0"/>
              <a:buChar char="•"/>
            </a:pPr>
            <a:r>
              <a:rPr lang="en-IN" sz="2200" dirty="0">
                <a:solidFill>
                  <a:srgbClr val="FF0000"/>
                </a:solidFill>
                <a:latin typeface="Times New Roman" panose="02020603050405020304" pitchFamily="18" charset="0"/>
                <a:cs typeface="Times New Roman" panose="02020603050405020304" pitchFamily="18" charset="0"/>
              </a:rPr>
              <a:t>Green line:</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optimal decision boundary from distributions of the data</a:t>
            </a:r>
          </a:p>
          <a:p>
            <a:pPr marL="342900" indent="-342900" algn="just">
              <a:buClr>
                <a:schemeClr val="accent1"/>
              </a:buClr>
              <a:buSzPct val="120000"/>
              <a:buFont typeface="Arial" panose="020B0604020202020204" pitchFamily="34" charset="0"/>
              <a:buChar char="•"/>
            </a:pPr>
            <a:r>
              <a:rPr lang="en-IN" sz="2200" dirty="0">
                <a:solidFill>
                  <a:srgbClr val="FF0000"/>
                </a:solidFill>
                <a:latin typeface="Times New Roman" panose="02020603050405020304" pitchFamily="18" charset="0"/>
                <a:cs typeface="Times New Roman" panose="02020603050405020304" pitchFamily="18" charset="0"/>
              </a:rPr>
              <a:t>Multiple distinct choices for the weight vector w for same mapping function exists.</a:t>
            </a:r>
            <a:endParaRPr kumimoji="0" lang="en-IN" sz="22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pic>
        <p:nvPicPr>
          <p:cNvPr id="9" name="Picture 18">
            <a:extLst>
              <a:ext uri="{FF2B5EF4-FFF2-40B4-BE49-F238E27FC236}">
                <a16:creationId xmlns:a16="http://schemas.microsoft.com/office/drawing/2014/main" id="{8CAA4B4E-3478-4A39-ABA5-3039521D626F}"/>
              </a:ext>
            </a:extLst>
          </p:cNvPr>
          <p:cNvPicPr>
            <a:picLocks noChangeAspect="1" noChangeArrowheads="1"/>
          </p:cNvPicPr>
          <p:nvPr/>
        </p:nvPicPr>
        <p:blipFill>
          <a:blip r:embed="rId2" cstate="print"/>
          <a:srcRect/>
          <a:stretch>
            <a:fillRect/>
          </a:stretch>
        </p:blipFill>
        <p:spPr bwMode="auto">
          <a:xfrm>
            <a:off x="5338138" y="1379538"/>
            <a:ext cx="3698358" cy="456974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Network Training</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DA235A50-E49B-41E2-8047-B3A8C1B87F3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208</a:t>
            </a:fld>
            <a:endParaRPr lang="en-IN"/>
          </a:p>
        </p:txBody>
      </p:sp>
      <p:sp>
        <p:nvSpPr>
          <p:cNvPr id="6" name="Content Placeholder 5"/>
          <p:cNvSpPr>
            <a:spLocks noGrp="1"/>
          </p:cNvSpPr>
          <p:nvPr>
            <p:ph sz="quarter" idx="1"/>
          </p:nvPr>
        </p:nvSpPr>
        <p:spPr/>
        <p:txBody>
          <a:bodyPr>
            <a:normAutofit/>
          </a:bodyPr>
          <a:lstStyle/>
          <a:p>
            <a:pPr marL="82550" lvl="0" algn="just">
              <a:lnSpc>
                <a:spcPct val="150000"/>
              </a:lnSpc>
              <a:spcBef>
                <a:spcPts val="600"/>
              </a:spcBef>
              <a:buClr>
                <a:schemeClr val="accent1"/>
              </a:buClr>
              <a:buSzPct val="80000"/>
              <a:buFont typeface="Wingdings 2" panose="05020102010507070707" pitchFamily="18" charset="2"/>
              <a:buChar char=""/>
              <a:defRPr/>
            </a:pPr>
            <a:r>
              <a:rPr lang="en-US" sz="2200" dirty="0">
                <a:latin typeface="Times New Roman" panose="02020603050405020304" pitchFamily="18" charset="0"/>
                <a:cs typeface="Times New Roman" panose="02020603050405020304" pitchFamily="18" charset="0"/>
              </a:rPr>
              <a:t>Given a specified network structure, how do we set its parameters (weights)?</a:t>
            </a:r>
          </a:p>
          <a:p>
            <a:pPr marL="539750" lvl="1" algn="just">
              <a:lnSpc>
                <a:spcPct val="150000"/>
              </a:lnSpc>
              <a:spcBef>
                <a:spcPts val="600"/>
              </a:spcBef>
              <a:buClr>
                <a:schemeClr val="accent1"/>
              </a:buClr>
              <a:buSzPct val="80000"/>
              <a:buFont typeface="Wingdings 2" panose="05020102010507070707" pitchFamily="18" charset="2"/>
              <a:buChar char=""/>
            </a:pPr>
            <a:r>
              <a:rPr lang="en-US" sz="2200" dirty="0">
                <a:latin typeface="Times New Roman" panose="02020603050405020304" pitchFamily="18" charset="0"/>
                <a:cs typeface="Times New Roman" panose="02020603050405020304" pitchFamily="18" charset="0"/>
              </a:rPr>
              <a:t>As usual, we define a criterion to measure how well our network performs, optimize against it</a:t>
            </a:r>
          </a:p>
          <a:p>
            <a:pPr marL="82550" algn="just">
              <a:lnSpc>
                <a:spcPct val="150000"/>
              </a:lnSpc>
              <a:spcBef>
                <a:spcPts val="600"/>
              </a:spcBef>
              <a:buClr>
                <a:schemeClr val="accent1"/>
              </a:buClr>
              <a:buSzPct val="80000"/>
              <a:buFont typeface="Wingdings 2" panose="05020102010507070707" pitchFamily="18" charset="2"/>
              <a:buChar char=""/>
            </a:pPr>
            <a:r>
              <a:rPr lang="en-US" sz="2200" dirty="0">
                <a:latin typeface="Times New Roman" panose="02020603050405020304" pitchFamily="18" charset="0"/>
                <a:cs typeface="Times New Roman" panose="02020603050405020304" pitchFamily="18" charset="0"/>
              </a:rPr>
              <a:t>For regression, training data are (</a:t>
            </a:r>
            <a:r>
              <a:rPr lang="en-US" sz="2200" dirty="0" err="1">
                <a:latin typeface="Times New Roman" panose="02020603050405020304" pitchFamily="18" charset="0"/>
                <a:cs typeface="Times New Roman" panose="02020603050405020304" pitchFamily="18" charset="0"/>
              </a:rPr>
              <a:t>x</a:t>
            </a:r>
            <a:r>
              <a:rPr lang="en-US" sz="2200" baseline="-25000" dirty="0" err="1">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t), </a:t>
            </a:r>
            <a:r>
              <a:rPr lang="en-US" sz="2200" dirty="0" err="1">
                <a:latin typeface="Times New Roman" panose="02020603050405020304" pitchFamily="18" charset="0"/>
                <a:cs typeface="Times New Roman" panose="02020603050405020304" pitchFamily="18" charset="0"/>
              </a:rPr>
              <a:t>t</a:t>
            </a:r>
            <a:r>
              <a:rPr lang="en-US" sz="2200" baseline="-25000" dirty="0" err="1">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e R, Squared error arises:</a:t>
            </a:r>
            <a:endPar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pic>
        <p:nvPicPr>
          <p:cNvPr id="8" name="Picture 16">
            <a:extLst>
              <a:ext uri="{FF2B5EF4-FFF2-40B4-BE49-F238E27FC236}">
                <a16:creationId xmlns:a16="http://schemas.microsoft.com/office/drawing/2014/main" id="{F55AA098-1D47-4D81-BEC9-7A0DF36FEA3F}"/>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99792" y="4581128"/>
            <a:ext cx="3960440" cy="115212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Network Training</a:t>
            </a:r>
            <a:endParaRPr lang="en-US" sz="3200" dirty="0"/>
          </a:p>
        </p:txBody>
      </p:sp>
      <p:sp>
        <p:nvSpPr>
          <p:cNvPr id="3" name="Date Placeholder 2"/>
          <p:cNvSpPr>
            <a:spLocks noGrp="1"/>
          </p:cNvSpPr>
          <p:nvPr>
            <p:ph type="dt" sz="half" idx="10"/>
          </p:nvPr>
        </p:nvSpPr>
        <p:spPr/>
        <p:txBody>
          <a:bodyPr/>
          <a:lstStyle/>
          <a:p>
            <a:fld id="{23EBEC63-85ED-4A24-A04E-49B53D7245E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209</a:t>
            </a:fld>
            <a:endParaRPr lang="en-IN"/>
          </a:p>
        </p:txBody>
      </p:sp>
      <p:sp>
        <p:nvSpPr>
          <p:cNvPr id="6" name="Content Placeholder 5"/>
          <p:cNvSpPr>
            <a:spLocks noGrp="1"/>
          </p:cNvSpPr>
          <p:nvPr>
            <p:ph sz="quarter" idx="1"/>
          </p:nvPr>
        </p:nvSpPr>
        <p:spPr/>
        <p:txBody>
          <a:bodyPr/>
          <a:lstStyle/>
          <a:p>
            <a:pPr marL="82550" algn="just">
              <a:lnSpc>
                <a:spcPct val="150000"/>
              </a:lnSpc>
              <a:spcBef>
                <a:spcPts val="600"/>
              </a:spcBef>
              <a:buClr>
                <a:schemeClr val="accent1"/>
              </a:buClr>
              <a:buSzPct val="80000"/>
              <a:buFont typeface="Wingdings 2" panose="05020102010507070707" pitchFamily="18" charset="2"/>
              <a:buChar char=""/>
            </a:pPr>
            <a:r>
              <a:rPr lang="en-US" sz="2200" dirty="0">
                <a:latin typeface="Times New Roman" panose="02020603050405020304" pitchFamily="18" charset="0"/>
                <a:cs typeface="Times New Roman" panose="02020603050405020304" pitchFamily="18" charset="0"/>
              </a:rPr>
              <a:t>For binary classification, this is another discriminative model, ML:</a:t>
            </a:r>
          </a:p>
          <a:p>
            <a:pPr marL="82550">
              <a:spcBef>
                <a:spcPts val="600"/>
              </a:spcBef>
              <a:buClr>
                <a:schemeClr val="accent1"/>
              </a:buClr>
              <a:buSzPct val="80000"/>
              <a:buFont typeface="Wingdings 2" panose="05020102010507070707" pitchFamily="18" charset="2"/>
              <a:buChar char=""/>
            </a:pPr>
            <a:endParaRPr lang="en-IN" sz="3200" dirty="0"/>
          </a:p>
          <a:p>
            <a:endParaRPr lang="en-US" dirty="0"/>
          </a:p>
        </p:txBody>
      </p:sp>
      <p:pic>
        <p:nvPicPr>
          <p:cNvPr id="8" name="Picture 1">
            <a:extLst>
              <a:ext uri="{FF2B5EF4-FFF2-40B4-BE49-F238E27FC236}">
                <a16:creationId xmlns:a16="http://schemas.microsoft.com/office/drawing/2014/main" id="{F8E65B6B-97C1-48EF-997F-A8D6E06F78ED}"/>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15715" y="2556553"/>
            <a:ext cx="4112570" cy="1261864"/>
          </a:xfrm>
          <a:prstGeom prst="rect">
            <a:avLst/>
          </a:prstGeom>
          <a:noFill/>
        </p:spPr>
      </p:pic>
      <p:pic>
        <p:nvPicPr>
          <p:cNvPr id="9" name="Picture 7">
            <a:extLst>
              <a:ext uri="{FF2B5EF4-FFF2-40B4-BE49-F238E27FC236}">
                <a16:creationId xmlns:a16="http://schemas.microsoft.com/office/drawing/2014/main" id="{7EA2770D-3B91-450B-855C-99FCAAA635E5}"/>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7704" y="4301447"/>
            <a:ext cx="5400599" cy="1440597"/>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85728"/>
            <a:ext cx="7772400" cy="1143000"/>
          </a:xfrm>
        </p:spPr>
        <p:txBody>
          <a:bodyPr>
            <a:normAutofit/>
          </a:bodyPr>
          <a:lstStyle/>
          <a:p>
            <a:r>
              <a:rPr lang="en-US" b="1" i="1" dirty="0">
                <a:solidFill>
                  <a:schemeClr val="accent3"/>
                </a:solidFill>
                <a:latin typeface="Times New Roman" pitchFamily="18" charset="0"/>
                <a:cs typeface="Times New Roman" pitchFamily="18" charset="0"/>
              </a:rPr>
              <a:t>Example: Spam Filter</a:t>
            </a:r>
          </a:p>
        </p:txBody>
      </p:sp>
      <p:sp>
        <p:nvSpPr>
          <p:cNvPr id="3" name="Date Placeholder 2"/>
          <p:cNvSpPr>
            <a:spLocks noGrp="1"/>
          </p:cNvSpPr>
          <p:nvPr>
            <p:ph type="dt" sz="half" idx="10"/>
          </p:nvPr>
        </p:nvSpPr>
        <p:spPr/>
        <p:txBody>
          <a:bodyPr/>
          <a:lstStyle/>
          <a:p>
            <a:fld id="{A4AFB71E-5C46-4354-AD1F-CDF8D33D3A4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a:t>
            </a:fld>
            <a:endParaRPr lang="en-IN"/>
          </a:p>
        </p:txBody>
      </p:sp>
      <p:pic>
        <p:nvPicPr>
          <p:cNvPr id="8" name="Picture 4"/>
          <p:cNvPicPr>
            <a:picLocks noGrp="1" noChangeAspect="1" noChangeArrowheads="1"/>
          </p:cNvPicPr>
          <p:nvPr>
            <p:ph sz="quarter" idx="1"/>
          </p:nvPr>
        </p:nvPicPr>
        <p:blipFill>
          <a:blip r:embed="rId2"/>
          <a:srcRect/>
          <a:stretch>
            <a:fillRect/>
          </a:stretch>
        </p:blipFill>
        <p:spPr bwMode="auto">
          <a:xfrm>
            <a:off x="571472" y="1447800"/>
            <a:ext cx="7939535" cy="4572000"/>
          </a:xfrm>
          <a:prstGeom prst="rect">
            <a:avLst/>
          </a:prstGeom>
          <a:noFill/>
          <a:ln w="9525">
            <a:noFill/>
            <a:miter lim="800000"/>
            <a:headEnd/>
            <a:tailEnd/>
          </a:ln>
          <a:effectLst/>
        </p:spPr>
      </p:pic>
    </p:spTree>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Parameter Optimization: Geometrical View</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737D369-67E7-4421-8BAD-EF1CC6280FB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210</a:t>
            </a:fld>
            <a:endParaRPr lang="en-IN"/>
          </a:p>
        </p:txBody>
      </p:sp>
      <p:pic>
        <p:nvPicPr>
          <p:cNvPr id="8" name="Picture 46">
            <a:extLst>
              <a:ext uri="{FF2B5EF4-FFF2-40B4-BE49-F238E27FC236}">
                <a16:creationId xmlns:a16="http://schemas.microsoft.com/office/drawing/2014/main" id="{E9E84FB3-51AD-4D18-84BF-44BE4E6111E7}"/>
              </a:ext>
            </a:extLst>
          </p:cNvPr>
          <p:cNvPicPr>
            <a:picLocks noChangeAspect="1" noChangeArrowheads="1"/>
          </p:cNvPicPr>
          <p:nvPr/>
        </p:nvPicPr>
        <p:blipFill>
          <a:blip r:embed="rId2" cstate="print"/>
          <a:srcRect/>
          <a:stretch>
            <a:fillRect/>
          </a:stretch>
        </p:blipFill>
        <p:spPr bwMode="auto">
          <a:xfrm>
            <a:off x="5826274" y="1628805"/>
            <a:ext cx="3168352" cy="4512294"/>
          </a:xfrm>
          <a:prstGeom prst="rect">
            <a:avLst/>
          </a:prstGeom>
          <a:noFill/>
          <a:ln w="9525">
            <a:noFill/>
            <a:miter lim="800000"/>
            <a:headEnd/>
            <a:tailEnd/>
          </a:ln>
          <a:effectLst/>
        </p:spPr>
      </p:pic>
      <p:sp>
        <p:nvSpPr>
          <p:cNvPr id="9" name="Content Placeholder 4">
            <a:extLst>
              <a:ext uri="{FF2B5EF4-FFF2-40B4-BE49-F238E27FC236}">
                <a16:creationId xmlns:a16="http://schemas.microsoft.com/office/drawing/2014/main" id="{B3BDBBD3-E85C-4760-B757-FE785E2DBBEE}"/>
              </a:ext>
            </a:extLst>
          </p:cNvPr>
          <p:cNvSpPr txBox="1">
            <a:spLocks/>
          </p:cNvSpPr>
          <p:nvPr/>
        </p:nvSpPr>
        <p:spPr>
          <a:xfrm>
            <a:off x="588561" y="1472372"/>
            <a:ext cx="5384400" cy="4737927"/>
          </a:xfrm>
          <a:prstGeom prst="rect">
            <a:avLst/>
          </a:prstGeom>
          <a:ln>
            <a:noFill/>
          </a:ln>
        </p:spPr>
        <p:txBody>
          <a:bodyPr/>
          <a:lstStyle/>
          <a:p>
            <a:pPr marL="342900" indent="-342900" algn="just">
              <a:buClr>
                <a:schemeClr val="accent1"/>
              </a:buClr>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either of these problems, the error function E(w) is nasty.</a:t>
            </a:r>
          </a:p>
          <a:p>
            <a:pPr marL="800100" lvl="1" indent="-342900" algn="just">
              <a:buClr>
                <a:schemeClr val="accent2">
                  <a:lumMod val="75000"/>
                </a:schemeClr>
              </a:buClr>
              <a:buSzPct val="12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Nasty         Non-Convex         Local minima</a:t>
            </a:r>
            <a:endParaRPr lang="en-IN" sz="2200" dirty="0">
              <a:latin typeface="Times New Roman" panose="02020603050405020304" pitchFamily="18" charset="0"/>
              <a:cs typeface="Times New Roman" panose="02020603050405020304" pitchFamily="18" charset="0"/>
            </a:endParaRPr>
          </a:p>
          <a:p>
            <a:pPr marL="342900" indent="-342900" algn="just">
              <a:buClr>
                <a:schemeClr val="accent1"/>
              </a:buClr>
              <a:buSzPct val="120000"/>
              <a:buFont typeface="Arial" panose="020B0604020202020204" pitchFamily="34" charset="0"/>
              <a:buChar char="•"/>
            </a:pPr>
            <a:r>
              <a:rPr lang="en-IN" sz="2200" i="1" dirty="0">
                <a:latin typeface="Times New Roman" panose="02020603050405020304" pitchFamily="18" charset="0"/>
                <a:cs typeface="Times New Roman" panose="02020603050405020304" pitchFamily="18" charset="0"/>
              </a:rPr>
              <a:t>E(w): surface sitting over weight </a:t>
            </a:r>
            <a:r>
              <a:rPr lang="en-IN" sz="2200" dirty="0">
                <a:latin typeface="Times New Roman" panose="02020603050405020304" pitchFamily="18" charset="0"/>
                <a:cs typeface="Times New Roman" panose="02020603050405020304" pitchFamily="18" charset="0"/>
              </a:rPr>
              <a:t>space</a:t>
            </a:r>
          </a:p>
          <a:p>
            <a:pPr marL="800100" lvl="1" indent="-342900" algn="just">
              <a:buClr>
                <a:schemeClr val="accent2">
                  <a:lumMod val="75000"/>
                </a:schemeClr>
              </a:buClr>
              <a:buSzPct val="120000"/>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w</a:t>
            </a:r>
            <a:r>
              <a:rPr lang="en-IN" sz="2200" baseline="-25000" dirty="0" err="1">
                <a:latin typeface="Times New Roman" panose="02020603050405020304" pitchFamily="18" charset="0"/>
                <a:cs typeface="Times New Roman" panose="02020603050405020304" pitchFamily="18" charset="0"/>
              </a:rPr>
              <a:t>A</a:t>
            </a:r>
            <a:r>
              <a:rPr lang="en-IN" sz="2200" dirty="0" err="1">
                <a:latin typeface="Times New Roman" panose="02020603050405020304" pitchFamily="18" charset="0"/>
                <a:cs typeface="Times New Roman" panose="02020603050405020304" pitchFamily="18" charset="0"/>
              </a:rPr>
              <a:t>:a</a:t>
            </a:r>
            <a:r>
              <a:rPr lang="en-IN" sz="2200" dirty="0">
                <a:latin typeface="Times New Roman" panose="02020603050405020304" pitchFamily="18" charset="0"/>
                <a:cs typeface="Times New Roman" panose="02020603050405020304" pitchFamily="18" charset="0"/>
              </a:rPr>
              <a:t> local minimum; </a:t>
            </a:r>
            <a:r>
              <a:rPr lang="en-IN" sz="2200" dirty="0" err="1">
                <a:latin typeface="Times New Roman" panose="02020603050405020304" pitchFamily="18" charset="0"/>
                <a:cs typeface="Times New Roman" panose="02020603050405020304" pitchFamily="18" charset="0"/>
              </a:rPr>
              <a:t>w</a:t>
            </a:r>
            <a:r>
              <a:rPr lang="en-IN" sz="2200" baseline="-25000" dirty="0" err="1">
                <a:latin typeface="Times New Roman" panose="02020603050405020304" pitchFamily="18" charset="0"/>
                <a:cs typeface="Times New Roman" panose="02020603050405020304" pitchFamily="18" charset="0"/>
              </a:rPr>
              <a:t>B</a:t>
            </a:r>
            <a:r>
              <a:rPr lang="en-IN" sz="2200" dirty="0">
                <a:latin typeface="Times New Roman" panose="02020603050405020304" pitchFamily="18" charset="0"/>
                <a:cs typeface="Times New Roman" panose="02020603050405020304" pitchFamily="18" charset="0"/>
              </a:rPr>
              <a:t> global minimum</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Need to find minimum</a:t>
            </a:r>
          </a:p>
          <a:p>
            <a:pPr marL="342900" indent="-342900" algn="just">
              <a:buClr>
                <a:schemeClr val="accent1"/>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At point </a:t>
            </a:r>
            <a:r>
              <a:rPr lang="en-IN" sz="2200" dirty="0" err="1">
                <a:latin typeface="Times New Roman" panose="02020603050405020304" pitchFamily="18" charset="0"/>
                <a:cs typeface="Times New Roman" panose="02020603050405020304" pitchFamily="18" charset="0"/>
              </a:rPr>
              <a:t>w</a:t>
            </a:r>
            <a:r>
              <a:rPr lang="en-IN" sz="2200" baseline="-25000" dirty="0" err="1">
                <a:latin typeface="Times New Roman" panose="02020603050405020304" pitchFamily="18" charset="0"/>
                <a:cs typeface="Times New Roman" panose="02020603050405020304" pitchFamily="18" charset="0"/>
              </a:rPr>
              <a:t>C</a:t>
            </a:r>
            <a:r>
              <a:rPr lang="en-IN" sz="2200" dirty="0">
                <a:latin typeface="Times New Roman" panose="02020603050405020304" pitchFamily="18" charset="0"/>
                <a:cs typeface="Times New Roman" panose="02020603050405020304" pitchFamily="18" charset="0"/>
              </a:rPr>
              <a:t> local gradient</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is given by vector ∇</a:t>
            </a:r>
            <a:r>
              <a:rPr lang="en-IN" sz="2200" i="1" dirty="0">
                <a:latin typeface="Times New Roman" panose="02020603050405020304" pitchFamily="18" charset="0"/>
                <a:cs typeface="Times New Roman" panose="02020603050405020304" pitchFamily="18" charset="0"/>
              </a:rPr>
              <a:t>E(w)</a:t>
            </a:r>
            <a:endParaRPr lang="en-IN" sz="2200" dirty="0">
              <a:latin typeface="Times New Roman" panose="02020603050405020304" pitchFamily="18" charset="0"/>
              <a:cs typeface="Times New Roman" panose="02020603050405020304" pitchFamily="18" charset="0"/>
            </a:endParaRP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points in direction of greatest rate of increase of </a:t>
            </a:r>
            <a:r>
              <a:rPr lang="en-IN" sz="2200" i="1" dirty="0">
                <a:latin typeface="Times New Roman" panose="02020603050405020304" pitchFamily="18" charset="0"/>
                <a:cs typeface="Times New Roman" panose="02020603050405020304" pitchFamily="18" charset="0"/>
              </a:rPr>
              <a:t>E(w)</a:t>
            </a:r>
          </a:p>
          <a:p>
            <a:pPr marL="800100" lvl="1" indent="-342900" algn="just">
              <a:buClr>
                <a:schemeClr val="accent2">
                  <a:lumMod val="75000"/>
                </a:schemeClr>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Negative gradient points to rate of greatest decrease</a:t>
            </a:r>
            <a:endParaRPr kumimoji="0" lang="en-IN" sz="2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2B564A17-7F5A-40A9-929B-C4CE44C1D091}"/>
              </a:ext>
            </a:extLst>
          </p:cNvPr>
          <p:cNvCxnSpPr>
            <a:cxnSpLocks/>
          </p:cNvCxnSpPr>
          <p:nvPr/>
        </p:nvCxnSpPr>
        <p:spPr>
          <a:xfrm>
            <a:off x="2267744" y="2348880"/>
            <a:ext cx="576064" cy="0"/>
          </a:xfrm>
          <a:prstGeom prst="straightConnector1">
            <a:avLst/>
          </a:prstGeom>
          <a:ln w="28575">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9B863B2-6729-4E66-BB05-BD948DC55978}"/>
              </a:ext>
            </a:extLst>
          </p:cNvPr>
          <p:cNvCxnSpPr>
            <a:cxnSpLocks/>
          </p:cNvCxnSpPr>
          <p:nvPr/>
        </p:nvCxnSpPr>
        <p:spPr>
          <a:xfrm>
            <a:off x="4572000" y="2348880"/>
            <a:ext cx="576064" cy="0"/>
          </a:xfrm>
          <a:prstGeom prst="straightConnector1">
            <a:avLst/>
          </a:prstGeom>
          <a:ln w="28575">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Neural Network Learning Problem</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DE58DE7-1141-4F64-95FD-8E6540FD2D5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211</a:t>
            </a:fld>
            <a:endParaRPr lang="en-IN"/>
          </a:p>
        </p:txBody>
      </p:sp>
      <p:sp>
        <p:nvSpPr>
          <p:cNvPr id="6" name="Content Placeholder 5"/>
          <p:cNvSpPr>
            <a:spLocks noGrp="1"/>
          </p:cNvSpPr>
          <p:nvPr>
            <p:ph sz="quarter" idx="1"/>
          </p:nvPr>
        </p:nvSpPr>
        <p:spPr>
          <a:xfrm>
            <a:off x="876300" y="1421153"/>
            <a:ext cx="7772400" cy="4572000"/>
          </a:xfrm>
        </p:spPr>
        <p:txBody>
          <a:bodyPr>
            <a:noAutofit/>
          </a:bodyPr>
          <a:lstStyle/>
          <a:p>
            <a:pPr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Goal is to learn the weights w from a labelled set of training samples</a:t>
            </a:r>
          </a:p>
          <a:p>
            <a:pPr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 Learning procedure has two stages</a:t>
            </a:r>
          </a:p>
          <a:p>
            <a:pPr lvl="1"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1. Evaluate derivatives of error function ∇</a:t>
            </a:r>
            <a:r>
              <a:rPr lang="en-IN" sz="2200" i="1" dirty="0">
                <a:latin typeface="Times New Roman" panose="02020603050405020304" pitchFamily="18" charset="0"/>
                <a:cs typeface="Times New Roman" panose="02020603050405020304" pitchFamily="18" charset="0"/>
              </a:rPr>
              <a:t>E(w) with respect to weights w</a:t>
            </a:r>
            <a:r>
              <a:rPr lang="en-IN" sz="2200" i="1" baseline="-25000" dirty="0">
                <a:latin typeface="Times New Roman" panose="02020603050405020304" pitchFamily="18" charset="0"/>
                <a:cs typeface="Times New Roman" panose="02020603050405020304" pitchFamily="18" charset="0"/>
              </a:rPr>
              <a:t>1</a:t>
            </a:r>
            <a:r>
              <a:rPr lang="en-IN" sz="2200" i="1" dirty="0">
                <a:latin typeface="Times New Roman" panose="02020603050405020304" pitchFamily="18" charset="0"/>
                <a:cs typeface="Times New Roman" panose="02020603050405020304" pitchFamily="18" charset="0"/>
              </a:rPr>
              <a:t>,..w</a:t>
            </a:r>
            <a:r>
              <a:rPr lang="en-IN" sz="2200" i="1" baseline="-25000" dirty="0">
                <a:latin typeface="Times New Roman" panose="02020603050405020304" pitchFamily="18" charset="0"/>
                <a:cs typeface="Times New Roman" panose="02020603050405020304" pitchFamily="18" charset="0"/>
              </a:rPr>
              <a:t>T</a:t>
            </a:r>
          </a:p>
          <a:p>
            <a:pPr lvl="1"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 Use derivatives to compute adjustments to weights</a:t>
            </a:r>
          </a:p>
          <a:p>
            <a:pPr lvl="1" algn="just">
              <a:buSzPct val="120000"/>
              <a:buFont typeface="Arial" panose="020B0604020202020204" pitchFamily="34" charset="0"/>
              <a:buChar char="•"/>
            </a:pPr>
            <a:r>
              <a:rPr lang="pl-PL" sz="2200" dirty="0">
                <a:latin typeface="Times New Roman" panose="02020603050405020304" pitchFamily="18" charset="0"/>
                <a:cs typeface="Times New Roman" panose="02020603050405020304" pitchFamily="18" charset="0"/>
              </a:rPr>
              <a:t>w</a:t>
            </a:r>
            <a:r>
              <a:rPr lang="pl-PL" sz="2200" baseline="30000" dirty="0">
                <a:latin typeface="Times New Roman" panose="02020603050405020304" pitchFamily="18" charset="0"/>
                <a:cs typeface="Times New Roman" panose="02020603050405020304" pitchFamily="18" charset="0"/>
              </a:rPr>
              <a:t>(</a:t>
            </a:r>
            <a:r>
              <a:rPr lang="en-IN" sz="2200" baseline="30000" dirty="0">
                <a:latin typeface="Times New Roman" panose="02020603050405020304" pitchFamily="18" charset="0"/>
                <a:cs typeface="Times New Roman" panose="02020603050405020304" pitchFamily="18" charset="0"/>
              </a:rPr>
              <a:t>t</a:t>
            </a:r>
            <a:r>
              <a:rPr lang="pl-PL" sz="2200" baseline="30000" dirty="0">
                <a:latin typeface="Times New Roman" panose="02020603050405020304" pitchFamily="18" charset="0"/>
                <a:cs typeface="Times New Roman" panose="02020603050405020304" pitchFamily="18" charset="0"/>
              </a:rPr>
              <a:t>+1)</a:t>
            </a:r>
            <a:r>
              <a:rPr lang="pl-PL" sz="2200" dirty="0">
                <a:latin typeface="Times New Roman" panose="02020603050405020304" pitchFamily="18" charset="0"/>
                <a:cs typeface="Times New Roman" panose="02020603050405020304" pitchFamily="18" charset="0"/>
              </a:rPr>
              <a:t> = w</a:t>
            </a:r>
            <a:r>
              <a:rPr lang="pl-PL" sz="2200" baseline="30000" dirty="0">
                <a:latin typeface="Times New Roman" panose="02020603050405020304" pitchFamily="18" charset="0"/>
                <a:cs typeface="Times New Roman" panose="02020603050405020304" pitchFamily="18" charset="0"/>
              </a:rPr>
              <a:t>(</a:t>
            </a:r>
            <a:r>
              <a:rPr lang="en-US" sz="2200" baseline="30000" dirty="0">
                <a:latin typeface="Times New Roman" panose="02020603050405020304" pitchFamily="18" charset="0"/>
                <a:cs typeface="Times New Roman" panose="02020603050405020304" pitchFamily="18" charset="0"/>
              </a:rPr>
              <a:t>t</a:t>
            </a:r>
            <a:r>
              <a:rPr lang="pl-PL" sz="2200" baseline="30000" dirty="0">
                <a:latin typeface="Times New Roman" panose="02020603050405020304" pitchFamily="18" charset="0"/>
                <a:cs typeface="Times New Roman" panose="02020603050405020304" pitchFamily="18" charset="0"/>
              </a:rPr>
              <a:t>)</a:t>
            </a:r>
            <a:r>
              <a:rPr lang="pl-PL" sz="2200" dirty="0">
                <a:latin typeface="Times New Roman" panose="02020603050405020304" pitchFamily="18" charset="0"/>
                <a:cs typeface="Times New Roman" panose="02020603050405020304" pitchFamily="18" charset="0"/>
              </a:rPr>
              <a:t>−η∇</a:t>
            </a:r>
            <a:r>
              <a:rPr lang="pl-PL" sz="2200" i="1" dirty="0">
                <a:latin typeface="Times New Roman" panose="02020603050405020304" pitchFamily="18" charset="0"/>
                <a:cs typeface="Times New Roman" panose="02020603050405020304" pitchFamily="18" charset="0"/>
              </a:rPr>
              <a:t>E(w</a:t>
            </a:r>
            <a:r>
              <a:rPr lang="pl-PL" sz="2200" i="1" baseline="30000" dirty="0">
                <a:latin typeface="Times New Roman" panose="02020603050405020304" pitchFamily="18" charset="0"/>
                <a:cs typeface="Times New Roman" panose="02020603050405020304" pitchFamily="18" charset="0"/>
              </a:rPr>
              <a:t>(</a:t>
            </a:r>
            <a:r>
              <a:rPr lang="en-US" sz="2200" i="1" baseline="30000" dirty="0">
                <a:latin typeface="Times New Roman" panose="02020603050405020304" pitchFamily="18" charset="0"/>
                <a:cs typeface="Times New Roman" panose="02020603050405020304" pitchFamily="18" charset="0"/>
              </a:rPr>
              <a:t>t</a:t>
            </a:r>
            <a:r>
              <a:rPr lang="pl-PL" sz="2200" i="1" baseline="30000" dirty="0">
                <a:latin typeface="Times New Roman" panose="02020603050405020304" pitchFamily="18" charset="0"/>
                <a:cs typeface="Times New Roman" panose="02020603050405020304" pitchFamily="18" charset="0"/>
              </a:rPr>
              <a:t>)</a:t>
            </a:r>
            <a:r>
              <a:rPr lang="pl-PL" sz="2200" i="1"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a:p>
            <a:pPr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No. of weights is </a:t>
            </a:r>
            <a:r>
              <a:rPr lang="en-IN" sz="2200" i="1" dirty="0">
                <a:latin typeface="Times New Roman" panose="02020603050405020304" pitchFamily="18" charset="0"/>
                <a:cs typeface="Times New Roman" panose="02020603050405020304" pitchFamily="18" charset="0"/>
              </a:rPr>
              <a:t>T=(D+1)M+(M+1)K</a:t>
            </a:r>
          </a:p>
          <a:p>
            <a:pPr marL="0" indent="0" algn="just">
              <a:buSzPct val="120000"/>
              <a:buNone/>
            </a:pPr>
            <a:r>
              <a:rPr lang="en-IN" sz="2200" i="1" dirty="0">
                <a:latin typeface="Times New Roman" panose="02020603050405020304" pitchFamily="18" charset="0"/>
                <a:cs typeface="Times New Roman" panose="02020603050405020304" pitchFamily="18" charset="0"/>
              </a:rPr>
              <a:t>                                    =M(D+K+1)+K</a:t>
            </a:r>
          </a:p>
          <a:p>
            <a:pPr lvl="1" algn="just">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Where </a:t>
            </a:r>
            <a:r>
              <a:rPr lang="en-IN" sz="2200" i="1" dirty="0">
                <a:latin typeface="Times New Roman" panose="02020603050405020304" pitchFamily="18" charset="0"/>
                <a:cs typeface="Times New Roman" panose="02020603050405020304" pitchFamily="18" charset="0"/>
              </a:rPr>
              <a:t>D is no of inputs, M is no of hidden units, K is </a:t>
            </a:r>
            <a:r>
              <a:rPr lang="en-IN" sz="2200" dirty="0">
                <a:latin typeface="Times New Roman" panose="02020603050405020304" pitchFamily="18" charset="0"/>
                <a:cs typeface="Times New Roman" panose="02020603050405020304" pitchFamily="18" charset="0"/>
              </a:rPr>
              <a:t>no of outputs</a:t>
            </a:r>
          </a:p>
          <a:p>
            <a:pPr>
              <a:buSzPct val="120000"/>
              <a:buFont typeface="Arial" panose="020B0604020202020204" pitchFamily="34" charset="0"/>
              <a:buChar char="•"/>
            </a:pPr>
            <a:endParaRPr lang="en-US" sz="2200" dirty="0"/>
          </a:p>
        </p:txBody>
      </p:sp>
    </p:spTree>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Descent Methods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7EE10BF-82DA-447E-8A04-F59D3F90197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212</a:t>
            </a:fld>
            <a:endParaRPr lang="en-IN"/>
          </a:p>
        </p:txBody>
      </p:sp>
      <p:sp>
        <p:nvSpPr>
          <p:cNvPr id="6" name="Content Placeholder 5"/>
          <p:cNvSpPr>
            <a:spLocks noGrp="1"/>
          </p:cNvSpPr>
          <p:nvPr>
            <p:ph sz="quarter" idx="1"/>
          </p:nvPr>
        </p:nvSpPr>
        <p:spPr/>
        <p:txBody>
          <a:bodyPr>
            <a:normAutofit fontScale="92500" lnSpcReduction="10000"/>
          </a:bodyPr>
          <a:lstStyle/>
          <a:p>
            <a:pPr algn="just">
              <a:lnSpc>
                <a:spcPct val="150000"/>
              </a:lnSpc>
              <a:buSzPct val="11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typical strategy for optimization problems of this sort is a descent method:</a:t>
            </a:r>
            <a:endPar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lgn="just">
              <a:lnSpc>
                <a:spcPct val="150000"/>
              </a:lnSpc>
              <a:buSzPct val="110000"/>
              <a:buNone/>
            </a:pPr>
            <a:r>
              <a:rPr lang="en-US" sz="2200" b="1" i="1" dirty="0">
                <a:latin typeface="Times New Roman" panose="02020603050405020304" pitchFamily="18" charset="0"/>
                <a:cs typeface="Times New Roman" panose="02020603050405020304" pitchFamily="18" charset="0"/>
              </a:rPr>
              <a:t>	w</a:t>
            </a:r>
            <a:r>
              <a:rPr lang="en-US" sz="2200" b="1" i="1" baseline="30000" dirty="0">
                <a:latin typeface="Times New Roman" panose="02020603050405020304" pitchFamily="18" charset="0"/>
                <a:cs typeface="Times New Roman" panose="02020603050405020304" pitchFamily="18" charset="0"/>
              </a:rPr>
              <a:t>(t+1)</a:t>
            </a:r>
            <a:r>
              <a:rPr lang="en-US" sz="2200" b="1" i="1" dirty="0">
                <a:latin typeface="Times New Roman" panose="02020603050405020304" pitchFamily="18" charset="0"/>
                <a:cs typeface="Times New Roman" panose="02020603050405020304" pitchFamily="18" charset="0"/>
              </a:rPr>
              <a:t> = w</a:t>
            </a:r>
            <a:r>
              <a:rPr lang="en-US" sz="2200" b="1" i="1" baseline="30000" dirty="0">
                <a:latin typeface="Times New Roman" panose="02020603050405020304" pitchFamily="18" charset="0"/>
                <a:cs typeface="Times New Roman" panose="02020603050405020304" pitchFamily="18" charset="0"/>
              </a:rPr>
              <a:t>(t)</a:t>
            </a:r>
            <a:r>
              <a:rPr lang="en-US" sz="2200" b="1" i="1" dirty="0">
                <a:latin typeface="Times New Roman" panose="02020603050405020304" pitchFamily="18" charset="0"/>
                <a:cs typeface="Times New Roman" panose="02020603050405020304" pitchFamily="18" charset="0"/>
              </a:rPr>
              <a:t> + </a:t>
            </a:r>
            <a:r>
              <a:rPr lang="el-GR" sz="2200" b="1" i="1" dirty="0">
                <a:latin typeface="Times New Roman" panose="02020603050405020304" pitchFamily="18" charset="0"/>
                <a:cs typeface="Times New Roman" panose="02020603050405020304" pitchFamily="18" charset="0"/>
              </a:rPr>
              <a:t>Δ</a:t>
            </a:r>
            <a:r>
              <a:rPr lang="en-US" sz="2200" b="1" i="1" dirty="0">
                <a:latin typeface="Times New Roman" panose="02020603050405020304" pitchFamily="18" charset="0"/>
                <a:cs typeface="Times New Roman" panose="02020603050405020304" pitchFamily="18" charset="0"/>
              </a:rPr>
              <a:t>w</a:t>
            </a:r>
            <a:r>
              <a:rPr lang="en-US" sz="2200" b="1" i="1" baseline="30000" dirty="0">
                <a:latin typeface="Times New Roman" panose="02020603050405020304" pitchFamily="18" charset="0"/>
                <a:cs typeface="Times New Roman" panose="02020603050405020304" pitchFamily="18" charset="0"/>
              </a:rPr>
              <a:t>(t)</a:t>
            </a:r>
          </a:p>
          <a:p>
            <a:pPr algn="just">
              <a:lnSpc>
                <a:spcPct val="150000"/>
              </a:lnSpc>
              <a:buSzPct val="110000"/>
              <a:buFont typeface="Arial" panose="020B0604020202020204" pitchFamily="34" charset="0"/>
              <a:buChar char="•"/>
            </a:pPr>
            <a:r>
              <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These</a:t>
            </a:r>
            <a:r>
              <a:rPr kumimoji="0" lang="en-US" sz="2200" b="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come in many </a:t>
            </a:r>
            <a:r>
              <a:rPr kumimoji="0" lang="en-US" sz="2200" b="0" u="none" strike="noStrike" kern="1200" cap="none" spc="0" normalizeH="0" noProof="0" dirty="0" err="1">
                <a:ln>
                  <a:noFill/>
                </a:ln>
                <a:solidFill>
                  <a:schemeClr val="tx1"/>
                </a:solidFill>
                <a:effectLst/>
                <a:uLnTx/>
                <a:uFillTx/>
                <a:latin typeface="Times New Roman" panose="02020603050405020304" pitchFamily="18" charset="0"/>
                <a:cs typeface="Times New Roman" panose="02020603050405020304" pitchFamily="18" charset="0"/>
              </a:rPr>
              <a:t>flavours</a:t>
            </a:r>
            <a:endParaRPr kumimoji="0" lang="en-US" sz="2200" b="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lvl="1" algn="just">
              <a:lnSpc>
                <a:spcPct val="150000"/>
              </a:lnSpc>
              <a:buSzPct val="110000"/>
              <a:buFont typeface="Arial" panose="020B0604020202020204" pitchFamily="34" charset="0"/>
              <a:buChar char="•"/>
            </a:pPr>
            <a:r>
              <a:rPr lang="en-US" sz="2200" baseline="0" dirty="0">
                <a:latin typeface="Times New Roman" panose="02020603050405020304" pitchFamily="18" charset="0"/>
                <a:cs typeface="Times New Roman" panose="02020603050405020304" pitchFamily="18" charset="0"/>
              </a:rPr>
              <a:t>Gradient descent </a:t>
            </a:r>
            <a:r>
              <a:rPr lang="en-IN" sz="2200" dirty="0">
                <a:latin typeface="Times New Roman" panose="02020603050405020304" pitchFamily="18" charset="0"/>
                <a:cs typeface="Times New Roman" panose="02020603050405020304" pitchFamily="18" charset="0"/>
              </a:rPr>
              <a:t>∇E(w</a:t>
            </a:r>
            <a:r>
              <a:rPr lang="en-IN" sz="2200" baseline="30000" dirty="0">
                <a:latin typeface="Times New Roman" panose="02020603050405020304" pitchFamily="18" charset="0"/>
                <a:cs typeface="Times New Roman" panose="02020603050405020304" pitchFamily="18" charset="0"/>
              </a:rPr>
              <a:t>(t)</a:t>
            </a:r>
            <a:r>
              <a:rPr lang="en-IN" sz="2200" dirty="0">
                <a:latin typeface="Times New Roman" panose="02020603050405020304" pitchFamily="18" charset="0"/>
                <a:cs typeface="Times New Roman" panose="02020603050405020304" pitchFamily="18" charset="0"/>
              </a:rPr>
              <a:t>)</a:t>
            </a:r>
          </a:p>
          <a:p>
            <a:pPr lvl="2" algn="just">
              <a:lnSpc>
                <a:spcPct val="150000"/>
              </a:lnSpc>
              <a:buSzPct val="110000"/>
              <a:buFont typeface="Arial" pitchFamily="34" charset="0"/>
              <a:buChar char="•"/>
            </a:pPr>
            <a:r>
              <a:rPr lang="en-IN" sz="2200" b="1" i="1" dirty="0">
                <a:latin typeface="Times New Roman" panose="02020603050405020304" pitchFamily="18" charset="0"/>
                <a:cs typeface="Times New Roman" panose="02020603050405020304" pitchFamily="18" charset="0"/>
              </a:rPr>
              <a:t>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τ+1)</a:t>
            </a:r>
            <a:r>
              <a:rPr lang="el-GR" sz="2200" b="1" i="1" dirty="0">
                <a:latin typeface="Times New Roman" panose="02020603050405020304" pitchFamily="18" charset="0"/>
                <a:cs typeface="Times New Roman" panose="02020603050405020304" pitchFamily="18" charset="0"/>
              </a:rPr>
              <a:t>=</a:t>
            </a:r>
            <a:r>
              <a:rPr lang="en-IN" sz="2200" b="1" i="1" dirty="0">
                <a:latin typeface="Times New Roman" panose="02020603050405020304" pitchFamily="18" charset="0"/>
                <a:cs typeface="Times New Roman" panose="02020603050405020304" pitchFamily="18" charset="0"/>
              </a:rPr>
              <a:t>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a:t>
            </a:r>
            <a:r>
              <a:rPr lang="el-GR" sz="2200" b="1" i="1" dirty="0">
                <a:latin typeface="Times New Roman" panose="02020603050405020304" pitchFamily="18" charset="0"/>
                <a:cs typeface="Times New Roman" panose="02020603050405020304" pitchFamily="18" charset="0"/>
              </a:rPr>
              <a:t>−η∇</a:t>
            </a:r>
            <a:r>
              <a:rPr lang="en-IN" sz="2200" b="1" i="1" dirty="0">
                <a:latin typeface="Times New Roman" panose="02020603050405020304" pitchFamily="18" charset="0"/>
                <a:cs typeface="Times New Roman" panose="02020603050405020304" pitchFamily="18" charset="0"/>
              </a:rPr>
              <a:t>E(w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a:t>
            </a:r>
            <a:r>
              <a:rPr lang="el-GR" sz="2200" b="1" i="1" dirty="0">
                <a:latin typeface="Times New Roman" panose="02020603050405020304" pitchFamily="18" charset="0"/>
                <a:cs typeface="Times New Roman" panose="02020603050405020304" pitchFamily="18" charset="0"/>
              </a:rPr>
              <a:t>)</a:t>
            </a:r>
            <a:endParaRPr lang="en-US" sz="2200" b="1" i="1" dirty="0">
              <a:latin typeface="Times New Roman" panose="02020603050405020304" pitchFamily="18" charset="0"/>
              <a:cs typeface="Times New Roman" panose="02020603050405020304" pitchFamily="18" charset="0"/>
            </a:endParaRPr>
          </a:p>
          <a:p>
            <a:pPr lvl="2" algn="just">
              <a:lnSpc>
                <a:spcPct val="150000"/>
              </a:lnSpc>
              <a:buSzPct val="110000"/>
              <a:buFont typeface="Arial" pitchFamily="34" charset="0"/>
              <a:buChar char="•"/>
            </a:pPr>
            <a:r>
              <a:rPr lang="el-GR" sz="2200" b="1" i="1" dirty="0">
                <a:latin typeface="Times New Roman" panose="02020603050405020304" pitchFamily="18" charset="0"/>
                <a:cs typeface="Times New Roman" panose="02020603050405020304" pitchFamily="18" charset="0"/>
              </a:rPr>
              <a:t>η</a:t>
            </a:r>
            <a:r>
              <a:rPr lang="en-US" sz="2200" b="1" i="1" dirty="0">
                <a:latin typeface="Times New Roman" panose="02020603050405020304" pitchFamily="18" charset="0"/>
                <a:cs typeface="Times New Roman" panose="02020603050405020304" pitchFamily="18" charset="0"/>
              </a:rPr>
              <a:t> – the learning rate</a:t>
            </a:r>
            <a:endParaRPr lang="en-IN" sz="2200" b="1" i="1" baseline="30000" dirty="0">
              <a:latin typeface="Times New Roman" panose="02020603050405020304" pitchFamily="18" charset="0"/>
              <a:cs typeface="Times New Roman" panose="02020603050405020304" pitchFamily="18" charset="0"/>
            </a:endParaRPr>
          </a:p>
          <a:p>
            <a:pPr lvl="1" algn="just">
              <a:lnSpc>
                <a:spcPct val="150000"/>
              </a:lnSpc>
              <a:buSzPct val="110000"/>
              <a:buFont typeface="Arial" panose="020B0604020202020204" pitchFamily="34" charset="0"/>
              <a:buChar char="•"/>
            </a:pPr>
            <a:r>
              <a:rPr kumimoji="0" lang="en-US" sz="2200" b="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Stochastic gradient descent </a:t>
            </a:r>
            <a:r>
              <a:rPr lang="en-IN" sz="2200" dirty="0">
                <a:latin typeface="Times New Roman" panose="02020603050405020304" pitchFamily="18" charset="0"/>
                <a:cs typeface="Times New Roman" panose="02020603050405020304" pitchFamily="18" charset="0"/>
              </a:rPr>
              <a:t>∇</a:t>
            </a:r>
            <a:r>
              <a:rPr lang="en-IN" sz="2200" dirty="0" err="1">
                <a:latin typeface="Times New Roman" panose="02020603050405020304" pitchFamily="18" charset="0"/>
                <a:cs typeface="Times New Roman" panose="02020603050405020304" pitchFamily="18" charset="0"/>
              </a:rPr>
              <a:t>E</a:t>
            </a:r>
            <a:r>
              <a:rPr lang="en-IN" sz="2200" baseline="-25000" dirty="0" err="1">
                <a:latin typeface="Times New Roman" panose="02020603050405020304" pitchFamily="18" charset="0"/>
                <a:cs typeface="Times New Roman" panose="02020603050405020304" pitchFamily="18" charset="0"/>
              </a:rPr>
              <a:t>n</a:t>
            </a:r>
            <a:r>
              <a:rPr lang="en-IN" sz="2200" dirty="0">
                <a:latin typeface="Times New Roman" panose="02020603050405020304" pitchFamily="18" charset="0"/>
                <a:cs typeface="Times New Roman" panose="02020603050405020304" pitchFamily="18" charset="0"/>
              </a:rPr>
              <a:t>(w</a:t>
            </a:r>
            <a:r>
              <a:rPr lang="en-IN" sz="2200" baseline="30000" dirty="0">
                <a:latin typeface="Times New Roman" panose="02020603050405020304" pitchFamily="18" charset="0"/>
                <a:cs typeface="Times New Roman" panose="02020603050405020304" pitchFamily="18" charset="0"/>
              </a:rPr>
              <a:t>(t)</a:t>
            </a:r>
            <a:r>
              <a:rPr lang="en-IN" sz="2200" dirty="0">
                <a:latin typeface="Times New Roman" panose="02020603050405020304" pitchFamily="18" charset="0"/>
                <a:cs typeface="Times New Roman" panose="02020603050405020304" pitchFamily="18" charset="0"/>
              </a:rPr>
              <a:t>)</a:t>
            </a:r>
          </a:p>
          <a:p>
            <a:pPr lvl="2" algn="just">
              <a:lnSpc>
                <a:spcPct val="150000"/>
              </a:lnSpc>
              <a:buSzPct val="110000"/>
              <a:buFont typeface="Arial" panose="020B0604020202020204" pitchFamily="34" charset="0"/>
              <a:buChar char="•"/>
            </a:pPr>
            <a:r>
              <a:rPr lang="en-IN" sz="2200" b="1" i="1" dirty="0">
                <a:latin typeface="Times New Roman" panose="02020603050405020304" pitchFamily="18" charset="0"/>
                <a:cs typeface="Times New Roman" panose="02020603050405020304" pitchFamily="18" charset="0"/>
              </a:rPr>
              <a:t>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τ+1)</a:t>
            </a:r>
            <a:r>
              <a:rPr lang="el-GR" sz="2200" b="1" i="1" dirty="0">
                <a:latin typeface="Times New Roman" panose="02020603050405020304" pitchFamily="18" charset="0"/>
                <a:cs typeface="Times New Roman" panose="02020603050405020304" pitchFamily="18" charset="0"/>
              </a:rPr>
              <a:t>=</a:t>
            </a:r>
            <a:r>
              <a:rPr lang="en-IN" sz="2200" b="1" i="1" dirty="0">
                <a:latin typeface="Times New Roman" panose="02020603050405020304" pitchFamily="18" charset="0"/>
                <a:cs typeface="Times New Roman" panose="02020603050405020304" pitchFamily="18" charset="0"/>
              </a:rPr>
              <a:t>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a:t>
            </a:r>
            <a:r>
              <a:rPr lang="el-GR" sz="2200" b="1" i="1" dirty="0">
                <a:latin typeface="Times New Roman" panose="02020603050405020304" pitchFamily="18" charset="0"/>
                <a:cs typeface="Times New Roman" panose="02020603050405020304" pitchFamily="18" charset="0"/>
              </a:rPr>
              <a:t>−η∇</a:t>
            </a:r>
            <a:r>
              <a:rPr lang="en-IN" sz="2200" b="1" i="1" dirty="0" err="1">
                <a:latin typeface="Times New Roman" panose="02020603050405020304" pitchFamily="18" charset="0"/>
                <a:cs typeface="Times New Roman" panose="02020603050405020304" pitchFamily="18" charset="0"/>
              </a:rPr>
              <a:t>E</a:t>
            </a:r>
            <a:r>
              <a:rPr lang="en-IN" sz="2200" b="1" i="1" baseline="-25000" dirty="0" err="1">
                <a:latin typeface="Times New Roman" panose="02020603050405020304" pitchFamily="18" charset="0"/>
                <a:cs typeface="Times New Roman" panose="02020603050405020304" pitchFamily="18" charset="0"/>
              </a:rPr>
              <a:t>n</a:t>
            </a:r>
            <a:r>
              <a:rPr lang="en-IN" sz="2200" b="1" i="1" dirty="0">
                <a:latin typeface="Times New Roman" panose="02020603050405020304" pitchFamily="18" charset="0"/>
                <a:cs typeface="Times New Roman" panose="02020603050405020304" pitchFamily="18" charset="0"/>
              </a:rPr>
              <a:t>(w</a:t>
            </a:r>
            <a:r>
              <a:rPr lang="en-IN" sz="2200" b="1" i="1" baseline="30000" dirty="0">
                <a:latin typeface="Times New Roman" panose="02020603050405020304" pitchFamily="18" charset="0"/>
                <a:cs typeface="Times New Roman" panose="02020603050405020304" pitchFamily="18" charset="0"/>
              </a:rPr>
              <a:t>(</a:t>
            </a:r>
            <a:r>
              <a:rPr lang="el-GR" sz="2200" b="1" i="1" baseline="30000" dirty="0">
                <a:latin typeface="Times New Roman" panose="02020603050405020304" pitchFamily="18" charset="0"/>
                <a:cs typeface="Times New Roman" panose="02020603050405020304" pitchFamily="18" charset="0"/>
              </a:rPr>
              <a:t>τ)</a:t>
            </a:r>
            <a:r>
              <a:rPr lang="el-GR" sz="2200" b="1" i="1" dirty="0">
                <a:latin typeface="Times New Roman" panose="02020603050405020304" pitchFamily="18" charset="0"/>
                <a:cs typeface="Times New Roman" panose="02020603050405020304" pitchFamily="18" charset="0"/>
              </a:rPr>
              <a:t>)</a:t>
            </a:r>
            <a:endParaRPr kumimoji="0" lang="en-US" sz="2200" b="1" i="1"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latin typeface="Times New Roman" panose="02020603050405020304" pitchFamily="18" charset="0"/>
                <a:cs typeface="Times New Roman" panose="02020603050405020304" pitchFamily="18" charset="0"/>
              </a:rPr>
              <a:t>Descent Methods</a:t>
            </a:r>
            <a:endParaRPr lang="en-US" sz="3200" dirty="0"/>
          </a:p>
        </p:txBody>
      </p:sp>
      <p:sp>
        <p:nvSpPr>
          <p:cNvPr id="3" name="Date Placeholder 2"/>
          <p:cNvSpPr>
            <a:spLocks noGrp="1"/>
          </p:cNvSpPr>
          <p:nvPr>
            <p:ph type="dt" sz="half" idx="10"/>
          </p:nvPr>
        </p:nvSpPr>
        <p:spPr/>
        <p:txBody>
          <a:bodyPr/>
          <a:lstStyle/>
          <a:p>
            <a:fld id="{1B46E44A-1744-4D6B-A52E-45126ECBC4D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213</a:t>
            </a:fld>
            <a:endParaRPr lang="en-IN"/>
          </a:p>
        </p:txBody>
      </p:sp>
      <p:sp>
        <p:nvSpPr>
          <p:cNvPr id="6" name="Content Placeholder 5"/>
          <p:cNvSpPr>
            <a:spLocks noGrp="1"/>
          </p:cNvSpPr>
          <p:nvPr>
            <p:ph sz="quarter" idx="1"/>
          </p:nvPr>
        </p:nvSpPr>
        <p:spPr/>
        <p:txBody>
          <a:bodyPr/>
          <a:lstStyle/>
          <a:p>
            <a:pPr marL="457200" lvl="2" algn="just">
              <a:lnSpc>
                <a:spcPct val="150000"/>
              </a:lnSpc>
              <a:buSzPct val="110000"/>
              <a:buFont typeface="Arial" pitchFamily="34" charset="0"/>
              <a:buChar char="•"/>
            </a:pPr>
            <a:r>
              <a:rPr lang="en-US" sz="2200" i="1" dirty="0">
                <a:latin typeface="Times New Roman" panose="02020603050405020304" pitchFamily="18" charset="0"/>
                <a:cs typeface="Times New Roman" panose="02020603050405020304" pitchFamily="18" charset="0"/>
              </a:rPr>
              <a:t>Newton-Raphson (second order)</a:t>
            </a:r>
            <a:r>
              <a:rPr lang="en-IN" sz="2200" dirty="0">
                <a:latin typeface="Times New Roman" panose="02020603050405020304" pitchFamily="18" charset="0"/>
                <a:cs typeface="Times New Roman" panose="02020603050405020304" pitchFamily="18" charset="0"/>
              </a:rPr>
              <a:t> ∇</a:t>
            </a:r>
            <a:r>
              <a:rPr lang="en-IN" sz="2200" baseline="30000" dirty="0">
                <a:latin typeface="Times New Roman" panose="02020603050405020304" pitchFamily="18" charset="0"/>
                <a:cs typeface="Times New Roman" panose="02020603050405020304" pitchFamily="18" charset="0"/>
              </a:rPr>
              <a:t>2</a:t>
            </a:r>
          </a:p>
          <a:p>
            <a:pPr algn="just">
              <a:lnSpc>
                <a:spcPct val="150000"/>
              </a:lnSpc>
              <a:buSzPct val="110000"/>
              <a:buFont typeface="Arial" pitchFamily="34" charset="0"/>
              <a:buChar char="•"/>
            </a:pPr>
            <a:r>
              <a:rPr lang="en-US" sz="2200" i="1" dirty="0">
                <a:latin typeface="Times New Roman" panose="02020603050405020304" pitchFamily="18" charset="0"/>
                <a:cs typeface="Times New Roman" panose="02020603050405020304" pitchFamily="18" charset="0"/>
              </a:rPr>
              <a:t>All of these can be used here, stochastic gradient descent is particularly effective</a:t>
            </a:r>
          </a:p>
          <a:p>
            <a:pPr algn="just">
              <a:lnSpc>
                <a:spcPct val="150000"/>
              </a:lnSpc>
              <a:buSzPct val="110000"/>
              <a:buFont typeface="Arial" pitchFamily="34" charset="0"/>
              <a:buChar char="•"/>
            </a:pPr>
            <a:r>
              <a:rPr lang="en-IN" sz="2200" dirty="0">
                <a:latin typeface="Times New Roman" panose="02020603050405020304" pitchFamily="18" charset="0"/>
                <a:cs typeface="Times New Roman" panose="02020603050405020304" pitchFamily="18" charset="0"/>
              </a:rPr>
              <a:t>For good optimization run gradient based algorithm multiple times, using a different starting point every time.</a:t>
            </a:r>
            <a:endParaRPr lang="en-US" sz="2200" i="1" dirty="0">
              <a:latin typeface="Times New Roman" panose="02020603050405020304" pitchFamily="18" charset="0"/>
              <a:cs typeface="Times New Roman" panose="02020603050405020304" pitchFamily="18" charset="0"/>
            </a:endParaRPr>
          </a:p>
          <a:p>
            <a:pPr algn="just">
              <a:lnSpc>
                <a:spcPct val="150000"/>
              </a:lnSpc>
              <a:buSzPct val="110000"/>
              <a:buFont typeface="Arial" pitchFamily="34" charset="0"/>
              <a:buChar char="•"/>
            </a:pPr>
            <a:r>
              <a:rPr lang="en-US" sz="2200" i="1" dirty="0">
                <a:latin typeface="Times New Roman" panose="02020603050405020304" pitchFamily="18" charset="0"/>
                <a:cs typeface="Times New Roman" panose="02020603050405020304" pitchFamily="18" charset="0"/>
              </a:rPr>
              <a:t>Redundancy in training data, escaping local minima</a:t>
            </a:r>
          </a:p>
          <a:p>
            <a:pPr marL="0" indent="0" algn="just">
              <a:lnSpc>
                <a:spcPct val="150000"/>
              </a:lnSpc>
              <a:buSzPct val="11000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Computing Gradients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2B6B3FC-127F-4D87-88D3-E689ED9C0B5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214</a:t>
            </a:fld>
            <a:endParaRPr lang="en-IN"/>
          </a:p>
        </p:txBody>
      </p:sp>
      <p:sp>
        <p:nvSpPr>
          <p:cNvPr id="8" name="Content Placeholder 4">
            <a:extLst>
              <a:ext uri="{FF2B5EF4-FFF2-40B4-BE49-F238E27FC236}">
                <a16:creationId xmlns:a16="http://schemas.microsoft.com/office/drawing/2014/main" id="{6A4DB8A8-D6D8-41ED-BDA2-C9C2994E1E4D}"/>
              </a:ext>
            </a:extLst>
          </p:cNvPr>
          <p:cNvSpPr txBox="1">
            <a:spLocks/>
          </p:cNvSpPr>
          <p:nvPr/>
        </p:nvSpPr>
        <p:spPr>
          <a:xfrm>
            <a:off x="304800" y="1459963"/>
            <a:ext cx="4322618" cy="4564773"/>
          </a:xfrm>
          <a:prstGeom prst="rect">
            <a:avLst/>
          </a:prstGeom>
          <a:ln>
            <a:solidFill>
              <a:schemeClr val="tx1"/>
            </a:solidFill>
          </a:ln>
        </p:spPr>
        <p:txBody>
          <a:bodyPr/>
          <a:lstStyle/>
          <a:p>
            <a:pPr marL="342900" indent="-342900" algn="just">
              <a:buClr>
                <a:schemeClr val="accent1"/>
              </a:buClr>
              <a:buSzPct val="1200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The function y(</a:t>
            </a:r>
            <a:r>
              <a:rPr lang="en-IN" sz="2200" dirty="0" err="1">
                <a:latin typeface="Times New Roman" panose="02020603050405020304" pitchFamily="18" charset="0"/>
                <a:cs typeface="Times New Roman" panose="02020603050405020304" pitchFamily="18" charset="0"/>
              </a:rPr>
              <a:t>x</a:t>
            </a:r>
            <a:r>
              <a:rPr lang="en-IN" sz="2200" baseline="-25000" dirty="0" err="1">
                <a:latin typeface="Times New Roman" panose="02020603050405020304" pitchFamily="18" charset="0"/>
                <a:cs typeface="Times New Roman" panose="02020603050405020304" pitchFamily="18" charset="0"/>
              </a:rPr>
              <a:t>n</a:t>
            </a:r>
            <a:r>
              <a:rPr lang="en-IN" sz="2200" dirty="0">
                <a:latin typeface="Times New Roman" panose="02020603050405020304" pitchFamily="18" charset="0"/>
                <a:cs typeface="Times New Roman" panose="02020603050405020304" pitchFamily="18" charset="0"/>
              </a:rPr>
              <a:t> , w)  implemented by a network is complicated</a:t>
            </a:r>
          </a:p>
          <a:p>
            <a:pPr marL="800100" lvl="1" indent="-342900" algn="just">
              <a:buClr>
                <a:schemeClr val="accent2">
                  <a:lumMod val="75000"/>
                </a:schemeClr>
              </a:buClr>
              <a:buSzPct val="120000"/>
              <a:buFont typeface="Arial" panose="020B0604020202020204" pitchFamily="34" charset="0"/>
              <a:buChar char="•"/>
            </a:pPr>
            <a:r>
              <a:rPr kumimoji="0" lang="en-US"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It</a:t>
            </a:r>
            <a:r>
              <a:rPr kumimoji="0" lang="en-US" sz="2200" b="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isn’t obvious how to compute error function derivatives with respect to weights</a:t>
            </a:r>
          </a:p>
          <a:p>
            <a:pPr marL="342900" indent="-342900" algn="just">
              <a:buClr>
                <a:schemeClr val="accent1"/>
              </a:buClr>
              <a:buSzPct val="120000"/>
              <a:buFont typeface="Arial" panose="020B0604020202020204" pitchFamily="34" charset="0"/>
              <a:buChar char="•"/>
            </a:pPr>
            <a:r>
              <a:rPr lang="en-US" sz="2200" baseline="0" dirty="0">
                <a:latin typeface="Times New Roman" panose="02020603050405020304" pitchFamily="18" charset="0"/>
                <a:cs typeface="Times New Roman" panose="02020603050405020304" pitchFamily="18" charset="0"/>
              </a:rPr>
              <a:t>Numerical</a:t>
            </a:r>
            <a:r>
              <a:rPr lang="en-US" sz="2200" dirty="0">
                <a:latin typeface="Times New Roman" panose="02020603050405020304" pitchFamily="18" charset="0"/>
                <a:cs typeface="Times New Roman" panose="02020603050405020304" pitchFamily="18" charset="0"/>
              </a:rPr>
              <a:t> method for calculating error derivatives, use finite differences:</a:t>
            </a:r>
            <a:endParaRPr kumimoji="0" lang="en-IN" sz="22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4">
            <a:extLst>
              <a:ext uri="{FF2B5EF4-FFF2-40B4-BE49-F238E27FC236}">
                <a16:creationId xmlns:a16="http://schemas.microsoft.com/office/drawing/2014/main" id="{319D8984-2CB1-481F-BE4E-807967B3BB53}"/>
              </a:ext>
            </a:extLst>
          </p:cNvPr>
          <p:cNvSpPr txBox="1">
            <a:spLocks/>
          </p:cNvSpPr>
          <p:nvPr/>
        </p:nvSpPr>
        <p:spPr>
          <a:xfrm>
            <a:off x="4818801" y="1459963"/>
            <a:ext cx="3962400" cy="4564774"/>
          </a:xfrm>
          <a:prstGeom prst="rect">
            <a:avLst/>
          </a:prstGeom>
          <a:ln>
            <a:solidFill>
              <a:schemeClr val="tx1"/>
            </a:solidFill>
          </a:ln>
        </p:spPr>
        <p:txBody>
          <a:bodyPr/>
          <a:lstStyle/>
          <a:p>
            <a:pPr>
              <a:buFont typeface="Arial" pitchFamily="34" charset="0"/>
              <a:buChar char="•"/>
            </a:pPr>
            <a:endParaRPr lang="en-US" sz="2400" i="1" dirty="0"/>
          </a:p>
          <a:p>
            <a:pPr>
              <a:buFont typeface="Arial" pitchFamily="34" charset="0"/>
              <a:buChar char="•"/>
            </a:pPr>
            <a:endParaRPr lang="en-US" sz="2400" i="1" dirty="0"/>
          </a:p>
          <a:p>
            <a:endParaRPr lang="en-US" sz="2400" i="1" dirty="0"/>
          </a:p>
          <a:p>
            <a:endParaRPr lang="en-US" sz="2400" i="1" dirty="0"/>
          </a:p>
          <a:p>
            <a:pPr marL="342900" indent="-342900" algn="just">
              <a:buClr>
                <a:schemeClr val="accent1"/>
              </a:buClr>
              <a:buSzPct val="1100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How much computation would this take with W weights in the network?</a:t>
            </a:r>
          </a:p>
          <a:p>
            <a:pPr marL="800100" lvl="1" indent="-342900" algn="just">
              <a:buClr>
                <a:schemeClr val="accent2">
                  <a:lumMod val="75000"/>
                </a:schemeClr>
              </a:buClr>
              <a:buSzPct val="1100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O(w) per derivative, O(w2) total per gradient descent step</a:t>
            </a:r>
          </a:p>
          <a:p>
            <a:pPr marL="800100" lvl="1" indent="-342900" algn="just">
              <a:buClr>
                <a:schemeClr val="accent2">
                  <a:lumMod val="75000"/>
                </a:schemeClr>
              </a:buClr>
              <a:buSzPct val="1100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Use of gradients improves computation speed.</a:t>
            </a:r>
          </a:p>
          <a:p>
            <a:endParaRPr kumimoji="0" lang="en-US" sz="2400" b="0" i="1" u="none" strike="noStrike" kern="1200" cap="none" spc="0" normalizeH="0" baseline="30000" noProof="0" dirty="0">
              <a:ln>
                <a:noFill/>
              </a:ln>
              <a:solidFill>
                <a:schemeClr val="tx1"/>
              </a:solidFill>
              <a:effectLst/>
              <a:uLnTx/>
              <a:uFillTx/>
            </a:endParaRPr>
          </a:p>
          <a:p>
            <a:endParaRPr lang="en-US" sz="2400" i="1" baseline="30000" dirty="0"/>
          </a:p>
          <a:p>
            <a:endParaRPr kumimoji="0" lang="en-US" sz="2400" b="0" i="1" u="none" strike="noStrike" kern="1200" cap="none" spc="0" normalizeH="0" baseline="30000" noProof="0" dirty="0">
              <a:ln>
                <a:noFill/>
              </a:ln>
              <a:solidFill>
                <a:schemeClr val="tx1"/>
              </a:solidFill>
              <a:effectLst/>
              <a:uLnTx/>
              <a:uFillTx/>
            </a:endParaRPr>
          </a:p>
          <a:p>
            <a:endParaRPr kumimoji="0" lang="en-IN" sz="2400" b="0" i="0" u="none" strike="noStrike" kern="1200" cap="none" spc="0" normalizeH="0" baseline="30000" noProof="0" dirty="0">
              <a:ln>
                <a:noFill/>
              </a:ln>
              <a:solidFill>
                <a:schemeClr val="tx1"/>
              </a:solidFill>
              <a:effectLst/>
              <a:uLnTx/>
              <a:uFillTx/>
            </a:endParaRPr>
          </a:p>
        </p:txBody>
      </p:sp>
      <p:pic>
        <p:nvPicPr>
          <p:cNvPr id="10" name="Picture 1">
            <a:extLst>
              <a:ext uri="{FF2B5EF4-FFF2-40B4-BE49-F238E27FC236}">
                <a16:creationId xmlns:a16="http://schemas.microsoft.com/office/drawing/2014/main" id="{A56EDD13-D882-4A1D-92C3-ADF1CEF5DAC6}"/>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10184" y="1602677"/>
            <a:ext cx="3579633" cy="1106243"/>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D5F29C-AE1D-4F92-ABC0-E2F35EAD7BE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215</a:t>
            </a:fld>
            <a:endParaRPr lang="en-IN"/>
          </a:p>
        </p:txBody>
      </p:sp>
      <p:sp>
        <p:nvSpPr>
          <p:cNvPr id="2" name="Rectangle 1">
            <a:extLst>
              <a:ext uri="{FF2B5EF4-FFF2-40B4-BE49-F238E27FC236}">
                <a16:creationId xmlns:a16="http://schemas.microsoft.com/office/drawing/2014/main" id="{10D27C8A-2B26-489E-9ECF-C70C156CBBAC}"/>
              </a:ext>
            </a:extLst>
          </p:cNvPr>
          <p:cNvSpPr/>
          <p:nvPr/>
        </p:nvSpPr>
        <p:spPr>
          <a:xfrm>
            <a:off x="1259632" y="2188275"/>
            <a:ext cx="6930680" cy="2481449"/>
          </a:xfrm>
          <a:prstGeom prst="rect">
            <a:avLst/>
          </a:prstGeom>
          <a:noFill/>
        </p:spPr>
        <p:txBody>
          <a:bodyPr wrap="none" lIns="91440" tIns="45720" rIns="91440" bIns="45720">
            <a:spAutoFit/>
          </a:bodyPr>
          <a:lstStyle/>
          <a:p>
            <a:pPr algn="ctr">
              <a:lnSpc>
                <a:spcPct val="150000"/>
              </a:lnSpc>
            </a:pPr>
            <a:r>
              <a:rPr lang="en-US" sz="54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Liberation Sans Narrow"/>
                <a:cs typeface="Times New Roman" panose="02020603050405020304" pitchFamily="18" charset="0"/>
              </a:rPr>
              <a:t>Testing, Evaluation and </a:t>
            </a:r>
          </a:p>
          <a:p>
            <a:pPr algn="ctr">
              <a:lnSpc>
                <a:spcPct val="150000"/>
              </a:lnSpc>
            </a:pPr>
            <a:r>
              <a:rPr lang="en-US" sz="54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Liberation Sans Narrow"/>
                <a:cs typeface="Times New Roman" panose="02020603050405020304" pitchFamily="18" charset="0"/>
              </a:rPr>
              <a:t>Validation of Models</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94802818"/>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effectLst/>
                <a:latin typeface="Times New Roman" panose="02020603050405020304" pitchFamily="18" charset="0"/>
                <a:cs typeface="Times New Roman" panose="02020603050405020304" pitchFamily="18" charset="0"/>
              </a:rPr>
              <a:t> Training, Validation, and Test sets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047F190-A9C0-4642-B470-C9110E80833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216</a:t>
            </a:fld>
            <a:endParaRPr lang="en-IN"/>
          </a:p>
        </p:txBody>
      </p:sp>
      <p:sp>
        <p:nvSpPr>
          <p:cNvPr id="6" name="Content Placeholder 5"/>
          <p:cNvSpPr>
            <a:spLocks noGrp="1"/>
          </p:cNvSpPr>
          <p:nvPr>
            <p:ph sz="quarter" idx="1"/>
          </p:nvPr>
        </p:nvSpPr>
        <p:spPr/>
        <p:txBody>
          <a:bodyPr>
            <a:normAutofit/>
          </a:bodyPr>
          <a:lstStyle/>
          <a:p>
            <a:pPr algn="just" fontAlgn="base">
              <a:lnSpc>
                <a:spcPct val="150000"/>
              </a:lnSpc>
            </a:pPr>
            <a:r>
              <a:rPr lang="en-US" sz="2200" b="1" i="1" dirty="0">
                <a:effectLst/>
                <a:latin typeface="Times New Roman" panose="02020603050405020304" pitchFamily="18" charset="0"/>
                <a:cs typeface="Times New Roman" panose="02020603050405020304" pitchFamily="18" charset="0"/>
              </a:rPr>
              <a:t>Training set: </a:t>
            </a:r>
            <a:r>
              <a:rPr lang="en-US" sz="2200" b="0" dirty="0">
                <a:effectLst/>
                <a:latin typeface="Times New Roman" panose="02020603050405020304" pitchFamily="18" charset="0"/>
                <a:cs typeface="Times New Roman" panose="02020603050405020304" pitchFamily="18" charset="0"/>
              </a:rPr>
              <a:t>A set of examples used for learning, that is to fit the parameters of the classifier.</a:t>
            </a:r>
          </a:p>
          <a:p>
            <a:pPr algn="just" fontAlgn="base">
              <a:lnSpc>
                <a:spcPct val="150000"/>
              </a:lnSpc>
            </a:pPr>
            <a:r>
              <a:rPr lang="en-US" sz="2200" b="1" i="1" dirty="0">
                <a:effectLst/>
                <a:latin typeface="Times New Roman" panose="02020603050405020304" pitchFamily="18" charset="0"/>
                <a:cs typeface="Times New Roman" panose="02020603050405020304" pitchFamily="18" charset="0"/>
              </a:rPr>
              <a:t>Validation set: </a:t>
            </a:r>
            <a:r>
              <a:rPr lang="en-US" sz="2200" b="0" dirty="0">
                <a:effectLst/>
                <a:latin typeface="Times New Roman" panose="02020603050405020304" pitchFamily="18" charset="0"/>
                <a:cs typeface="Times New Roman" panose="02020603050405020304" pitchFamily="18" charset="0"/>
              </a:rPr>
              <a:t>A set of examples used to tune the parameters of a classifier, for example to choose the number of hidden units in a neural network.</a:t>
            </a:r>
          </a:p>
          <a:p>
            <a:pPr algn="just" fontAlgn="base">
              <a:lnSpc>
                <a:spcPct val="150000"/>
              </a:lnSpc>
            </a:pPr>
            <a:r>
              <a:rPr lang="en-US" sz="2200" b="1" i="1" dirty="0">
                <a:effectLst/>
                <a:latin typeface="Times New Roman" panose="02020603050405020304" pitchFamily="18" charset="0"/>
                <a:cs typeface="Times New Roman" panose="02020603050405020304" pitchFamily="18" charset="0"/>
              </a:rPr>
              <a:t>Test set: </a:t>
            </a:r>
            <a:r>
              <a:rPr lang="en-US" sz="2200" b="0" dirty="0">
                <a:effectLst/>
                <a:latin typeface="Times New Roman" panose="02020603050405020304" pitchFamily="18" charset="0"/>
                <a:cs typeface="Times New Roman" panose="02020603050405020304" pitchFamily="18" charset="0"/>
              </a:rPr>
              <a:t>A set of examples used only to assess the performance of a fully-specified classifier.</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Evaluating a model</a:t>
            </a:r>
          </a:p>
        </p:txBody>
      </p:sp>
      <p:sp>
        <p:nvSpPr>
          <p:cNvPr id="3" name="Date Placeholder 2"/>
          <p:cNvSpPr>
            <a:spLocks noGrp="1"/>
          </p:cNvSpPr>
          <p:nvPr>
            <p:ph type="dt" sz="half" idx="10"/>
          </p:nvPr>
        </p:nvSpPr>
        <p:spPr/>
        <p:txBody>
          <a:bodyPr/>
          <a:lstStyle/>
          <a:p>
            <a:fld id="{A3222AB1-9B9E-4EB4-94CF-B140CB8E79F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217</a:t>
            </a:fld>
            <a:endParaRPr lang="en-IN"/>
          </a:p>
        </p:txBody>
      </p:sp>
      <p:sp>
        <p:nvSpPr>
          <p:cNvPr id="6" name="Content Placeholder 5"/>
          <p:cNvSpPr>
            <a:spLocks noGrp="1"/>
          </p:cNvSpPr>
          <p:nvPr>
            <p:ph sz="quarter" idx="1"/>
          </p:nvPr>
        </p:nvSpPr>
        <p:spPr/>
        <p:txBody>
          <a:bodyPr>
            <a:normAutofit lnSpcReduction="10000"/>
          </a:bodyPr>
          <a:lstStyle/>
          <a:p>
            <a:pPr algn="just">
              <a:lnSpc>
                <a:spcPct val="150000"/>
              </a:lnSpc>
              <a:buSzPct val="10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most important thing </a:t>
            </a:r>
            <a:r>
              <a:rPr lang="en-US" sz="2200" dirty="0">
                <a:latin typeface="Times New Roman" panose="02020603050405020304" pitchFamily="18" charset="0"/>
                <a:cs typeface="Times New Roman" panose="02020603050405020304" pitchFamily="18" charset="0"/>
              </a:rPr>
              <a:t>we </a:t>
            </a:r>
            <a:r>
              <a:rPr lang="en-US" sz="2200" b="0" i="0" dirty="0">
                <a:effectLst/>
                <a:latin typeface="Times New Roman" panose="02020603050405020304" pitchFamily="18" charset="0"/>
                <a:cs typeface="Times New Roman" panose="02020603050405020304" pitchFamily="18" charset="0"/>
              </a:rPr>
              <a:t>can do to properly evaluate the model is to not train the model on the entire dataset.</a:t>
            </a:r>
          </a:p>
          <a:p>
            <a:pPr algn="just">
              <a:lnSpc>
                <a:spcPct val="150000"/>
              </a:lnSpc>
              <a:buSzPct val="10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A typical train/test split would be to use 70% of the data for training and 30% of the data for testing.</a:t>
            </a:r>
          </a:p>
          <a:p>
            <a:pPr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a:t>
            </a:r>
            <a:r>
              <a:rPr lang="en-US" sz="2200" b="0" i="0" dirty="0">
                <a:effectLst/>
                <a:latin typeface="Times New Roman" panose="02020603050405020304" pitchFamily="18" charset="0"/>
                <a:cs typeface="Times New Roman" panose="02020603050405020304" pitchFamily="18" charset="0"/>
              </a:rPr>
              <a:t>t's important to use new data when evaluating the model to prevent the likelihood of overfitting to the training set. However, sometimes it's useful to evaluate the model as  building it to find that best parameters of a model – but can't use the test set for this evaluation or else</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Evaluating a model</a:t>
            </a:r>
            <a:endParaRPr lang="en-US" sz="3200" dirty="0"/>
          </a:p>
        </p:txBody>
      </p:sp>
      <p:sp>
        <p:nvSpPr>
          <p:cNvPr id="3" name="Date Placeholder 2"/>
          <p:cNvSpPr>
            <a:spLocks noGrp="1"/>
          </p:cNvSpPr>
          <p:nvPr>
            <p:ph type="dt" sz="half" idx="10"/>
          </p:nvPr>
        </p:nvSpPr>
        <p:spPr/>
        <p:txBody>
          <a:bodyPr/>
          <a:lstStyle/>
          <a:p>
            <a:fld id="{A4017C5B-D198-4340-BE4D-87467136623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218</a:t>
            </a:fld>
            <a:endParaRPr lang="en-IN"/>
          </a:p>
        </p:txBody>
      </p:sp>
      <p:sp>
        <p:nvSpPr>
          <p:cNvPr id="6" name="Content Placeholder 5"/>
          <p:cNvSpPr>
            <a:spLocks noGrp="1"/>
          </p:cNvSpPr>
          <p:nvPr>
            <p:ph sz="quarter" idx="1"/>
          </p:nvPr>
        </p:nvSpPr>
        <p:spPr/>
        <p:txBody>
          <a:bodyPr>
            <a:normAutofit/>
          </a:bodyPr>
          <a:lstStyle/>
          <a:p>
            <a:pPr algn="just">
              <a:lnSpc>
                <a:spcPct val="150000"/>
              </a:lnSpc>
              <a:buSzPct val="10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we'll end up selecting the parameters that perform best on the test data but maybe not the parameters that generalize best. </a:t>
            </a:r>
          </a:p>
          <a:p>
            <a:pPr algn="just">
              <a:lnSpc>
                <a:spcPct val="150000"/>
              </a:lnSpc>
              <a:buSzPct val="10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To evaluate the model while still building and tuning the model, </a:t>
            </a:r>
            <a:r>
              <a:rPr lang="en-US" sz="2200" dirty="0">
                <a:latin typeface="Times New Roman" panose="02020603050405020304" pitchFamily="18" charset="0"/>
                <a:cs typeface="Times New Roman" panose="02020603050405020304" pitchFamily="18" charset="0"/>
              </a:rPr>
              <a:t>to </a:t>
            </a:r>
            <a:r>
              <a:rPr lang="en-US" sz="2200" b="0" i="0" dirty="0">
                <a:effectLst/>
                <a:latin typeface="Times New Roman" panose="02020603050405020304" pitchFamily="18" charset="0"/>
                <a:cs typeface="Times New Roman" panose="02020603050405020304" pitchFamily="18" charset="0"/>
              </a:rPr>
              <a:t>create a third subset of the data known as the validation set. </a:t>
            </a:r>
          </a:p>
          <a:p>
            <a:pPr algn="just">
              <a:lnSpc>
                <a:spcPct val="150000"/>
              </a:lnSpc>
              <a:buSzPct val="10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A typical train/test/validation split would be to use 60% of the data for training, 20% of the data for validation, and 20% of the data for testing.</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Classification Metrics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473CE024-A21A-46AA-8E62-F0D7999D74E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219</a:t>
            </a:fld>
            <a:endParaRPr lang="en-IN"/>
          </a:p>
        </p:txBody>
      </p:sp>
      <p:sp>
        <p:nvSpPr>
          <p:cNvPr id="6" name="Content Placeholder 5"/>
          <p:cNvSpPr>
            <a:spLocks noGrp="1"/>
          </p:cNvSpPr>
          <p:nvPr>
            <p:ph sz="quarter" idx="1"/>
          </p:nvPr>
        </p:nvSpPr>
        <p:spPr>
          <a:xfrm>
            <a:off x="840330" y="1417638"/>
            <a:ext cx="7772400" cy="4572000"/>
          </a:xfrm>
        </p:spPr>
        <p:txBody>
          <a:bodyPr>
            <a:normAutofit/>
          </a:bodyPr>
          <a:lstStyle/>
          <a:p>
            <a:pPr algn="just" fontAlgn="base"/>
            <a:r>
              <a:rPr lang="en-US" sz="2200" b="0" i="0" dirty="0">
                <a:effectLst/>
                <a:latin typeface="Times New Roman" panose="02020603050405020304" pitchFamily="18" charset="0"/>
                <a:cs typeface="Times New Roman" panose="02020603050405020304" pitchFamily="18" charset="0"/>
              </a:rPr>
              <a:t>When performing classification predictions, there's four types of outcomes that could occur.</a:t>
            </a:r>
          </a:p>
          <a:p>
            <a:pPr marL="0" indent="0" algn="just" fontAlgn="base">
              <a:buNone/>
            </a:pPr>
            <a:endParaRPr lang="en-US" sz="2200" b="0" i="0" dirty="0">
              <a:effectLst/>
              <a:latin typeface="Times New Roman" panose="02020603050405020304" pitchFamily="18" charset="0"/>
              <a:cs typeface="Times New Roman" panose="02020603050405020304" pitchFamily="18" charset="0"/>
            </a:endParaRPr>
          </a:p>
          <a:p>
            <a:pPr algn="just" fontAlgn="base">
              <a:buClr>
                <a:schemeClr val="accent2">
                  <a:lumMod val="75000"/>
                </a:schemeClr>
              </a:buClr>
              <a:buFont typeface="Wingdings" panose="05000000000000000000" pitchFamily="2" charset="2"/>
              <a:buChar char="ü"/>
            </a:pPr>
            <a:r>
              <a:rPr lang="en-US" sz="2200" b="1" i="0" dirty="0">
                <a:effectLst/>
                <a:latin typeface="Times New Roman" panose="02020603050405020304" pitchFamily="18" charset="0"/>
                <a:cs typeface="Times New Roman" panose="02020603050405020304" pitchFamily="18" charset="0"/>
              </a:rPr>
              <a:t>True positives</a:t>
            </a:r>
            <a:r>
              <a:rPr lang="en-US" sz="2200" b="0" i="0" dirty="0">
                <a:effectLst/>
                <a:latin typeface="Times New Roman" panose="02020603050405020304" pitchFamily="18" charset="0"/>
                <a:cs typeface="Times New Roman" panose="02020603050405020304" pitchFamily="18" charset="0"/>
              </a:rPr>
              <a:t> are when you predict an observation belongs to a class and it actually does belong to that class.</a:t>
            </a:r>
          </a:p>
          <a:p>
            <a:pPr algn="just" fontAlgn="base">
              <a:buClr>
                <a:schemeClr val="accent2">
                  <a:lumMod val="75000"/>
                </a:schemeClr>
              </a:buClr>
              <a:buFont typeface="Wingdings" panose="05000000000000000000" pitchFamily="2" charset="2"/>
              <a:buChar char="ü"/>
            </a:pPr>
            <a:r>
              <a:rPr lang="en-US" sz="2200" b="1" i="0" dirty="0">
                <a:effectLst/>
                <a:latin typeface="Times New Roman" panose="02020603050405020304" pitchFamily="18" charset="0"/>
                <a:cs typeface="Times New Roman" panose="02020603050405020304" pitchFamily="18" charset="0"/>
              </a:rPr>
              <a:t>True negatives</a:t>
            </a:r>
            <a:r>
              <a:rPr lang="en-US" sz="2200" b="0" i="0" dirty="0">
                <a:effectLst/>
                <a:latin typeface="Times New Roman" panose="02020603050405020304" pitchFamily="18" charset="0"/>
                <a:cs typeface="Times New Roman" panose="02020603050405020304" pitchFamily="18" charset="0"/>
              </a:rPr>
              <a:t> are when you predict an observation does not belong to a class and it actually does not belong to that class.</a:t>
            </a:r>
          </a:p>
          <a:p>
            <a:pPr algn="just" fontAlgn="base">
              <a:buClr>
                <a:schemeClr val="accent2">
                  <a:lumMod val="75000"/>
                </a:schemeClr>
              </a:buClr>
              <a:buFont typeface="Wingdings" panose="05000000000000000000" pitchFamily="2" charset="2"/>
              <a:buChar char="ü"/>
            </a:pPr>
            <a:r>
              <a:rPr lang="en-US" sz="2200" b="1" i="0" dirty="0">
                <a:effectLst/>
                <a:latin typeface="Times New Roman" panose="02020603050405020304" pitchFamily="18" charset="0"/>
                <a:cs typeface="Times New Roman" panose="02020603050405020304" pitchFamily="18" charset="0"/>
              </a:rPr>
              <a:t>False positives</a:t>
            </a:r>
            <a:r>
              <a:rPr lang="en-US" sz="2200" b="0" i="0" dirty="0">
                <a:effectLst/>
                <a:latin typeface="Times New Roman" panose="02020603050405020304" pitchFamily="18" charset="0"/>
                <a:cs typeface="Times New Roman" panose="02020603050405020304" pitchFamily="18" charset="0"/>
              </a:rPr>
              <a:t> occur when you predict an observation belongs to a class when in reality it does not.</a:t>
            </a:r>
          </a:p>
          <a:p>
            <a:pPr algn="just" fontAlgn="base">
              <a:buClr>
                <a:schemeClr val="accent2">
                  <a:lumMod val="75000"/>
                </a:schemeClr>
              </a:buClr>
              <a:buFont typeface="Wingdings" panose="05000000000000000000" pitchFamily="2" charset="2"/>
              <a:buChar char="ü"/>
            </a:pPr>
            <a:r>
              <a:rPr lang="en-US" sz="2200" b="1" i="0" dirty="0">
                <a:effectLst/>
                <a:latin typeface="Times New Roman" panose="02020603050405020304" pitchFamily="18" charset="0"/>
                <a:cs typeface="Times New Roman" panose="02020603050405020304" pitchFamily="18" charset="0"/>
              </a:rPr>
              <a:t>False negatives</a:t>
            </a:r>
            <a:r>
              <a:rPr lang="en-US" sz="2200" b="0" i="0" dirty="0">
                <a:effectLst/>
                <a:latin typeface="Times New Roman" panose="02020603050405020304" pitchFamily="18" charset="0"/>
                <a:cs typeface="Times New Roman" panose="02020603050405020304" pitchFamily="18" charset="0"/>
              </a:rPr>
              <a:t> occur when you predict an observation does not belong to a class when in fact it does.</a:t>
            </a:r>
          </a:p>
          <a:p>
            <a:pPr marL="0" indent="0">
              <a:buNone/>
            </a:pP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535C00-C3EE-482A-8BFA-F0797480B27B}"/>
              </a:ext>
            </a:extLst>
          </p:cNvPr>
          <p:cNvSpPr>
            <a:spLocks noGrp="1"/>
          </p:cNvSpPr>
          <p:nvPr>
            <p:ph type="dt" sz="half" idx="10"/>
          </p:nvPr>
        </p:nvSpPr>
        <p:spPr/>
        <p:txBody>
          <a:bodyPr/>
          <a:lstStyle/>
          <a:p>
            <a:fld id="{FD8B9CAC-57E0-452B-875A-F17F2B1F4B98}" type="datetime1">
              <a:rPr lang="en-US" smtClean="0"/>
              <a:t>1/18/22</a:t>
            </a:fld>
            <a:endParaRPr lang="en-IN"/>
          </a:p>
        </p:txBody>
      </p:sp>
      <p:sp>
        <p:nvSpPr>
          <p:cNvPr id="4" name="Footer Placeholder 3">
            <a:extLst>
              <a:ext uri="{FF2B5EF4-FFF2-40B4-BE49-F238E27FC236}">
                <a16:creationId xmlns:a16="http://schemas.microsoft.com/office/drawing/2014/main" id="{E5FF8B0E-6DA6-425A-8F9A-C11675D0116E}"/>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B907BE3A-D0E0-48D8-AD51-BBE89B6AC8CF}"/>
              </a:ext>
            </a:extLst>
          </p:cNvPr>
          <p:cNvSpPr>
            <a:spLocks noGrp="1"/>
          </p:cNvSpPr>
          <p:nvPr>
            <p:ph type="sldNum" sz="quarter" idx="12"/>
          </p:nvPr>
        </p:nvSpPr>
        <p:spPr/>
        <p:txBody>
          <a:bodyPr/>
          <a:lstStyle/>
          <a:p>
            <a:fld id="{0E2B90DE-CA9C-452B-80F9-35262CC2B070}" type="slidenum">
              <a:rPr lang="en-IN" smtClean="0"/>
              <a:pPr/>
              <a:t>22</a:t>
            </a:fld>
            <a:endParaRPr lang="en-IN"/>
          </a:p>
        </p:txBody>
      </p:sp>
      <p:pic>
        <p:nvPicPr>
          <p:cNvPr id="8" name="Picture 2">
            <a:extLst>
              <a:ext uri="{FF2B5EF4-FFF2-40B4-BE49-F238E27FC236}">
                <a16:creationId xmlns:a16="http://schemas.microsoft.com/office/drawing/2014/main" id="{44BBFA19-5937-4DE3-858A-FAB686F63A83}"/>
              </a:ext>
            </a:extLst>
          </p:cNvPr>
          <p:cNvPicPr>
            <a:picLocks noGrp="1" noChangeAspect="1" noChangeArrowheads="1"/>
          </p:cNvPicPr>
          <p:nvPr>
            <p:ph sz="quarter" idx="1"/>
          </p:nvPr>
        </p:nvPicPr>
        <p:blipFill>
          <a:blip r:embed="rId2"/>
          <a:srcRect/>
          <a:stretch>
            <a:fillRect/>
          </a:stretch>
        </p:blipFill>
        <p:spPr bwMode="auto">
          <a:xfrm>
            <a:off x="539552" y="1124744"/>
            <a:ext cx="8424936" cy="5085556"/>
          </a:xfrm>
          <a:prstGeom prst="rect">
            <a:avLst/>
          </a:prstGeom>
          <a:noFill/>
          <a:ln w="9525">
            <a:noFill/>
            <a:miter lim="800000"/>
            <a:headEnd/>
            <a:tailEnd/>
          </a:ln>
          <a:effectLst/>
        </p:spPr>
      </p:pic>
    </p:spTree>
    <p:extLst>
      <p:ext uri="{BB962C8B-B14F-4D97-AF65-F5344CB8AC3E}">
        <p14:creationId xmlns:p14="http://schemas.microsoft.com/office/powerpoint/2010/main" val="1248260013"/>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Classification Metrics contd.,</a:t>
            </a:r>
            <a:endParaRPr lang="en-US" sz="3200" dirty="0"/>
          </a:p>
        </p:txBody>
      </p:sp>
      <p:sp>
        <p:nvSpPr>
          <p:cNvPr id="3" name="Date Placeholder 2"/>
          <p:cNvSpPr>
            <a:spLocks noGrp="1"/>
          </p:cNvSpPr>
          <p:nvPr>
            <p:ph type="dt" sz="half" idx="10"/>
          </p:nvPr>
        </p:nvSpPr>
        <p:spPr/>
        <p:txBody>
          <a:bodyPr/>
          <a:lstStyle/>
          <a:p>
            <a:fld id="{77C830F2-9749-4A8A-A3E5-452AC73D0EB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220</a:t>
            </a:fld>
            <a:endParaRPr lang="en-IN"/>
          </a:p>
        </p:txBody>
      </p:sp>
      <p:sp>
        <p:nvSpPr>
          <p:cNvPr id="6" name="Content Placeholder 5"/>
          <p:cNvSpPr>
            <a:spLocks noGrp="1"/>
          </p:cNvSpPr>
          <p:nvPr>
            <p:ph sz="quarter" idx="1"/>
          </p:nvPr>
        </p:nvSpPr>
        <p:spPr/>
        <p:txBody>
          <a:bodyPr>
            <a:normAutofit/>
          </a:bodyPr>
          <a:lstStyle/>
          <a:p>
            <a:pPr algn="just">
              <a:buSzPct val="12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These four outcomes are often plotted on a confusion matrix. </a:t>
            </a:r>
          </a:p>
          <a:p>
            <a:pPr algn="just">
              <a:buSzPct val="120000"/>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following confusion matrix is an example for the case of binary classification. </a:t>
            </a:r>
            <a:r>
              <a:rPr lang="en-US" sz="2200" dirty="0">
                <a:latin typeface="Times New Roman" panose="02020603050405020304" pitchFamily="18" charset="0"/>
                <a:cs typeface="Times New Roman" panose="02020603050405020304" pitchFamily="18" charset="0"/>
              </a:rPr>
              <a:t>Have </a:t>
            </a:r>
            <a:r>
              <a:rPr lang="en-US" sz="2200" b="0" i="0" dirty="0">
                <a:effectLst/>
                <a:latin typeface="Times New Roman" panose="02020603050405020304" pitchFamily="18" charset="0"/>
                <a:cs typeface="Times New Roman" panose="02020603050405020304" pitchFamily="18" charset="0"/>
              </a:rPr>
              <a:t>generate this matrix after making predictions on your test data and then identifying each prediction as one of the four possible outcomes described above.</a:t>
            </a:r>
            <a:endParaRPr lang="en-US" sz="2200" dirty="0">
              <a:latin typeface="Times New Roman" panose="02020603050405020304" pitchFamily="18" charset="0"/>
              <a:cs typeface="Times New Roman" panose="02020603050405020304" pitchFamily="18" charset="0"/>
            </a:endParaRPr>
          </a:p>
        </p:txBody>
      </p:sp>
      <p:pic>
        <p:nvPicPr>
          <p:cNvPr id="30722" name="Picture 2">
            <a:extLst>
              <a:ext uri="{FF2B5EF4-FFF2-40B4-BE49-F238E27FC236}">
                <a16:creationId xmlns:a16="http://schemas.microsoft.com/office/drawing/2014/main" id="{57D3A7B2-73D7-4B29-AE77-D75677A37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658" y="3267075"/>
            <a:ext cx="4787229" cy="331628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567F17EB-A4C6-4165-BEA4-EA17DC0582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24" r="19700" b="6568"/>
          <a:stretch/>
        </p:blipFill>
        <p:spPr bwMode="auto">
          <a:xfrm>
            <a:off x="259186" y="3446064"/>
            <a:ext cx="3634570" cy="2596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Three Main Metrics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3DC48CD-C904-4AA5-B510-77E00905F45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221</a:t>
            </a:fld>
            <a:endParaRPr lang="en-IN"/>
          </a:p>
        </p:txBody>
      </p:sp>
      <p:sp>
        <p:nvSpPr>
          <p:cNvPr id="8" name="Rectangle 1">
            <a:extLst>
              <a:ext uri="{FF2B5EF4-FFF2-40B4-BE49-F238E27FC236}">
                <a16:creationId xmlns:a16="http://schemas.microsoft.com/office/drawing/2014/main" id="{4B8227B2-7B6C-4195-8213-3B8C6FA3DD05}"/>
              </a:ext>
            </a:extLst>
          </p:cNvPr>
          <p:cNvSpPr>
            <a:spLocks noGrp="1" noChangeArrowheads="1"/>
          </p:cNvSpPr>
          <p:nvPr>
            <p:ph sz="quarter" idx="1"/>
          </p:nvPr>
        </p:nvSpPr>
        <p:spPr bwMode="auto">
          <a:xfrm>
            <a:off x="685800" y="1401777"/>
            <a:ext cx="7772400" cy="4401205"/>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Accuracy</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is defined as the percentage of correct predictions for the test data. It can be calculated easily by dividing the number of correct predictions by the number of total predictions.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Precision</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is defined as the fraction of relevant examples (true positives) among all of the examples which were predicted to belong in a certain class.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b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B2886E2-226E-4A6C-AEEE-1A68678A1139}"/>
              </a:ext>
            </a:extLst>
          </p:cNvPr>
          <p:cNvPicPr>
            <a:picLocks noChangeAspect="1"/>
          </p:cNvPicPr>
          <p:nvPr/>
        </p:nvPicPr>
        <p:blipFill>
          <a:blip r:embed="rId2"/>
          <a:stretch>
            <a:fillRect/>
          </a:stretch>
        </p:blipFill>
        <p:spPr>
          <a:xfrm>
            <a:off x="3059832" y="2528888"/>
            <a:ext cx="3960440" cy="1143000"/>
          </a:xfrm>
          <a:prstGeom prst="rect">
            <a:avLst/>
          </a:prstGeom>
        </p:spPr>
      </p:pic>
      <p:pic>
        <p:nvPicPr>
          <p:cNvPr id="12" name="Picture 11">
            <a:extLst>
              <a:ext uri="{FF2B5EF4-FFF2-40B4-BE49-F238E27FC236}">
                <a16:creationId xmlns:a16="http://schemas.microsoft.com/office/drawing/2014/main" id="{7195D5F6-0A91-4934-A9FA-01428090C705}"/>
              </a:ext>
            </a:extLst>
          </p:cNvPr>
          <p:cNvPicPr>
            <a:picLocks noChangeAspect="1"/>
          </p:cNvPicPr>
          <p:nvPr/>
        </p:nvPicPr>
        <p:blipFill>
          <a:blip r:embed="rId3"/>
          <a:stretch>
            <a:fillRect/>
          </a:stretch>
        </p:blipFill>
        <p:spPr>
          <a:xfrm>
            <a:off x="2785467" y="4835066"/>
            <a:ext cx="4624983" cy="1143000"/>
          </a:xfrm>
          <a:prstGeom prst="rect">
            <a:avLst/>
          </a:prstGeom>
        </p:spPr>
      </p:pic>
    </p:spTree>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23E4641D-016C-4502-A754-D02D197ACA9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222</a:t>
            </a:fld>
            <a:endParaRPr lang="en-IN"/>
          </a:p>
        </p:txBody>
      </p:sp>
      <p:sp>
        <p:nvSpPr>
          <p:cNvPr id="6" name="Content Placeholder 5"/>
          <p:cNvSpPr>
            <a:spLocks noGrp="1"/>
          </p:cNvSpPr>
          <p:nvPr>
            <p:ph sz="quarter" idx="1"/>
          </p:nvPr>
        </p:nvSpPr>
        <p:spPr/>
        <p:txBody>
          <a:bodyPr>
            <a:normAutofit/>
          </a:bodyPr>
          <a:lstStyle/>
          <a:p>
            <a:pPr marL="0" indent="0" algn="just">
              <a:buNone/>
            </a:pP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Recall</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 is defined as the fraction of examples which were predicted to belong to a class with respect to all of the examples that truly belong in the class.</a:t>
            </a:r>
          </a:p>
          <a:p>
            <a:pPr marL="0" indent="0" algn="just">
              <a:buNone/>
            </a:pPr>
            <a:endParaRPr lang="en-US" sz="2200" dirty="0"/>
          </a:p>
        </p:txBody>
      </p:sp>
      <p:pic>
        <p:nvPicPr>
          <p:cNvPr id="9" name="Picture 8">
            <a:extLst>
              <a:ext uri="{FF2B5EF4-FFF2-40B4-BE49-F238E27FC236}">
                <a16:creationId xmlns:a16="http://schemas.microsoft.com/office/drawing/2014/main" id="{5C92BAA8-A301-4828-8DCB-7C127055A79B}"/>
              </a:ext>
            </a:extLst>
          </p:cNvPr>
          <p:cNvPicPr>
            <a:picLocks noChangeAspect="1"/>
          </p:cNvPicPr>
          <p:nvPr/>
        </p:nvPicPr>
        <p:blipFill>
          <a:blip r:embed="rId2"/>
          <a:stretch>
            <a:fillRect/>
          </a:stretch>
        </p:blipFill>
        <p:spPr>
          <a:xfrm>
            <a:off x="2558901" y="2663797"/>
            <a:ext cx="4483397" cy="1093465"/>
          </a:xfrm>
          <a:prstGeom prst="rect">
            <a:avLst/>
          </a:prstGeom>
        </p:spPr>
      </p:pic>
    </p:spTree>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Precision and Recall</a:t>
            </a:r>
          </a:p>
        </p:txBody>
      </p:sp>
      <p:sp>
        <p:nvSpPr>
          <p:cNvPr id="3" name="Date Placeholder 2"/>
          <p:cNvSpPr>
            <a:spLocks noGrp="1"/>
          </p:cNvSpPr>
          <p:nvPr>
            <p:ph type="dt" sz="half" idx="10"/>
          </p:nvPr>
        </p:nvSpPr>
        <p:spPr/>
        <p:txBody>
          <a:bodyPr/>
          <a:lstStyle/>
          <a:p>
            <a:fld id="{87F81F9B-1C39-47EA-8CE3-FB00A5D893D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223</a:t>
            </a:fld>
            <a:endParaRPr lang="en-IN"/>
          </a:p>
        </p:txBody>
      </p:sp>
      <p:pic>
        <p:nvPicPr>
          <p:cNvPr id="32770" name="Picture 2">
            <a:extLst>
              <a:ext uri="{FF2B5EF4-FFF2-40B4-BE49-F238E27FC236}">
                <a16:creationId xmlns:a16="http://schemas.microsoft.com/office/drawing/2014/main" id="{09F06E68-BACC-4B5B-96C3-3EBB1062C0F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78971" y="1340768"/>
            <a:ext cx="7893123" cy="4869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F-score</a:t>
            </a:r>
          </a:p>
        </p:txBody>
      </p:sp>
      <p:sp>
        <p:nvSpPr>
          <p:cNvPr id="3" name="Date Placeholder 2"/>
          <p:cNvSpPr>
            <a:spLocks noGrp="1"/>
          </p:cNvSpPr>
          <p:nvPr>
            <p:ph type="dt" sz="half" idx="10"/>
          </p:nvPr>
        </p:nvSpPr>
        <p:spPr/>
        <p:txBody>
          <a:bodyPr/>
          <a:lstStyle/>
          <a:p>
            <a:fld id="{50F1B6D8-48FB-4DDD-A9B4-D4B967CE9AC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224</a:t>
            </a:fld>
            <a:endParaRPr lang="en-IN"/>
          </a:p>
        </p:txBody>
      </p:sp>
      <p:sp>
        <p:nvSpPr>
          <p:cNvPr id="8" name="Rectangle 1">
            <a:extLst>
              <a:ext uri="{FF2B5EF4-FFF2-40B4-BE49-F238E27FC236}">
                <a16:creationId xmlns:a16="http://schemas.microsoft.com/office/drawing/2014/main" id="{0DDFB984-0E71-46BF-B1F7-B42FFE8AADB7}"/>
              </a:ext>
            </a:extLst>
          </p:cNvPr>
          <p:cNvSpPr>
            <a:spLocks noGrp="1" noChangeArrowheads="1"/>
          </p:cNvSpPr>
          <p:nvPr>
            <p:ph sz="quarter" idx="1"/>
          </p:nvPr>
        </p:nvSpPr>
        <p:spPr bwMode="auto">
          <a:xfrm>
            <a:off x="683568" y="1522675"/>
            <a:ext cx="7965132" cy="409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50000"/>
              </a:lnSpc>
              <a:spcBef>
                <a:spcPct val="0"/>
              </a:spcBef>
              <a:spcAft>
                <a:spcPct val="0"/>
              </a:spcAft>
              <a:buSzPct val="120000"/>
              <a:buFont typeface="Arial" panose="020B0604020202020204" pitchFamily="34" charset="0"/>
              <a:buChar char="•"/>
              <a:tabLst/>
            </a:pPr>
            <a:r>
              <a:rPr lang="en-US" altLang="en-US" sz="2200" dirty="0">
                <a:latin typeface="Times New Roman" panose="02020603050405020304" pitchFamily="18" charset="0"/>
                <a:cs typeface="Times New Roman" panose="02020603050405020304" pitchFamily="18" charset="0"/>
              </a:rPr>
              <a:t>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ombine the precision and recall metrics; the common approach for combining these metrics is known as the f-score.</a:t>
            </a:r>
          </a:p>
          <a:p>
            <a:pPr marL="0" marR="0" lvl="0" indent="0" algn="just" defTabSz="914400" rtl="0" eaLnBrk="0" fontAlgn="base" latinLnBrk="0" hangingPunct="0">
              <a:lnSpc>
                <a:spcPct val="150000"/>
              </a:lnSpc>
              <a:spcBef>
                <a:spcPct val="0"/>
              </a:spcBef>
              <a:spcAft>
                <a:spcPct val="0"/>
              </a:spcAft>
              <a:buSzPct val="120000"/>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SzPct val="120000"/>
              <a:buNone/>
              <a:tabLst/>
            </a:pPr>
            <a:endParaRPr lang="en-US" altLang="en-US" sz="22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SzPct val="120000"/>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SzPct val="120000"/>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ββ parameter allows us to control the tradeoff of importance between precision and recall. β&lt;1β&lt;1 focuses more on precision while β&gt;1β&gt;1 focuses more on recall.</a:t>
            </a:r>
          </a:p>
        </p:txBody>
      </p:sp>
      <p:pic>
        <p:nvPicPr>
          <p:cNvPr id="10" name="Picture 9">
            <a:extLst>
              <a:ext uri="{FF2B5EF4-FFF2-40B4-BE49-F238E27FC236}">
                <a16:creationId xmlns:a16="http://schemas.microsoft.com/office/drawing/2014/main" id="{98FE09F3-0467-4A77-B47A-D505B2930D68}"/>
              </a:ext>
            </a:extLst>
          </p:cNvPr>
          <p:cNvPicPr>
            <a:picLocks noChangeAspect="1"/>
          </p:cNvPicPr>
          <p:nvPr/>
        </p:nvPicPr>
        <p:blipFill>
          <a:blip r:embed="rId2"/>
          <a:stretch>
            <a:fillRect/>
          </a:stretch>
        </p:blipFill>
        <p:spPr>
          <a:xfrm>
            <a:off x="2123728" y="2690813"/>
            <a:ext cx="5695950" cy="1314252"/>
          </a:xfrm>
          <a:prstGeom prst="rect">
            <a:avLst/>
          </a:prstGeom>
        </p:spPr>
      </p:pic>
    </p:spTree>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Regression metrics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995A1A7-11B6-494D-8E43-79760E455F4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225</a:t>
            </a:fld>
            <a:endParaRPr lang="en-IN"/>
          </a:p>
        </p:txBody>
      </p:sp>
      <p:sp>
        <p:nvSpPr>
          <p:cNvPr id="6" name="Content Placeholder 5"/>
          <p:cNvSpPr>
            <a:spLocks noGrp="1"/>
          </p:cNvSpPr>
          <p:nvPr>
            <p:ph sz="quarter" idx="1"/>
          </p:nvPr>
        </p:nvSpPr>
        <p:spPr>
          <a:xfrm>
            <a:off x="603504" y="1196752"/>
            <a:ext cx="8083296" cy="4572000"/>
          </a:xfrm>
        </p:spPr>
        <p:txBody>
          <a:bodyPr>
            <a:noAutofit/>
          </a:bodyPr>
          <a:lstStyle/>
          <a:p>
            <a:pPr algn="just">
              <a:lnSpc>
                <a:spcPct val="170000"/>
              </a:lnSpc>
            </a:pPr>
            <a:r>
              <a:rPr lang="en-US" sz="2000" b="0" i="0" dirty="0">
                <a:effectLst/>
                <a:latin typeface="Times New Roman" panose="02020603050405020304" pitchFamily="18" charset="0"/>
                <a:cs typeface="Times New Roman" panose="02020603050405020304" pitchFamily="18" charset="0"/>
              </a:rPr>
              <a:t>Evaluation metrics for regression models are quite different than the classification models because we are now predicting in a continuous range instead of a discrete number of classes. </a:t>
            </a:r>
          </a:p>
          <a:p>
            <a:pPr algn="just">
              <a:lnSpc>
                <a:spcPct val="170000"/>
              </a:lnSpc>
            </a:pPr>
            <a:r>
              <a:rPr lang="en-US" sz="2000" b="0" i="0" dirty="0">
                <a:effectLst/>
                <a:latin typeface="Times New Roman" panose="02020603050405020304" pitchFamily="18" charset="0"/>
                <a:cs typeface="Times New Roman" panose="02020603050405020304" pitchFamily="18" charset="0"/>
              </a:rPr>
              <a:t>If your regression model predicts the price of a house to be $400K and it sells for $405K, that's a pretty good prediction. </a:t>
            </a:r>
          </a:p>
          <a:p>
            <a:pPr algn="just">
              <a:lnSpc>
                <a:spcPct val="170000"/>
              </a:lnSpc>
            </a:pPr>
            <a:r>
              <a:rPr lang="en-US" sz="2000" b="0" i="0" dirty="0">
                <a:effectLst/>
                <a:latin typeface="Times New Roman" panose="02020603050405020304" pitchFamily="18" charset="0"/>
                <a:cs typeface="Times New Roman" panose="02020603050405020304" pitchFamily="18" charset="0"/>
              </a:rPr>
              <a:t>However, in the classification examples we were only concerned with whether or not a prediction was correct or incorrect, there was no ability to say a prediction was "pretty good". </a:t>
            </a:r>
          </a:p>
          <a:p>
            <a:pPr algn="just">
              <a:lnSpc>
                <a:spcPct val="170000"/>
              </a:lnSpc>
            </a:pPr>
            <a:r>
              <a:rPr lang="en-US" sz="2000" b="0" i="0" dirty="0">
                <a:effectLst/>
                <a:latin typeface="Times New Roman" panose="02020603050405020304" pitchFamily="18" charset="0"/>
                <a:cs typeface="Times New Roman" panose="02020603050405020304" pitchFamily="18" charset="0"/>
              </a:rPr>
              <a:t>Thus, we have a different set of evaluation metrics for regression models.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effectLst/>
                <a:latin typeface="Times New Roman" panose="02020603050405020304" pitchFamily="18" charset="0"/>
                <a:cs typeface="Times New Roman" panose="02020603050405020304" pitchFamily="18" charset="0"/>
              </a:rPr>
              <a:t>Metrics For Regression Models</a:t>
            </a:r>
            <a:endParaRPr lang="en-US" sz="3200" b="1" i="1" dirty="0">
              <a:solidFill>
                <a:schemeClr val="accent3"/>
              </a:solidFill>
            </a:endParaRPr>
          </a:p>
        </p:txBody>
      </p:sp>
      <p:sp>
        <p:nvSpPr>
          <p:cNvPr id="3" name="Date Placeholder 2"/>
          <p:cNvSpPr>
            <a:spLocks noGrp="1"/>
          </p:cNvSpPr>
          <p:nvPr>
            <p:ph type="dt" sz="half" idx="10"/>
          </p:nvPr>
        </p:nvSpPr>
        <p:spPr/>
        <p:txBody>
          <a:bodyPr/>
          <a:lstStyle/>
          <a:p>
            <a:fld id="{1FDA53FA-211D-4759-8EE6-272133BD3B0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226</a:t>
            </a:fld>
            <a:endParaRPr lang="en-IN"/>
          </a:p>
        </p:txBody>
      </p:sp>
      <p:sp>
        <p:nvSpPr>
          <p:cNvPr id="8" name="Rectangle 1">
            <a:extLst>
              <a:ext uri="{FF2B5EF4-FFF2-40B4-BE49-F238E27FC236}">
                <a16:creationId xmlns:a16="http://schemas.microsoft.com/office/drawing/2014/main" id="{7D6B01C6-6C60-451B-97A1-9BC8A04E8E0B}"/>
              </a:ext>
            </a:extLst>
          </p:cNvPr>
          <p:cNvSpPr>
            <a:spLocks noGrp="1" noChangeArrowheads="1"/>
          </p:cNvSpPr>
          <p:nvPr>
            <p:ph sz="quarter" idx="1"/>
          </p:nvPr>
        </p:nvSpPr>
        <p:spPr bwMode="auto">
          <a:xfrm>
            <a:off x="755576" y="1340768"/>
            <a:ext cx="7893124" cy="450969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Explained variance</a:t>
            </a:r>
            <a:r>
              <a:rPr kumimoji="0" lang="en-US" altLang="en-US" sz="2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compares the variance within the expected outcomes, and compares that to the variance in the error of our model. This metric essentially represents the amount of variation in the original dataset that our model is able to explain.</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sz="22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Mean squared error</a:t>
            </a:r>
            <a:r>
              <a:rPr kumimoji="0" lang="en-US" altLang="en-US" sz="2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is simply defined as the average of squared differences between the predicted output and the true output. </a:t>
            </a:r>
          </a:p>
        </p:txBody>
      </p:sp>
      <p:pic>
        <p:nvPicPr>
          <p:cNvPr id="10" name="Picture 9">
            <a:extLst>
              <a:ext uri="{FF2B5EF4-FFF2-40B4-BE49-F238E27FC236}">
                <a16:creationId xmlns:a16="http://schemas.microsoft.com/office/drawing/2014/main" id="{6D73A1F7-691F-4450-9A5B-0519FF8C02F7}"/>
              </a:ext>
            </a:extLst>
          </p:cNvPr>
          <p:cNvPicPr>
            <a:picLocks noChangeAspect="1"/>
          </p:cNvPicPr>
          <p:nvPr/>
        </p:nvPicPr>
        <p:blipFill>
          <a:blip r:embed="rId2"/>
          <a:stretch>
            <a:fillRect/>
          </a:stretch>
        </p:blipFill>
        <p:spPr>
          <a:xfrm>
            <a:off x="1824037" y="3466175"/>
            <a:ext cx="6105525" cy="1330977"/>
          </a:xfrm>
          <a:prstGeom prst="rect">
            <a:avLst/>
          </a:prstGeom>
        </p:spPr>
      </p:pic>
    </p:spTree>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EA80D09F-C27B-4586-8F47-BCFBFD4A04A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227</a:t>
            </a:fld>
            <a:endParaRPr lang="en-IN"/>
          </a:p>
        </p:txBody>
      </p:sp>
      <p:sp>
        <p:nvSpPr>
          <p:cNvPr id="6" name="Content Placeholder 5"/>
          <p:cNvSpPr>
            <a:spLocks noGrp="1"/>
          </p:cNvSpPr>
          <p:nvPr>
            <p:ph sz="quarter" idx="1"/>
          </p:nvPr>
        </p:nvSpPr>
        <p:spPr/>
        <p:txBody>
          <a:bodyPr>
            <a:normAutofit/>
          </a:bodyPr>
          <a:lstStyle/>
          <a:p>
            <a:pPr marL="0" indent="0" algn="just">
              <a:lnSpc>
                <a:spcPct val="150000"/>
              </a:lnSpc>
              <a:buNone/>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Squared error is commonly used because it is agnostic to whether the prediction was too high or too low, it just reports that the prediction was incorrect. </a:t>
            </a: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indent="0" algn="just">
              <a:lnSpc>
                <a:spcPct val="150000"/>
              </a:lnSpc>
              <a:buNone/>
            </a:pP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The </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a:t>
            </a:r>
            <a:r>
              <a:rPr kumimoji="0" lang="en-US" altLang="en-US" sz="2200" b="1"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2</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coefficient</a:t>
            </a:r>
            <a:r>
              <a:rPr kumimoji="0" lang="en-US" altLang="en-US" sz="2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effectLst/>
                <a:latin typeface="Times New Roman" panose="02020603050405020304" pitchFamily="18" charset="0"/>
                <a:cs typeface="Times New Roman" panose="02020603050405020304" pitchFamily="18" charset="0"/>
              </a:rPr>
              <a:t>represents the proportion of variance in the outcome that our model is capable of predicting based on its features.</a:t>
            </a:r>
          </a:p>
          <a:p>
            <a:pPr marL="0" indent="0" algn="just">
              <a:lnSpc>
                <a:spcPct val="150000"/>
              </a:lnSpc>
              <a:buNone/>
            </a:pPr>
            <a:endParaRPr lang="en-US" sz="2200" dirty="0"/>
          </a:p>
        </p:txBody>
      </p:sp>
      <p:pic>
        <p:nvPicPr>
          <p:cNvPr id="9" name="Picture 8">
            <a:extLst>
              <a:ext uri="{FF2B5EF4-FFF2-40B4-BE49-F238E27FC236}">
                <a16:creationId xmlns:a16="http://schemas.microsoft.com/office/drawing/2014/main" id="{87B793B8-BBB2-48E2-885B-0E8272371633}"/>
              </a:ext>
            </a:extLst>
          </p:cNvPr>
          <p:cNvPicPr>
            <a:picLocks noChangeAspect="1"/>
          </p:cNvPicPr>
          <p:nvPr/>
        </p:nvPicPr>
        <p:blipFill>
          <a:blip r:embed="rId2"/>
          <a:stretch>
            <a:fillRect/>
          </a:stretch>
        </p:blipFill>
        <p:spPr>
          <a:xfrm>
            <a:off x="1924162" y="2996952"/>
            <a:ext cx="5905276" cy="1266825"/>
          </a:xfrm>
          <a:prstGeom prst="rect">
            <a:avLst/>
          </a:prstGeom>
        </p:spPr>
      </p:pic>
    </p:spTree>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endParaRPr lang="en-US" sz="3200" dirty="0"/>
          </a:p>
        </p:txBody>
      </p:sp>
      <p:sp>
        <p:nvSpPr>
          <p:cNvPr id="3" name="Date Placeholder 2"/>
          <p:cNvSpPr>
            <a:spLocks noGrp="1"/>
          </p:cNvSpPr>
          <p:nvPr>
            <p:ph type="dt" sz="half" idx="10"/>
          </p:nvPr>
        </p:nvSpPr>
        <p:spPr/>
        <p:txBody>
          <a:bodyPr/>
          <a:lstStyle/>
          <a:p>
            <a:fld id="{BF85025F-CC78-4D86-8F72-FEB92C26C68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228</a:t>
            </a:fld>
            <a:endParaRPr lang="en-IN"/>
          </a:p>
        </p:txBody>
      </p:sp>
      <p:pic>
        <p:nvPicPr>
          <p:cNvPr id="9" name="Content Placeholder 8">
            <a:extLst>
              <a:ext uri="{FF2B5EF4-FFF2-40B4-BE49-F238E27FC236}">
                <a16:creationId xmlns:a16="http://schemas.microsoft.com/office/drawing/2014/main" id="{97E8A7DB-84F6-4B9F-97CD-6EDF2F9547BE}"/>
              </a:ext>
            </a:extLst>
          </p:cNvPr>
          <p:cNvPicPr>
            <a:picLocks noGrp="1" noChangeAspect="1"/>
          </p:cNvPicPr>
          <p:nvPr>
            <p:ph sz="quarter" idx="1"/>
          </p:nvPr>
        </p:nvPicPr>
        <p:blipFill>
          <a:blip r:embed="rId2"/>
          <a:stretch>
            <a:fillRect/>
          </a:stretch>
        </p:blipFill>
        <p:spPr>
          <a:xfrm>
            <a:off x="1533525" y="2204864"/>
            <a:ext cx="6534150" cy="3362325"/>
          </a:xfrm>
        </p:spPr>
      </p:pic>
      <p:sp>
        <p:nvSpPr>
          <p:cNvPr id="10" name="TextBox 9">
            <a:extLst>
              <a:ext uri="{FF2B5EF4-FFF2-40B4-BE49-F238E27FC236}">
                <a16:creationId xmlns:a16="http://schemas.microsoft.com/office/drawing/2014/main" id="{E925885D-B305-47FA-8613-91F0DC183AB4}"/>
              </a:ext>
            </a:extLst>
          </p:cNvPr>
          <p:cNvSpPr txBox="1"/>
          <p:nvPr/>
        </p:nvSpPr>
        <p:spPr>
          <a:xfrm>
            <a:off x="1023392" y="1482569"/>
            <a:ext cx="1872208" cy="430887"/>
          </a:xfrm>
          <a:prstGeom prst="rect">
            <a:avLst/>
          </a:prstGeom>
          <a:noFill/>
        </p:spPr>
        <p:txBody>
          <a:bodyPr wrap="square" rtlCol="0">
            <a:spAutoFit/>
          </a:bodyPr>
          <a:lstStyle/>
          <a:p>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R</a:t>
            </a:r>
            <a:r>
              <a:rPr kumimoji="0" lang="en-US" altLang="en-US" sz="2200" b="1"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2</a:t>
            </a:r>
            <a:r>
              <a:rPr kumimoji="0" lang="en-US" altLang="en-US" sz="2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coefficient</a:t>
            </a:r>
            <a:r>
              <a:rPr kumimoji="0" lang="en-US" altLang="en-US" sz="2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endParaRPr lang="en-IN" sz="2200" dirty="0">
              <a:solidFill>
                <a:srgbClr val="FF0000"/>
              </a:solidFill>
            </a:endParaRPr>
          </a:p>
        </p:txBody>
      </p:sp>
    </p:spTree>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Bias vs Variance</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ECF8A9B-590A-4F60-B144-4CB243D4D6D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229</a:t>
            </a:fld>
            <a:endParaRPr lang="en-IN"/>
          </a:p>
        </p:txBody>
      </p:sp>
      <p:sp>
        <p:nvSpPr>
          <p:cNvPr id="6" name="Content Placeholder 5"/>
          <p:cNvSpPr>
            <a:spLocks noGrp="1"/>
          </p:cNvSpPr>
          <p:nvPr>
            <p:ph sz="quarter" idx="1"/>
          </p:nvPr>
        </p:nvSpPr>
        <p:spPr/>
        <p:txBody>
          <a:bodyPr>
            <a:normAutofit fontScale="92500" lnSpcReduction="20000"/>
          </a:bodyPr>
          <a:lstStyle/>
          <a:p>
            <a:pPr algn="just" fontAlgn="base">
              <a:lnSpc>
                <a:spcPct val="150000"/>
              </a:lnSpc>
            </a:pPr>
            <a:r>
              <a:rPr lang="en-US" b="0" i="0" dirty="0">
                <a:effectLst/>
                <a:latin typeface="Times New Roman" panose="02020603050405020304" pitchFamily="18" charset="0"/>
                <a:cs typeface="Times New Roman" panose="02020603050405020304" pitchFamily="18" charset="0"/>
              </a:rPr>
              <a:t>The ultimate goal of any machine learning model is to learn from examples and generalize some degree of knowledge regarding the task we're training it to perform. </a:t>
            </a:r>
          </a:p>
          <a:p>
            <a:pPr algn="just" fontAlgn="base">
              <a:lnSpc>
                <a:spcPct val="150000"/>
              </a:lnSpc>
            </a:pPr>
            <a:r>
              <a:rPr lang="en-US" b="0" i="0" dirty="0">
                <a:effectLst/>
                <a:latin typeface="Times New Roman" panose="02020603050405020304" pitchFamily="18" charset="0"/>
                <a:cs typeface="Times New Roman" panose="02020603050405020304" pitchFamily="18" charset="0"/>
              </a:rPr>
              <a:t>Some machine learning models provide the framework for generalization by suggesting the underlying structure of that knowledge. </a:t>
            </a:r>
          </a:p>
          <a:p>
            <a:pPr algn="just" fontAlgn="base">
              <a:lnSpc>
                <a:spcPct val="150000"/>
              </a:lnSpc>
            </a:pPr>
            <a:r>
              <a:rPr lang="en-US" b="0" i="0" dirty="0">
                <a:effectLst/>
                <a:latin typeface="Times New Roman" panose="02020603050405020304" pitchFamily="18" charset="0"/>
                <a:cs typeface="Times New Roman" panose="02020603050405020304" pitchFamily="18" charset="0"/>
              </a:rPr>
              <a:t>For example, a linear regression model imposes a framework to learn linear relationships between the information we feed it.</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Classification </a:t>
            </a:r>
          </a:p>
        </p:txBody>
      </p:sp>
      <p:sp>
        <p:nvSpPr>
          <p:cNvPr id="3" name="Date Placeholder 2"/>
          <p:cNvSpPr>
            <a:spLocks noGrp="1"/>
          </p:cNvSpPr>
          <p:nvPr>
            <p:ph type="dt" sz="half" idx="10"/>
          </p:nvPr>
        </p:nvSpPr>
        <p:spPr/>
        <p:txBody>
          <a:bodyPr/>
          <a:lstStyle/>
          <a:p>
            <a:fld id="{F27A020D-E00C-4205-B268-3170082D59B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a:t>
            </a:fld>
            <a:endParaRPr lang="en-IN"/>
          </a:p>
        </p:txBody>
      </p:sp>
      <p:sp>
        <p:nvSpPr>
          <p:cNvPr id="6" name="Content Placeholder 5"/>
          <p:cNvSpPr>
            <a:spLocks noGrp="1"/>
          </p:cNvSpPr>
          <p:nvPr>
            <p:ph sz="quarter" idx="1"/>
          </p:nvPr>
        </p:nvSpPr>
        <p:spPr/>
        <p:txBody>
          <a:bodyPr/>
          <a:lstStyle/>
          <a:p>
            <a:pPr>
              <a:lnSpc>
                <a:spcPct val="90000"/>
              </a:lnSpc>
            </a:pPr>
            <a:r>
              <a:rPr lang="en-US" sz="2400" dirty="0"/>
              <a:t>In classification, we predict labels </a:t>
            </a:r>
            <a:r>
              <a:rPr lang="en-US" sz="2400" i="1" dirty="0"/>
              <a:t>y</a:t>
            </a:r>
            <a:r>
              <a:rPr lang="en-US" sz="2400" dirty="0"/>
              <a:t> (classes) for inputs </a:t>
            </a:r>
            <a:r>
              <a:rPr lang="en-US" sz="2400" i="1" dirty="0"/>
              <a:t>x</a:t>
            </a:r>
          </a:p>
          <a:p>
            <a:pPr>
              <a:lnSpc>
                <a:spcPct val="90000"/>
              </a:lnSpc>
            </a:pPr>
            <a:endParaRPr lang="en-US" sz="2400" dirty="0"/>
          </a:p>
          <a:p>
            <a:pPr>
              <a:lnSpc>
                <a:spcPct val="90000"/>
              </a:lnSpc>
            </a:pPr>
            <a:r>
              <a:rPr lang="en-US" sz="2400" dirty="0"/>
              <a:t>Examples:</a:t>
            </a:r>
          </a:p>
          <a:p>
            <a:pPr lvl="1">
              <a:lnSpc>
                <a:spcPct val="90000"/>
              </a:lnSpc>
            </a:pPr>
            <a:r>
              <a:rPr lang="en-US" sz="2000" dirty="0"/>
              <a:t>OCR (input: images, classes: characters)</a:t>
            </a:r>
          </a:p>
          <a:p>
            <a:pPr lvl="1">
              <a:lnSpc>
                <a:spcPct val="90000"/>
              </a:lnSpc>
            </a:pPr>
            <a:r>
              <a:rPr lang="en-US" sz="2000" dirty="0"/>
              <a:t>Medical diagnosis (input: symptoms, classes: diseases)</a:t>
            </a:r>
          </a:p>
          <a:p>
            <a:pPr lvl="1">
              <a:lnSpc>
                <a:spcPct val="90000"/>
              </a:lnSpc>
            </a:pPr>
            <a:r>
              <a:rPr lang="en-US" sz="2000" dirty="0"/>
              <a:t>Automatic essay grader (input: document, classes: grades)</a:t>
            </a:r>
          </a:p>
          <a:p>
            <a:pPr lvl="1">
              <a:lnSpc>
                <a:spcPct val="90000"/>
              </a:lnSpc>
            </a:pPr>
            <a:r>
              <a:rPr lang="en-US" sz="2000" dirty="0"/>
              <a:t>Fraud detection (input: account activity, classes: fraud / no fraud)</a:t>
            </a:r>
          </a:p>
          <a:p>
            <a:pPr lvl="1">
              <a:lnSpc>
                <a:spcPct val="90000"/>
              </a:lnSpc>
            </a:pPr>
            <a:r>
              <a:rPr lang="en-US" sz="2000" dirty="0"/>
              <a:t>Customer service email routing</a:t>
            </a:r>
          </a:p>
          <a:p>
            <a:pPr lvl="1">
              <a:lnSpc>
                <a:spcPct val="90000"/>
              </a:lnSpc>
            </a:pPr>
            <a:r>
              <a:rPr lang="en-US" sz="2000" dirty="0"/>
              <a:t>Recommended articles in a newspaper, recommended books</a:t>
            </a:r>
          </a:p>
          <a:p>
            <a:pPr lvl="1">
              <a:lnSpc>
                <a:spcPct val="90000"/>
              </a:lnSpc>
            </a:pPr>
            <a:r>
              <a:rPr lang="en-US" sz="2000" dirty="0"/>
              <a:t>DNA and protein sequence identification</a:t>
            </a:r>
          </a:p>
          <a:p>
            <a:pPr lvl="1">
              <a:lnSpc>
                <a:spcPct val="90000"/>
              </a:lnSpc>
            </a:pPr>
            <a:r>
              <a:rPr lang="en-US" sz="2000" dirty="0"/>
              <a:t>Categorization and identification of astronomical images	</a:t>
            </a:r>
          </a:p>
          <a:p>
            <a:pPr lvl="1">
              <a:lnSpc>
                <a:spcPct val="90000"/>
              </a:lnSpc>
            </a:pPr>
            <a:r>
              <a:rPr lang="en-US" sz="2000" dirty="0"/>
              <a:t>Financial investments</a:t>
            </a:r>
          </a:p>
          <a:p>
            <a:pPr lvl="1">
              <a:lnSpc>
                <a:spcPct val="90000"/>
              </a:lnSpc>
            </a:pPr>
            <a:r>
              <a:rPr lang="en-US" sz="2000" dirty="0"/>
              <a:t> … many more</a:t>
            </a:r>
          </a:p>
          <a:p>
            <a:endParaRPr lang="en-US" dirty="0"/>
          </a:p>
        </p:txBody>
      </p:sp>
    </p:spTree>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Bias vs Variance Contd.,</a:t>
            </a:r>
            <a:endParaRPr lang="en-US" sz="3200" dirty="0"/>
          </a:p>
        </p:txBody>
      </p:sp>
      <p:sp>
        <p:nvSpPr>
          <p:cNvPr id="3" name="Date Placeholder 2"/>
          <p:cNvSpPr>
            <a:spLocks noGrp="1"/>
          </p:cNvSpPr>
          <p:nvPr>
            <p:ph type="dt" sz="half" idx="10"/>
          </p:nvPr>
        </p:nvSpPr>
        <p:spPr/>
        <p:txBody>
          <a:bodyPr/>
          <a:lstStyle/>
          <a:p>
            <a:fld id="{9A07A9CD-E4EA-403B-9032-1627E7FD181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230</a:t>
            </a:fld>
            <a:endParaRPr lang="en-IN"/>
          </a:p>
        </p:txBody>
      </p:sp>
      <p:sp>
        <p:nvSpPr>
          <p:cNvPr id="6" name="Content Placeholder 5"/>
          <p:cNvSpPr>
            <a:spLocks noGrp="1"/>
          </p:cNvSpPr>
          <p:nvPr>
            <p:ph sz="quarter" idx="1"/>
          </p:nvPr>
        </p:nvSpPr>
        <p:spPr>
          <a:xfrm>
            <a:off x="603504" y="1476397"/>
            <a:ext cx="5135634" cy="4572000"/>
          </a:xfrm>
        </p:spPr>
        <p:txBody>
          <a:bodyPr>
            <a:normAutofit fontScale="92500" lnSpcReduction="10000"/>
          </a:bodyPr>
          <a:lstStyle/>
          <a:p>
            <a:pPr algn="just" fontAlgn="base">
              <a:lnSpc>
                <a:spcPct val="150000"/>
              </a:lnSpc>
            </a:pPr>
            <a:r>
              <a:rPr lang="en-US" sz="2200" b="0" i="0" dirty="0">
                <a:effectLst/>
                <a:latin typeface="Times New Roman" panose="02020603050405020304" pitchFamily="18" charset="0"/>
                <a:cs typeface="Times New Roman" panose="02020603050405020304" pitchFamily="18" charset="0"/>
              </a:rPr>
              <a:t>However, sometimes we provide a model with too much pre-built structure that we limit the model's ability to learn from the examples - such as the case where we train a linear model on a exponential dataset. </a:t>
            </a:r>
          </a:p>
          <a:p>
            <a:pPr algn="just" fontAlgn="base">
              <a:lnSpc>
                <a:spcPct val="150000"/>
              </a:lnSpc>
            </a:pPr>
            <a:r>
              <a:rPr lang="en-US" sz="2200" b="0" i="0" dirty="0">
                <a:effectLst/>
                <a:latin typeface="Times New Roman" panose="02020603050405020304" pitchFamily="18" charset="0"/>
                <a:cs typeface="Times New Roman" panose="02020603050405020304" pitchFamily="18" charset="0"/>
              </a:rPr>
              <a:t>In this case, our model is </a:t>
            </a:r>
            <a:r>
              <a:rPr lang="en-US" sz="2200" b="1" i="0" dirty="0">
                <a:solidFill>
                  <a:srgbClr val="FF0000"/>
                </a:solidFill>
                <a:effectLst/>
                <a:latin typeface="Times New Roman" panose="02020603050405020304" pitchFamily="18" charset="0"/>
                <a:cs typeface="Times New Roman" panose="02020603050405020304" pitchFamily="18" charset="0"/>
              </a:rPr>
              <a:t>biased</a:t>
            </a:r>
            <a:r>
              <a:rPr lang="en-US" sz="2200" b="0" i="0" dirty="0">
                <a:effectLst/>
                <a:latin typeface="Times New Roman" panose="02020603050405020304" pitchFamily="18" charset="0"/>
                <a:cs typeface="Times New Roman" panose="02020603050405020304" pitchFamily="18" charset="0"/>
              </a:rPr>
              <a:t> by the pre-imposed structure and relationships.</a:t>
            </a:r>
          </a:p>
          <a:p>
            <a:pPr algn="just" fontAlgn="base">
              <a:lnSpc>
                <a:spcPct val="150000"/>
              </a:lnSpc>
            </a:pPr>
            <a:r>
              <a:rPr lang="en-US" sz="2200" b="0" i="0" dirty="0">
                <a:effectLst/>
                <a:latin typeface="Times New Roman" panose="02020603050405020304" pitchFamily="18" charset="0"/>
                <a:cs typeface="Times New Roman" panose="02020603050405020304" pitchFamily="18" charset="0"/>
              </a:rPr>
              <a:t>Models with high bias pay little attention to the data presented; this is also known as </a:t>
            </a:r>
            <a:r>
              <a:rPr lang="en-US" sz="2200" b="1" i="0" dirty="0">
                <a:solidFill>
                  <a:srgbClr val="FF0000"/>
                </a:solidFill>
                <a:effectLst/>
                <a:latin typeface="Times New Roman" panose="02020603050405020304" pitchFamily="18" charset="0"/>
                <a:cs typeface="Times New Roman" panose="02020603050405020304" pitchFamily="18" charset="0"/>
              </a:rPr>
              <a:t>underfitting</a:t>
            </a:r>
            <a:endParaRPr lang="en-US" sz="2200" dirty="0">
              <a:solidFill>
                <a:srgbClr val="FF0000"/>
              </a:solidFill>
            </a:endParaRPr>
          </a:p>
        </p:txBody>
      </p:sp>
      <p:pic>
        <p:nvPicPr>
          <p:cNvPr id="35842" name="Picture 2">
            <a:extLst>
              <a:ext uri="{FF2B5EF4-FFF2-40B4-BE49-F238E27FC236}">
                <a16:creationId xmlns:a16="http://schemas.microsoft.com/office/drawing/2014/main" id="{04B9A495-7C29-4BDD-B4C2-65910A799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775" y="1628800"/>
            <a:ext cx="3225350" cy="396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Validation curves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0F932C9-C63B-4F12-B748-47A7AFD854B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231</a:t>
            </a:fld>
            <a:endParaRPr lang="en-IN"/>
          </a:p>
        </p:txBody>
      </p:sp>
      <p:sp>
        <p:nvSpPr>
          <p:cNvPr id="6" name="Content Placeholder 5"/>
          <p:cNvSpPr>
            <a:spLocks noGrp="1"/>
          </p:cNvSpPr>
          <p:nvPr>
            <p:ph sz="quarter" idx="1"/>
          </p:nvPr>
        </p:nvSpPr>
        <p:spPr>
          <a:xfrm>
            <a:off x="755576" y="1268760"/>
            <a:ext cx="7772400" cy="4572000"/>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 goal with any machine learning model is</a:t>
            </a:r>
            <a:r>
              <a:rPr lang="en-US" sz="2000" b="0" i="0" dirty="0">
                <a:solidFill>
                  <a:srgbClr val="FF0000"/>
                </a:solidFill>
                <a:effectLst/>
                <a:latin typeface="Times New Roman" panose="02020603050405020304" pitchFamily="18" charset="0"/>
                <a:cs typeface="Times New Roman" panose="02020603050405020304" pitchFamily="18" charset="0"/>
              </a:rPr>
              <a:t> </a:t>
            </a:r>
            <a:r>
              <a:rPr lang="en-US" sz="2000" b="1" i="0" dirty="0">
                <a:solidFill>
                  <a:srgbClr val="FF0000"/>
                </a:solidFill>
                <a:effectLst/>
                <a:latin typeface="Times New Roman" panose="02020603050405020304" pitchFamily="18" charset="0"/>
                <a:cs typeface="Times New Roman" panose="02020603050405020304" pitchFamily="18" charset="0"/>
              </a:rPr>
              <a:t>generalization</a:t>
            </a:r>
            <a:r>
              <a:rPr lang="en-US" sz="2000" b="0" i="0" dirty="0">
                <a:effectLst/>
                <a:latin typeface="Times New Roman" panose="02020603050405020304" pitchFamily="18" charset="0"/>
                <a:cs typeface="Times New Roman" panose="02020603050405020304" pitchFamily="18" charset="0"/>
              </a:rPr>
              <a:t>. Validation curves allow us to find the sweet spot between underfitting and overfitting a model to build a model that generalizes well. </a:t>
            </a:r>
          </a:p>
          <a:p>
            <a:pPr algn="just">
              <a:lnSpc>
                <a:spcPct val="150000"/>
              </a:lnSpc>
            </a:pPr>
            <a:r>
              <a:rPr lang="en-US" sz="2000" b="0" i="0" dirty="0">
                <a:effectLst/>
                <a:latin typeface="Times New Roman" panose="02020603050405020304" pitchFamily="18" charset="0"/>
                <a:cs typeface="Times New Roman" panose="02020603050405020304" pitchFamily="18" charset="0"/>
              </a:rPr>
              <a:t>A typical validation curve is a plot of the model's error as a function of some model hyperparameter which controls the model's tendency to overfit or underfit the data. </a:t>
            </a:r>
          </a:p>
          <a:p>
            <a:pPr algn="just">
              <a:lnSpc>
                <a:spcPct val="150000"/>
              </a:lnSpc>
            </a:pPr>
            <a:r>
              <a:rPr lang="en-US" sz="2000" b="0" i="0" dirty="0">
                <a:effectLst/>
                <a:latin typeface="Times New Roman" panose="02020603050405020304" pitchFamily="18" charset="0"/>
                <a:cs typeface="Times New Roman" panose="02020603050405020304" pitchFamily="18" charset="0"/>
              </a:rPr>
              <a:t>The parameter what we choose depends on the specific model we're evaluating;</a:t>
            </a:r>
            <a:r>
              <a:rPr lang="en-US" sz="2000" dirty="0">
                <a:latin typeface="Times New Roman" panose="02020603050405020304" pitchFamily="18" charset="0"/>
                <a:cs typeface="Times New Roman" panose="02020603050405020304" pitchFamily="18" charset="0"/>
              </a:rPr>
              <a:t> F</a:t>
            </a:r>
            <a:r>
              <a:rPr lang="en-US" sz="2000" b="0" i="0" dirty="0">
                <a:effectLst/>
                <a:latin typeface="Times New Roman" panose="02020603050405020304" pitchFamily="18" charset="0"/>
                <a:cs typeface="Times New Roman" panose="02020603050405020304" pitchFamily="18" charset="0"/>
              </a:rPr>
              <a:t>or example, we might choose to plot the degree of polynomial features (typically, this means you have polynomial features up to this degree) for a linear regression model.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Validation curves Contd.,</a:t>
            </a:r>
            <a:endParaRPr lang="en-US" sz="3200" dirty="0"/>
          </a:p>
        </p:txBody>
      </p:sp>
      <p:sp>
        <p:nvSpPr>
          <p:cNvPr id="3" name="Date Placeholder 2"/>
          <p:cNvSpPr>
            <a:spLocks noGrp="1"/>
          </p:cNvSpPr>
          <p:nvPr>
            <p:ph type="dt" sz="half" idx="10"/>
          </p:nvPr>
        </p:nvSpPr>
        <p:spPr/>
        <p:txBody>
          <a:bodyPr/>
          <a:lstStyle/>
          <a:p>
            <a:fld id="{79D5730E-D02E-4C67-855D-FF043FF24EE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232</a:t>
            </a:fld>
            <a:endParaRPr lang="en-IN"/>
          </a:p>
        </p:txBody>
      </p:sp>
      <p:sp>
        <p:nvSpPr>
          <p:cNvPr id="6" name="Content Placeholder 5"/>
          <p:cNvSpPr>
            <a:spLocks noGrp="1"/>
          </p:cNvSpPr>
          <p:nvPr>
            <p:ph sz="quarter" idx="1"/>
          </p:nvPr>
        </p:nvSpPr>
        <p:spPr>
          <a:xfrm>
            <a:off x="598748" y="1489643"/>
            <a:ext cx="4593704" cy="4572000"/>
          </a:xfrm>
        </p:spPr>
        <p:txBody>
          <a:bodyPr>
            <a:normAutofit fontScale="92500"/>
          </a:bodyPr>
          <a:lstStyle/>
          <a:p>
            <a:pPr algn="just">
              <a:lnSpc>
                <a:spcPct val="150000"/>
              </a:lnSpc>
            </a:pPr>
            <a:r>
              <a:rPr lang="en-US" sz="2200" b="0" i="0" dirty="0">
                <a:effectLst/>
                <a:latin typeface="Times New Roman" panose="02020603050405020304" pitchFamily="18" charset="0"/>
                <a:cs typeface="Times New Roman" panose="02020603050405020304" pitchFamily="18" charset="0"/>
              </a:rPr>
              <a:t>Generally, the chosen parameter will have some degree of control over the model's complexity. </a:t>
            </a:r>
          </a:p>
          <a:p>
            <a:pPr algn="just">
              <a:lnSpc>
                <a:spcPct val="150000"/>
              </a:lnSpc>
            </a:pPr>
            <a:r>
              <a:rPr lang="en-US" sz="2200" b="0" i="0" dirty="0">
                <a:effectLst/>
                <a:latin typeface="Times New Roman" panose="02020603050405020304" pitchFamily="18" charset="0"/>
                <a:cs typeface="Times New Roman" panose="02020603050405020304" pitchFamily="18" charset="0"/>
              </a:rPr>
              <a:t>On this curve, we plot both the training error and the validation error of the model. Using both of these errors combined, we can diagnose whether a model is suffering from high bias or high variance.</a:t>
            </a:r>
            <a:endParaRPr lang="en-US" sz="2200" dirty="0">
              <a:latin typeface="Times New Roman" panose="02020603050405020304" pitchFamily="18" charset="0"/>
              <a:cs typeface="Times New Roman" panose="02020603050405020304" pitchFamily="18" charset="0"/>
            </a:endParaRPr>
          </a:p>
        </p:txBody>
      </p:sp>
      <p:pic>
        <p:nvPicPr>
          <p:cNvPr id="36866" name="Picture 2">
            <a:extLst>
              <a:ext uri="{FF2B5EF4-FFF2-40B4-BE49-F238E27FC236}">
                <a16:creationId xmlns:a16="http://schemas.microsoft.com/office/drawing/2014/main" id="{8FF3B8E9-F71B-4BB7-9AF3-9B8540575D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11" t="3445" r="8887" b="11667"/>
          <a:stretch/>
        </p:blipFill>
        <p:spPr bwMode="auto">
          <a:xfrm>
            <a:off x="5192452" y="1417638"/>
            <a:ext cx="3772036" cy="4387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Learning curves</a:t>
            </a:r>
            <a:endParaRPr lang="en-US"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D515C18-5200-4F89-A920-991EE4F165B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233</a:t>
            </a:fld>
            <a:endParaRPr lang="en-IN"/>
          </a:p>
        </p:txBody>
      </p:sp>
      <p:sp>
        <p:nvSpPr>
          <p:cNvPr id="6" name="Content Placeholder 5"/>
          <p:cNvSpPr>
            <a:spLocks noGrp="1"/>
          </p:cNvSpPr>
          <p:nvPr>
            <p:ph sz="quarter" idx="1"/>
          </p:nvPr>
        </p:nvSpPr>
        <p:spPr/>
        <p:txBody>
          <a:bodyPr>
            <a:normAutofit fontScale="92500" lnSpcReduction="10000"/>
          </a:bodyPr>
          <a:lstStyle/>
          <a:p>
            <a:pPr algn="just" fontAlgn="base">
              <a:lnSpc>
                <a:spcPct val="150000"/>
              </a:lnSpc>
            </a:pPr>
            <a:r>
              <a:rPr lang="en-US" sz="2400" b="0" i="0" dirty="0">
                <a:effectLst/>
                <a:latin typeface="Times New Roman" panose="02020603050405020304" pitchFamily="18" charset="0"/>
                <a:cs typeface="Times New Roman" panose="02020603050405020304" pitchFamily="18" charset="0"/>
              </a:rPr>
              <a:t>The second tool we'll discuss for diagnosing bias and variance in a model is learning curves. Here, we'll plot the error of a model as a function of the number of training examples. Similar to validation curves, we'll plot the error for both the training data and validation data.</a:t>
            </a:r>
          </a:p>
          <a:p>
            <a:pPr algn="just" fontAlgn="base">
              <a:lnSpc>
                <a:spcPct val="150000"/>
              </a:lnSpc>
            </a:pPr>
            <a:r>
              <a:rPr lang="en-US" sz="2400" b="0" i="0" dirty="0">
                <a:effectLst/>
                <a:latin typeface="Times New Roman" panose="02020603050405020304" pitchFamily="18" charset="0"/>
                <a:cs typeface="Times New Roman" panose="02020603050405020304" pitchFamily="18" charset="0"/>
              </a:rPr>
              <a:t>If our model has </a:t>
            </a:r>
            <a:r>
              <a:rPr lang="en-US" sz="2400" b="1" i="0" dirty="0">
                <a:solidFill>
                  <a:srgbClr val="FF0000"/>
                </a:solidFill>
                <a:effectLst/>
                <a:latin typeface="Times New Roman" panose="02020603050405020304" pitchFamily="18" charset="0"/>
                <a:cs typeface="Times New Roman" panose="02020603050405020304" pitchFamily="18" charset="0"/>
              </a:rPr>
              <a:t>high bias</a:t>
            </a:r>
            <a:r>
              <a:rPr lang="en-US" sz="2400" b="0" i="0" dirty="0">
                <a:effectLst/>
                <a:latin typeface="Times New Roman" panose="02020603050405020304" pitchFamily="18" charset="0"/>
                <a:cs typeface="Times New Roman" panose="02020603050405020304" pitchFamily="18" charset="0"/>
              </a:rPr>
              <a:t>, we'll observe fairly quick convergence to a high error for the validation and training datasets. If the model suffers from high bias, training on more data will do very little to improve the model. </a:t>
            </a:r>
            <a:endParaRPr lang="en-US" dirty="0"/>
          </a:p>
        </p:txBody>
      </p:sp>
    </p:spTree>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Learning curves Contd.,</a:t>
            </a:r>
            <a:endParaRPr lang="en-US" sz="3200" dirty="0"/>
          </a:p>
        </p:txBody>
      </p:sp>
      <p:sp>
        <p:nvSpPr>
          <p:cNvPr id="3" name="Date Placeholder 2"/>
          <p:cNvSpPr>
            <a:spLocks noGrp="1"/>
          </p:cNvSpPr>
          <p:nvPr>
            <p:ph type="dt" sz="half" idx="10"/>
          </p:nvPr>
        </p:nvSpPr>
        <p:spPr/>
        <p:txBody>
          <a:bodyPr/>
          <a:lstStyle/>
          <a:p>
            <a:fld id="{2D5C1530-AEA8-40DB-966E-CB8D0C4A397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234</a:t>
            </a:fld>
            <a:endParaRPr lang="en-IN"/>
          </a:p>
        </p:txBody>
      </p:sp>
      <p:sp>
        <p:nvSpPr>
          <p:cNvPr id="6" name="Content Placeholder 5"/>
          <p:cNvSpPr>
            <a:spLocks noGrp="1"/>
          </p:cNvSpPr>
          <p:nvPr>
            <p:ph sz="quarter" idx="1"/>
          </p:nvPr>
        </p:nvSpPr>
        <p:spPr>
          <a:xfrm>
            <a:off x="603504" y="1268760"/>
            <a:ext cx="7772400" cy="4572000"/>
          </a:xfrm>
        </p:spPr>
        <p:txBody>
          <a:bodyPr>
            <a:normAutofit/>
          </a:bodyPr>
          <a:lstStyle/>
          <a:p>
            <a:pPr algn="just">
              <a:lnSpc>
                <a:spcPct val="150000"/>
              </a:lnSpc>
            </a:pPr>
            <a:r>
              <a:rPr lang="en-US" sz="2200" b="0" i="0" dirty="0">
                <a:effectLst/>
                <a:latin typeface="Times New Roman" panose="02020603050405020304" pitchFamily="18" charset="0"/>
                <a:cs typeface="Times New Roman" panose="02020603050405020304" pitchFamily="18" charset="0"/>
              </a:rPr>
              <a:t>This is because models which underfit the data pay little attention to the data, so feeding in more data will be useless.</a:t>
            </a:r>
          </a:p>
          <a:p>
            <a:pPr algn="just">
              <a:lnSpc>
                <a:spcPct val="150000"/>
              </a:lnSpc>
            </a:pPr>
            <a:r>
              <a:rPr lang="en-US" sz="2200" b="0" i="0" dirty="0">
                <a:effectLst/>
                <a:latin typeface="Times New Roman" panose="02020603050405020304" pitchFamily="18" charset="0"/>
                <a:cs typeface="Times New Roman" panose="02020603050405020304" pitchFamily="18" charset="0"/>
              </a:rPr>
              <a:t> A better approach to improving models which suffer from high bias is to consider adding additional features to the dataset so that the model can be more equipped to learn the proper relationships.</a:t>
            </a:r>
          </a:p>
          <a:p>
            <a:pPr algn="just">
              <a:lnSpc>
                <a:spcPct val="150000"/>
              </a:lnSpc>
            </a:pPr>
            <a:endParaRPr lang="en-US" sz="2200" dirty="0"/>
          </a:p>
        </p:txBody>
      </p:sp>
      <p:pic>
        <p:nvPicPr>
          <p:cNvPr id="38914" name="Picture 2">
            <a:extLst>
              <a:ext uri="{FF2B5EF4-FFF2-40B4-BE49-F238E27FC236}">
                <a16:creationId xmlns:a16="http://schemas.microsoft.com/office/drawing/2014/main" id="{07DBC3E5-41F9-4BF8-9D73-FC3FA8B613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64" t="7171" r="7725" b="11280"/>
          <a:stretch/>
        </p:blipFill>
        <p:spPr bwMode="auto">
          <a:xfrm>
            <a:off x="2555776" y="3965103"/>
            <a:ext cx="5184576" cy="2664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Learning curves Contd.,</a:t>
            </a:r>
            <a:endParaRPr lang="en-US" sz="3200" dirty="0"/>
          </a:p>
        </p:txBody>
      </p:sp>
      <p:sp>
        <p:nvSpPr>
          <p:cNvPr id="3" name="Date Placeholder 2"/>
          <p:cNvSpPr>
            <a:spLocks noGrp="1"/>
          </p:cNvSpPr>
          <p:nvPr>
            <p:ph type="dt" sz="half" idx="10"/>
          </p:nvPr>
        </p:nvSpPr>
        <p:spPr/>
        <p:txBody>
          <a:bodyPr/>
          <a:lstStyle/>
          <a:p>
            <a:fld id="{348AA0C9-3EE6-4A1C-B0F2-51DD98A652CB}"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235</a:t>
            </a:fld>
            <a:endParaRPr lang="en-IN"/>
          </a:p>
        </p:txBody>
      </p:sp>
      <p:sp>
        <p:nvSpPr>
          <p:cNvPr id="6" name="Content Placeholder 5"/>
          <p:cNvSpPr>
            <a:spLocks noGrp="1"/>
          </p:cNvSpPr>
          <p:nvPr>
            <p:ph sz="quarter" idx="1"/>
          </p:nvPr>
        </p:nvSpPr>
        <p:spPr>
          <a:xfrm>
            <a:off x="146304" y="1417638"/>
            <a:ext cx="4894312" cy="4572000"/>
          </a:xfrm>
        </p:spPr>
        <p:txBody>
          <a:bodyPr>
            <a:normAutofit fontScale="92500" lnSpcReduction="20000"/>
          </a:bodyPr>
          <a:lstStyle/>
          <a:p>
            <a:pPr algn="just">
              <a:lnSpc>
                <a:spcPct val="150000"/>
              </a:lnSpc>
            </a:pPr>
            <a:r>
              <a:rPr lang="en-US" sz="2200" b="0" i="0" dirty="0">
                <a:effectLst/>
                <a:latin typeface="Times New Roman" panose="02020603050405020304" pitchFamily="18" charset="0"/>
                <a:cs typeface="Times New Roman" panose="02020603050405020304" pitchFamily="18" charset="0"/>
              </a:rPr>
              <a:t>If the model has </a:t>
            </a:r>
            <a:r>
              <a:rPr lang="en-US" sz="2200" b="1" i="0" dirty="0">
                <a:solidFill>
                  <a:srgbClr val="FF0000"/>
                </a:solidFill>
                <a:effectLst/>
                <a:latin typeface="Times New Roman" panose="02020603050405020304" pitchFamily="18" charset="0"/>
                <a:cs typeface="Times New Roman" panose="02020603050405020304" pitchFamily="18" charset="0"/>
              </a:rPr>
              <a:t>high variance</a:t>
            </a:r>
            <a:r>
              <a:rPr lang="en-US" sz="2200" b="0" i="0" dirty="0">
                <a:effectLst/>
                <a:latin typeface="Times New Roman" panose="02020603050405020304" pitchFamily="18" charset="0"/>
                <a:cs typeface="Times New Roman" panose="02020603050405020304" pitchFamily="18" charset="0"/>
              </a:rPr>
              <a:t>, we'll see a gap between the training and validation error. This is because the model is performing well for the training data, since it has been overfit to that subset, and performs poorly for the validation data since it was not able to generalize the proper relationships. </a:t>
            </a:r>
          </a:p>
          <a:p>
            <a:pPr algn="just">
              <a:lnSpc>
                <a:spcPct val="150000"/>
              </a:lnSpc>
            </a:pPr>
            <a:r>
              <a:rPr lang="en-US" sz="2200" b="0" i="0" dirty="0">
                <a:effectLst/>
                <a:latin typeface="Times New Roman" panose="02020603050405020304" pitchFamily="18" charset="0"/>
                <a:cs typeface="Times New Roman" panose="02020603050405020304" pitchFamily="18" charset="0"/>
              </a:rPr>
              <a:t>In this case, feeding more data during training can help improve the model's performance.</a:t>
            </a:r>
            <a:endParaRPr lang="en-US" sz="2200" dirty="0">
              <a:latin typeface="Times New Roman" panose="02020603050405020304" pitchFamily="18" charset="0"/>
              <a:cs typeface="Times New Roman" panose="02020603050405020304" pitchFamily="18" charset="0"/>
            </a:endParaRPr>
          </a:p>
        </p:txBody>
      </p:sp>
      <p:pic>
        <p:nvPicPr>
          <p:cNvPr id="39938" name="Picture 2">
            <a:extLst>
              <a:ext uri="{FF2B5EF4-FFF2-40B4-BE49-F238E27FC236}">
                <a16:creationId xmlns:a16="http://schemas.microsoft.com/office/drawing/2014/main" id="{A848887B-6916-49CD-AC92-E5766717CD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78" t="9309" r="9581" b="13593"/>
          <a:stretch/>
        </p:blipFill>
        <p:spPr bwMode="auto">
          <a:xfrm>
            <a:off x="5170385" y="1700808"/>
            <a:ext cx="3816425" cy="36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2D60DAA3-2480-4F09-B7CB-6EB7EC6A653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236</a:t>
            </a:fld>
            <a:endParaRPr lang="en-IN"/>
          </a:p>
        </p:txBody>
      </p:sp>
      <p:sp>
        <p:nvSpPr>
          <p:cNvPr id="6" name="Content Placeholder 5"/>
          <p:cNvSpPr>
            <a:spLocks noGrp="1"/>
          </p:cNvSpPr>
          <p:nvPr>
            <p:ph sz="quarter" idx="1"/>
          </p:nvPr>
        </p:nvSpPr>
        <p:spPr/>
        <p:txBody>
          <a:bodyPr/>
          <a:lstStyle/>
          <a:p>
            <a:endParaRPr lang="en-US"/>
          </a:p>
        </p:txBody>
      </p:sp>
      <p:sp>
        <p:nvSpPr>
          <p:cNvPr id="7" name="Picture Placeholder 6"/>
          <p:cNvSpPr>
            <a:spLocks noGrp="1"/>
          </p:cNvSpPr>
          <p:nvPr>
            <p:ph type="pic" sz="quarter" idx="13"/>
          </p:nvPr>
        </p:nvSpPr>
        <p:spPr/>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Inductive learning</a:t>
            </a:r>
          </a:p>
        </p:txBody>
      </p:sp>
      <p:sp>
        <p:nvSpPr>
          <p:cNvPr id="3" name="Date Placeholder 2"/>
          <p:cNvSpPr>
            <a:spLocks noGrp="1"/>
          </p:cNvSpPr>
          <p:nvPr>
            <p:ph type="dt" sz="half" idx="10"/>
          </p:nvPr>
        </p:nvSpPr>
        <p:spPr/>
        <p:txBody>
          <a:bodyPr/>
          <a:lstStyle/>
          <a:p>
            <a:fld id="{5B271BD8-48FA-46E4-9D1C-E2C50030BE4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24</a:t>
            </a:fld>
            <a:endParaRPr lang="en-IN"/>
          </a:p>
        </p:txBody>
      </p:sp>
      <p:sp>
        <p:nvSpPr>
          <p:cNvPr id="6" name="Content Placeholder 5"/>
          <p:cNvSpPr>
            <a:spLocks noGrp="1"/>
          </p:cNvSpPr>
          <p:nvPr>
            <p:ph sz="quarter" idx="1"/>
          </p:nvPr>
        </p:nvSpPr>
        <p:spPr/>
        <p:txBody>
          <a:bodyPr>
            <a:normAutofit lnSpcReduction="10000"/>
          </a:bodyPr>
          <a:lstStyle/>
          <a:p>
            <a:pPr>
              <a:lnSpc>
                <a:spcPct val="80000"/>
              </a:lnSpc>
              <a:buNone/>
            </a:pPr>
            <a:r>
              <a:rPr lang="en-US" sz="2800" dirty="0"/>
              <a:t>Simplest form: learn a function from examples</a:t>
            </a:r>
          </a:p>
          <a:p>
            <a:pPr>
              <a:lnSpc>
                <a:spcPct val="80000"/>
              </a:lnSpc>
              <a:buNone/>
            </a:pPr>
            <a:r>
              <a:rPr lang="en-US" sz="2800" i="1" dirty="0"/>
              <a:t>f</a:t>
            </a:r>
            <a:r>
              <a:rPr lang="en-US" sz="2800" dirty="0"/>
              <a:t> is the </a:t>
            </a:r>
            <a:r>
              <a:rPr lang="en-US" sz="2800" dirty="0">
                <a:solidFill>
                  <a:schemeClr val="accent2"/>
                </a:solidFill>
              </a:rPr>
              <a:t>target function</a:t>
            </a:r>
            <a:endParaRPr lang="en-US" sz="2800" dirty="0"/>
          </a:p>
          <a:p>
            <a:pPr>
              <a:lnSpc>
                <a:spcPct val="80000"/>
              </a:lnSpc>
              <a:buNone/>
            </a:pPr>
            <a:r>
              <a:rPr lang="en-US" sz="2800" dirty="0"/>
              <a:t>An </a:t>
            </a:r>
            <a:r>
              <a:rPr lang="en-US" sz="2800" dirty="0">
                <a:solidFill>
                  <a:schemeClr val="accent2"/>
                </a:solidFill>
              </a:rPr>
              <a:t>example </a:t>
            </a:r>
            <a:r>
              <a:rPr lang="en-US" sz="2800" dirty="0"/>
              <a:t>is a pair (</a:t>
            </a:r>
            <a:r>
              <a:rPr lang="en-US" sz="2800" i="1" dirty="0"/>
              <a:t>x</a:t>
            </a:r>
            <a:r>
              <a:rPr lang="en-US" sz="2800" dirty="0"/>
              <a:t>, </a:t>
            </a:r>
            <a:r>
              <a:rPr lang="en-US" sz="2800" i="1" dirty="0"/>
              <a:t>f(x)</a:t>
            </a:r>
            <a:r>
              <a:rPr lang="en-US" sz="2800" dirty="0"/>
              <a:t>)</a:t>
            </a:r>
          </a:p>
          <a:p>
            <a:pPr>
              <a:lnSpc>
                <a:spcPct val="80000"/>
              </a:lnSpc>
            </a:pPr>
            <a:endParaRPr lang="en-US" sz="2800" dirty="0"/>
          </a:p>
          <a:p>
            <a:pPr>
              <a:lnSpc>
                <a:spcPct val="80000"/>
              </a:lnSpc>
              <a:buNone/>
            </a:pPr>
            <a:r>
              <a:rPr lang="en-US" sz="2800" b="1" dirty="0">
                <a:solidFill>
                  <a:srgbClr val="FF0000"/>
                </a:solidFill>
              </a:rPr>
              <a:t>Pure induction task:</a:t>
            </a:r>
          </a:p>
          <a:p>
            <a:pPr lvl="1">
              <a:lnSpc>
                <a:spcPct val="80000"/>
              </a:lnSpc>
            </a:pPr>
            <a:r>
              <a:rPr lang="en-US" b="1" dirty="0"/>
              <a:t>Given a collection of examples of </a:t>
            </a:r>
            <a:r>
              <a:rPr lang="en-US" b="1" i="1" dirty="0"/>
              <a:t>f</a:t>
            </a:r>
            <a:r>
              <a:rPr lang="en-US" b="1" dirty="0"/>
              <a:t>, return a function </a:t>
            </a:r>
            <a:r>
              <a:rPr lang="en-US" b="1" i="1" dirty="0"/>
              <a:t>h</a:t>
            </a:r>
            <a:r>
              <a:rPr lang="en-US" b="1" dirty="0"/>
              <a:t> that approximates </a:t>
            </a:r>
            <a:r>
              <a:rPr lang="en-US" b="1" i="1" dirty="0"/>
              <a:t>f</a:t>
            </a:r>
            <a:r>
              <a:rPr lang="en-US" b="1" dirty="0"/>
              <a:t>.</a:t>
            </a:r>
          </a:p>
          <a:p>
            <a:pPr lvl="1">
              <a:lnSpc>
                <a:spcPct val="80000"/>
              </a:lnSpc>
            </a:pPr>
            <a:r>
              <a:rPr lang="en-US" dirty="0"/>
              <a:t>find a </a:t>
            </a:r>
            <a:r>
              <a:rPr lang="en-US" dirty="0">
                <a:solidFill>
                  <a:schemeClr val="accent2"/>
                </a:solidFill>
              </a:rPr>
              <a:t>hypothesis </a:t>
            </a:r>
            <a:r>
              <a:rPr lang="en-US" i="1" dirty="0"/>
              <a:t>h, </a:t>
            </a:r>
            <a:r>
              <a:rPr lang="en-US" dirty="0"/>
              <a:t>such that </a:t>
            </a:r>
            <a:r>
              <a:rPr lang="en-US" i="1" dirty="0"/>
              <a:t>h ≈ f, </a:t>
            </a:r>
            <a:r>
              <a:rPr lang="en-US" dirty="0"/>
              <a:t>given a </a:t>
            </a:r>
            <a:r>
              <a:rPr lang="en-US" dirty="0">
                <a:solidFill>
                  <a:schemeClr val="accent2"/>
                </a:solidFill>
              </a:rPr>
              <a:t>training</a:t>
            </a:r>
            <a:r>
              <a:rPr lang="en-US" dirty="0"/>
              <a:t> </a:t>
            </a:r>
            <a:r>
              <a:rPr lang="en-US" dirty="0">
                <a:solidFill>
                  <a:schemeClr val="accent2"/>
                </a:solidFill>
              </a:rPr>
              <a:t>set</a:t>
            </a:r>
            <a:r>
              <a:rPr lang="en-US" dirty="0"/>
              <a:t> of examples</a:t>
            </a:r>
          </a:p>
          <a:p>
            <a:pPr lvl="1">
              <a:lnSpc>
                <a:spcPct val="80000"/>
              </a:lnSpc>
            </a:pPr>
            <a:endParaRPr lang="en-US" dirty="0"/>
          </a:p>
          <a:p>
            <a:pPr>
              <a:lnSpc>
                <a:spcPct val="80000"/>
              </a:lnSpc>
              <a:buNone/>
            </a:pPr>
            <a:r>
              <a:rPr lang="en-US" sz="2800" dirty="0"/>
              <a:t>(This is a highly simplified model of real learning:</a:t>
            </a:r>
          </a:p>
          <a:p>
            <a:pPr lvl="1">
              <a:lnSpc>
                <a:spcPct val="80000"/>
              </a:lnSpc>
            </a:pPr>
            <a:r>
              <a:rPr lang="en-US" dirty="0"/>
              <a:t>Ignores prior knowledge</a:t>
            </a:r>
          </a:p>
          <a:p>
            <a:pPr lvl="1">
              <a:lnSpc>
                <a:spcPct val="80000"/>
              </a:lnSpc>
            </a:pPr>
            <a:r>
              <a:rPr lang="en-US" dirty="0"/>
              <a:t>Assumes examples are given)</a:t>
            </a:r>
          </a:p>
          <a:p>
            <a:endParaRPr lang="en-US" dirty="0"/>
          </a:p>
          <a:p>
            <a:pPr>
              <a:buNone/>
            </a:pPr>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Inductive learning method</a:t>
            </a:r>
          </a:p>
        </p:txBody>
      </p:sp>
      <p:sp>
        <p:nvSpPr>
          <p:cNvPr id="3" name="Date Placeholder 2"/>
          <p:cNvSpPr>
            <a:spLocks noGrp="1"/>
          </p:cNvSpPr>
          <p:nvPr>
            <p:ph type="dt" sz="half" idx="10"/>
          </p:nvPr>
        </p:nvSpPr>
        <p:spPr/>
        <p:txBody>
          <a:bodyPr/>
          <a:lstStyle/>
          <a:p>
            <a:fld id="{449D4292-3272-4761-81E6-66FD1454BCA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25</a:t>
            </a:fld>
            <a:endParaRPr lang="en-IN"/>
          </a:p>
        </p:txBody>
      </p:sp>
      <p:sp>
        <p:nvSpPr>
          <p:cNvPr id="6" name="Content Placeholder 5"/>
          <p:cNvSpPr>
            <a:spLocks noGrp="1"/>
          </p:cNvSpPr>
          <p:nvPr>
            <p:ph sz="quarter" idx="1"/>
          </p:nvPr>
        </p:nvSpPr>
        <p:spPr/>
        <p:txBody>
          <a:bodyPr/>
          <a:lstStyle/>
          <a:p>
            <a:pPr>
              <a:buNone/>
            </a:pPr>
            <a:r>
              <a:rPr lang="en-US" sz="2800" dirty="0"/>
              <a:t>Construct/adjust </a:t>
            </a:r>
            <a:r>
              <a:rPr lang="en-US" sz="2800" i="1" dirty="0"/>
              <a:t>h </a:t>
            </a:r>
            <a:r>
              <a:rPr lang="en-US" sz="2800" dirty="0"/>
              <a:t>to agree with </a:t>
            </a:r>
            <a:r>
              <a:rPr lang="en-US" sz="2800" i="1" dirty="0"/>
              <a:t>f</a:t>
            </a:r>
            <a:r>
              <a:rPr lang="en-US" sz="2800" dirty="0"/>
              <a:t> on training set</a:t>
            </a:r>
          </a:p>
          <a:p>
            <a:pPr>
              <a:buNone/>
            </a:pPr>
            <a:r>
              <a:rPr lang="en-US" sz="2800" dirty="0"/>
              <a:t>(</a:t>
            </a:r>
            <a:r>
              <a:rPr lang="en-US" sz="2800" i="1" dirty="0"/>
              <a:t>h</a:t>
            </a:r>
            <a:r>
              <a:rPr lang="en-US" sz="2800" dirty="0"/>
              <a:t> is </a:t>
            </a:r>
            <a:r>
              <a:rPr lang="en-US" sz="2800" dirty="0">
                <a:solidFill>
                  <a:schemeClr val="accent2"/>
                </a:solidFill>
              </a:rPr>
              <a:t>consistent </a:t>
            </a:r>
            <a:r>
              <a:rPr lang="en-US" sz="2800" dirty="0"/>
              <a:t>if it agrees with </a:t>
            </a:r>
            <a:r>
              <a:rPr lang="en-US" sz="2800" i="1" dirty="0"/>
              <a:t>f</a:t>
            </a:r>
            <a:r>
              <a:rPr lang="en-US" sz="2800" dirty="0"/>
              <a:t> on all examples)</a:t>
            </a:r>
          </a:p>
          <a:p>
            <a:pPr>
              <a:buNone/>
            </a:pPr>
            <a:r>
              <a:rPr lang="en-US" sz="2800" dirty="0"/>
              <a:t>E.g., curve fitting:
</a:t>
            </a:r>
          </a:p>
          <a:p>
            <a:pPr>
              <a:buFontTx/>
              <a:buNone/>
            </a:pPr>
            <a:endParaRPr lang="en-US" sz="2800" dirty="0"/>
          </a:p>
          <a:p>
            <a:pPr>
              <a:buNone/>
            </a:pPr>
            <a:endParaRPr lang="en-US" dirty="0"/>
          </a:p>
        </p:txBody>
      </p:sp>
      <p:pic>
        <p:nvPicPr>
          <p:cNvPr id="8" name="Picture 4" descr="curve-fitting1c"/>
          <p:cNvPicPr>
            <a:picLocks noChangeAspect="1" noChangeArrowheads="1"/>
          </p:cNvPicPr>
          <p:nvPr/>
        </p:nvPicPr>
        <p:blipFill>
          <a:blip r:embed="rId2"/>
          <a:srcRect/>
          <a:stretch>
            <a:fillRect/>
          </a:stretch>
        </p:blipFill>
        <p:spPr bwMode="auto">
          <a:xfrm>
            <a:off x="2928926" y="3286124"/>
            <a:ext cx="3376626" cy="2559049"/>
          </a:xfrm>
          <a:prstGeom prst="rect">
            <a:avLst/>
          </a:prstGeom>
          <a:noFill/>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Contd.,</a:t>
            </a:r>
          </a:p>
        </p:txBody>
      </p:sp>
      <p:sp>
        <p:nvSpPr>
          <p:cNvPr id="3" name="Date Placeholder 2"/>
          <p:cNvSpPr>
            <a:spLocks noGrp="1"/>
          </p:cNvSpPr>
          <p:nvPr>
            <p:ph type="dt" sz="half" idx="10"/>
          </p:nvPr>
        </p:nvSpPr>
        <p:spPr/>
        <p:txBody>
          <a:bodyPr/>
          <a:lstStyle/>
          <a:p>
            <a:fld id="{299F6577-CA7F-475B-960C-63C95D2DEDC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26</a:t>
            </a:fld>
            <a:endParaRPr lang="en-IN"/>
          </a:p>
        </p:txBody>
      </p:sp>
      <p:pic>
        <p:nvPicPr>
          <p:cNvPr id="8" name="Picture 4" descr="curve-fitting2c"/>
          <p:cNvPicPr>
            <a:picLocks noGrp="1" noChangeAspect="1" noChangeArrowheads="1"/>
          </p:cNvPicPr>
          <p:nvPr>
            <p:ph sz="quarter" idx="1"/>
          </p:nvPr>
        </p:nvPicPr>
        <p:blipFill>
          <a:blip r:embed="rId2"/>
          <a:srcRect/>
          <a:stretch>
            <a:fillRect/>
          </a:stretch>
        </p:blipFill>
        <p:spPr bwMode="auto">
          <a:xfrm>
            <a:off x="1285852" y="1500174"/>
            <a:ext cx="2767016" cy="2143140"/>
          </a:xfrm>
          <a:prstGeom prst="rect">
            <a:avLst/>
          </a:prstGeom>
          <a:noFill/>
        </p:spPr>
      </p:pic>
      <p:pic>
        <p:nvPicPr>
          <p:cNvPr id="9" name="Picture 4" descr="curve-fitting3c"/>
          <p:cNvPicPr>
            <a:picLocks noChangeAspect="1" noChangeArrowheads="1"/>
          </p:cNvPicPr>
          <p:nvPr/>
        </p:nvPicPr>
        <p:blipFill>
          <a:blip r:embed="rId3"/>
          <a:srcRect/>
          <a:stretch>
            <a:fillRect/>
          </a:stretch>
        </p:blipFill>
        <p:spPr bwMode="auto">
          <a:xfrm>
            <a:off x="4572000" y="1285860"/>
            <a:ext cx="3214710" cy="2286016"/>
          </a:xfrm>
          <a:prstGeom prst="rect">
            <a:avLst/>
          </a:prstGeom>
          <a:noFill/>
        </p:spPr>
      </p:pic>
      <p:pic>
        <p:nvPicPr>
          <p:cNvPr id="10" name="Picture 4" descr="curve-fitting4c"/>
          <p:cNvPicPr>
            <a:picLocks noChangeAspect="1" noChangeArrowheads="1"/>
          </p:cNvPicPr>
          <p:nvPr/>
        </p:nvPicPr>
        <p:blipFill>
          <a:blip r:embed="rId4"/>
          <a:srcRect/>
          <a:stretch>
            <a:fillRect/>
          </a:stretch>
        </p:blipFill>
        <p:spPr bwMode="auto">
          <a:xfrm>
            <a:off x="1285852" y="3929066"/>
            <a:ext cx="3071834" cy="2286016"/>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4714876" y="3929066"/>
            <a:ext cx="3286127" cy="2214578"/>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3"/>
                </a:solidFill>
                <a:latin typeface="Times New Roman" pitchFamily="18" charset="0"/>
                <a:cs typeface="Times New Roman" pitchFamily="18" charset="0"/>
              </a:rPr>
              <a:t>Supervised Learning</a:t>
            </a:r>
          </a:p>
        </p:txBody>
      </p:sp>
      <p:sp>
        <p:nvSpPr>
          <p:cNvPr id="3" name="Date Placeholder 2"/>
          <p:cNvSpPr>
            <a:spLocks noGrp="1"/>
          </p:cNvSpPr>
          <p:nvPr>
            <p:ph type="dt" sz="half" idx="10"/>
          </p:nvPr>
        </p:nvSpPr>
        <p:spPr/>
        <p:txBody>
          <a:bodyPr/>
          <a:lstStyle/>
          <a:p>
            <a:fld id="{36F2B0BC-7FD8-49A6-A488-E03C7A98671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27</a:t>
            </a:fld>
            <a:endParaRPr lang="en-IN"/>
          </a:p>
        </p:txBody>
      </p:sp>
      <p:sp>
        <p:nvSpPr>
          <p:cNvPr id="6" name="Content Placeholder 5"/>
          <p:cNvSpPr>
            <a:spLocks noGrp="1"/>
          </p:cNvSpPr>
          <p:nvPr>
            <p:ph sz="quarter" idx="1"/>
          </p:nvPr>
        </p:nvSpPr>
        <p:spPr/>
        <p:txBody>
          <a:bodyPr/>
          <a:lstStyle/>
          <a:p>
            <a:r>
              <a:rPr lang="en-US" dirty="0"/>
              <a:t>Learning a discrete function: </a:t>
            </a:r>
            <a:r>
              <a:rPr lang="en-US" b="1" dirty="0"/>
              <a:t>Classification</a:t>
            </a:r>
          </a:p>
          <a:p>
            <a:pPr lvl="1"/>
            <a:r>
              <a:rPr lang="en-US" dirty="0"/>
              <a:t>Boolean classification:</a:t>
            </a:r>
          </a:p>
          <a:p>
            <a:pPr lvl="2"/>
            <a:r>
              <a:rPr lang="en-US" dirty="0"/>
              <a:t>Each example is classified as true(positive) or false(negative).</a:t>
            </a:r>
          </a:p>
          <a:p>
            <a:r>
              <a:rPr lang="en-US" dirty="0"/>
              <a:t>Learning a continuous function: </a:t>
            </a:r>
            <a:r>
              <a:rPr lang="en-US" b="1" dirty="0"/>
              <a:t>Regression</a:t>
            </a:r>
          </a:p>
          <a:p>
            <a:endParaRPr lang="en-US"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CCC615-C134-45AD-BA68-2BE3BEC04089}"/>
              </a:ext>
            </a:extLst>
          </p:cNvPr>
          <p:cNvSpPr>
            <a:spLocks noGrp="1"/>
          </p:cNvSpPr>
          <p:nvPr>
            <p:ph type="dt" sz="half" idx="10"/>
          </p:nvPr>
        </p:nvSpPr>
        <p:spPr/>
        <p:txBody>
          <a:bodyPr/>
          <a:lstStyle/>
          <a:p>
            <a:fld id="{F7A099B7-A249-47A1-A6A4-ECC04C0C37BB}" type="datetime1">
              <a:rPr lang="en-US" smtClean="0"/>
              <a:t>1/18/22</a:t>
            </a:fld>
            <a:endParaRPr lang="en-IN"/>
          </a:p>
        </p:txBody>
      </p:sp>
      <p:sp>
        <p:nvSpPr>
          <p:cNvPr id="4" name="Footer Placeholder 3">
            <a:extLst>
              <a:ext uri="{FF2B5EF4-FFF2-40B4-BE49-F238E27FC236}">
                <a16:creationId xmlns:a16="http://schemas.microsoft.com/office/drawing/2014/main" id="{EE315A4C-CBD9-48BF-8A28-524092617B08}"/>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4A36AC24-D635-48B7-B2D7-70D493C162EE}"/>
              </a:ext>
            </a:extLst>
          </p:cNvPr>
          <p:cNvSpPr>
            <a:spLocks noGrp="1"/>
          </p:cNvSpPr>
          <p:nvPr>
            <p:ph type="sldNum" sz="quarter" idx="12"/>
          </p:nvPr>
        </p:nvSpPr>
        <p:spPr/>
        <p:txBody>
          <a:bodyPr/>
          <a:lstStyle/>
          <a:p>
            <a:fld id="{0E2B90DE-CA9C-452B-80F9-35262CC2B070}" type="slidenum">
              <a:rPr lang="en-IN" smtClean="0"/>
              <a:pPr/>
              <a:t>28</a:t>
            </a:fld>
            <a:endParaRPr lang="en-IN"/>
          </a:p>
        </p:txBody>
      </p:sp>
      <p:pic>
        <p:nvPicPr>
          <p:cNvPr id="8" name="Picture 2">
            <a:extLst>
              <a:ext uri="{FF2B5EF4-FFF2-40B4-BE49-F238E27FC236}">
                <a16:creationId xmlns:a16="http://schemas.microsoft.com/office/drawing/2014/main" id="{77498C1D-59D6-4508-8DF6-E6EDFC35E855}"/>
              </a:ext>
            </a:extLst>
          </p:cNvPr>
          <p:cNvPicPr>
            <a:picLocks noGrp="1" noChangeAspect="1" noChangeArrowheads="1"/>
          </p:cNvPicPr>
          <p:nvPr>
            <p:ph sz="quarter" idx="1"/>
          </p:nvPr>
        </p:nvPicPr>
        <p:blipFill>
          <a:blip r:embed="rId2"/>
          <a:srcRect/>
          <a:stretch>
            <a:fillRect/>
          </a:stretch>
        </p:blipFill>
        <p:spPr bwMode="auto">
          <a:xfrm>
            <a:off x="374904" y="1158652"/>
            <a:ext cx="8640960" cy="5013548"/>
          </a:xfrm>
          <a:prstGeom prst="rect">
            <a:avLst/>
          </a:prstGeom>
          <a:noFill/>
          <a:ln w="9525">
            <a:noFill/>
            <a:miter lim="800000"/>
            <a:headEnd/>
            <a:tailEnd/>
          </a:ln>
          <a:effectLst/>
        </p:spPr>
      </p:pic>
    </p:spTree>
    <p:extLst>
      <p:ext uri="{BB962C8B-B14F-4D97-AF65-F5344CB8AC3E}">
        <p14:creationId xmlns:p14="http://schemas.microsoft.com/office/powerpoint/2010/main" val="6734261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40B442E-C4C6-4C28-8441-B37DBA8B469F}"/>
              </a:ext>
            </a:extLst>
          </p:cNvPr>
          <p:cNvSpPr>
            <a:spLocks noGrp="1"/>
          </p:cNvSpPr>
          <p:nvPr>
            <p:ph type="dt" sz="half" idx="10"/>
          </p:nvPr>
        </p:nvSpPr>
        <p:spPr/>
        <p:txBody>
          <a:bodyPr/>
          <a:lstStyle/>
          <a:p>
            <a:fld id="{F5AA2DAC-F4F2-4F68-AD22-A9B72F825B13}" type="datetime1">
              <a:rPr lang="en-US" smtClean="0"/>
              <a:t>1/18/22</a:t>
            </a:fld>
            <a:endParaRPr lang="en-IN"/>
          </a:p>
        </p:txBody>
      </p:sp>
      <p:sp>
        <p:nvSpPr>
          <p:cNvPr id="4" name="Footer Placeholder 3">
            <a:extLst>
              <a:ext uri="{FF2B5EF4-FFF2-40B4-BE49-F238E27FC236}">
                <a16:creationId xmlns:a16="http://schemas.microsoft.com/office/drawing/2014/main" id="{B6B4BB2A-B6E9-422C-82F2-F97FFF81A1DF}"/>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6359D163-6872-4C30-9325-D4A2B9785DF4}"/>
              </a:ext>
            </a:extLst>
          </p:cNvPr>
          <p:cNvSpPr>
            <a:spLocks noGrp="1"/>
          </p:cNvSpPr>
          <p:nvPr>
            <p:ph type="sldNum" sz="quarter" idx="12"/>
          </p:nvPr>
        </p:nvSpPr>
        <p:spPr/>
        <p:txBody>
          <a:bodyPr/>
          <a:lstStyle/>
          <a:p>
            <a:fld id="{0E2B90DE-CA9C-452B-80F9-35262CC2B070}" type="slidenum">
              <a:rPr lang="en-IN" smtClean="0"/>
              <a:pPr/>
              <a:t>29</a:t>
            </a:fld>
            <a:endParaRPr lang="en-IN"/>
          </a:p>
        </p:txBody>
      </p:sp>
      <p:pic>
        <p:nvPicPr>
          <p:cNvPr id="8" name="Picture 2">
            <a:extLst>
              <a:ext uri="{FF2B5EF4-FFF2-40B4-BE49-F238E27FC236}">
                <a16:creationId xmlns:a16="http://schemas.microsoft.com/office/drawing/2014/main" id="{DDD1E13E-6830-4645-BE8B-F4F52A76CEDD}"/>
              </a:ext>
            </a:extLst>
          </p:cNvPr>
          <p:cNvPicPr>
            <a:picLocks noGrp="1" noChangeAspect="1" noChangeArrowheads="1"/>
          </p:cNvPicPr>
          <p:nvPr>
            <p:ph sz="quarter" idx="1"/>
          </p:nvPr>
        </p:nvPicPr>
        <p:blipFill>
          <a:blip r:embed="rId2"/>
          <a:srcRect/>
          <a:stretch>
            <a:fillRect/>
          </a:stretch>
        </p:blipFill>
        <p:spPr bwMode="auto">
          <a:xfrm>
            <a:off x="603504" y="1124744"/>
            <a:ext cx="8325171" cy="4967064"/>
          </a:xfrm>
          <a:prstGeom prst="rect">
            <a:avLst/>
          </a:prstGeom>
          <a:noFill/>
          <a:ln w="9525">
            <a:noFill/>
            <a:miter lim="800000"/>
            <a:headEnd/>
            <a:tailEnd/>
          </a:ln>
          <a:effectLst/>
        </p:spPr>
      </p:pic>
    </p:spTree>
    <p:extLst>
      <p:ext uri="{BB962C8B-B14F-4D97-AF65-F5344CB8AC3E}">
        <p14:creationId xmlns:p14="http://schemas.microsoft.com/office/powerpoint/2010/main" val="41962974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1C4-1AAF-4417-8046-72B12C49DC9B}"/>
              </a:ext>
            </a:extLst>
          </p:cNvPr>
          <p:cNvSpPr>
            <a:spLocks noGrp="1"/>
          </p:cNvSpPr>
          <p:nvPr>
            <p:ph type="title"/>
          </p:nvPr>
        </p:nvSpPr>
        <p:spPr>
          <a:xfrm>
            <a:off x="876300" y="549424"/>
            <a:ext cx="7772400" cy="1143000"/>
          </a:xfrm>
        </p:spPr>
        <p:txBody>
          <a:bodyPr>
            <a:normAutofit/>
          </a:bodyPr>
          <a:lstStyle/>
          <a:p>
            <a:pPr rtl="0">
              <a:spcBef>
                <a:spcPts val="0"/>
              </a:spcBef>
              <a:spcAft>
                <a:spcPts val="0"/>
              </a:spcAft>
            </a:pPr>
            <a:r>
              <a:rPr lang="en-IN" sz="2800" b="1" i="1" u="none" strike="noStrike" dirty="0">
                <a:solidFill>
                  <a:srgbClr val="003399"/>
                </a:solidFill>
                <a:effectLst/>
                <a:latin typeface="Times New Roman" panose="02020603050405020304" pitchFamily="18" charset="0"/>
              </a:rPr>
              <a:t>What is Learning?</a:t>
            </a:r>
            <a:endParaRPr lang="en-IN" sz="2800" dirty="0"/>
          </a:p>
        </p:txBody>
      </p:sp>
      <p:sp>
        <p:nvSpPr>
          <p:cNvPr id="3" name="Date Placeholder 2">
            <a:extLst>
              <a:ext uri="{FF2B5EF4-FFF2-40B4-BE49-F238E27FC236}">
                <a16:creationId xmlns:a16="http://schemas.microsoft.com/office/drawing/2014/main" id="{26EB7036-DACA-4E28-BC19-6C5F2481B44D}"/>
              </a:ext>
            </a:extLst>
          </p:cNvPr>
          <p:cNvSpPr>
            <a:spLocks noGrp="1"/>
          </p:cNvSpPr>
          <p:nvPr>
            <p:ph type="dt" sz="half" idx="10"/>
          </p:nvPr>
        </p:nvSpPr>
        <p:spPr/>
        <p:txBody>
          <a:bodyPr/>
          <a:lstStyle/>
          <a:p>
            <a:fld id="{5FE2F34B-181F-455E-BFED-EB84229707E3}" type="datetime1">
              <a:rPr lang="en-US" smtClean="0"/>
              <a:t>1/18/22</a:t>
            </a:fld>
            <a:endParaRPr lang="en-IN"/>
          </a:p>
        </p:txBody>
      </p:sp>
      <p:sp>
        <p:nvSpPr>
          <p:cNvPr id="4" name="Footer Placeholder 3">
            <a:extLst>
              <a:ext uri="{FF2B5EF4-FFF2-40B4-BE49-F238E27FC236}">
                <a16:creationId xmlns:a16="http://schemas.microsoft.com/office/drawing/2014/main" id="{FA05B2A2-1DE3-4776-9278-5A15601B1363}"/>
              </a:ext>
            </a:extLst>
          </p:cNvPr>
          <p:cNvSpPr>
            <a:spLocks noGrp="1"/>
          </p:cNvSpPr>
          <p:nvPr>
            <p:ph type="ftr" sz="quarter" idx="11"/>
          </p:nvPr>
        </p:nvSpPr>
        <p:spPr/>
        <p:txBody>
          <a:bodyPr/>
          <a:lstStyle/>
          <a:p>
            <a:r>
              <a:rPr lang="en-US"/>
              <a:t>UNIT-IV </a:t>
            </a:r>
            <a:endParaRPr lang="en-IN" dirty="0"/>
          </a:p>
        </p:txBody>
      </p:sp>
      <p:sp>
        <p:nvSpPr>
          <p:cNvPr id="5" name="Slide Number Placeholder 4">
            <a:extLst>
              <a:ext uri="{FF2B5EF4-FFF2-40B4-BE49-F238E27FC236}">
                <a16:creationId xmlns:a16="http://schemas.microsoft.com/office/drawing/2014/main" id="{56B9DA02-7F26-4396-A8C8-6F7DE77E369E}"/>
              </a:ext>
            </a:extLst>
          </p:cNvPr>
          <p:cNvSpPr>
            <a:spLocks noGrp="1"/>
          </p:cNvSpPr>
          <p:nvPr>
            <p:ph type="sldNum" sz="quarter" idx="12"/>
          </p:nvPr>
        </p:nvSpPr>
        <p:spPr/>
        <p:txBody>
          <a:bodyPr/>
          <a:lstStyle/>
          <a:p>
            <a:fld id="{0E2B90DE-CA9C-452B-80F9-35262CC2B070}" type="slidenum">
              <a:rPr lang="en-IN" smtClean="0"/>
              <a:pPr/>
              <a:t>3</a:t>
            </a:fld>
            <a:endParaRPr lang="en-IN"/>
          </a:p>
        </p:txBody>
      </p:sp>
      <p:sp>
        <p:nvSpPr>
          <p:cNvPr id="6" name="Content Placeholder 5">
            <a:extLst>
              <a:ext uri="{FF2B5EF4-FFF2-40B4-BE49-F238E27FC236}">
                <a16:creationId xmlns:a16="http://schemas.microsoft.com/office/drawing/2014/main" id="{E5C198E1-37EE-476A-B589-3AA2D5F43BD6}"/>
              </a:ext>
            </a:extLst>
          </p:cNvPr>
          <p:cNvSpPr>
            <a:spLocks noGrp="1"/>
          </p:cNvSpPr>
          <p:nvPr>
            <p:ph sz="quarter" idx="1"/>
          </p:nvPr>
        </p:nvSpPr>
        <p:spPr>
          <a:xfrm>
            <a:off x="914400" y="1844824"/>
            <a:ext cx="7772400" cy="4174976"/>
          </a:xfrm>
        </p:spPr>
        <p:txBody>
          <a:bodyPr>
            <a:normAutofit/>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Herbert Simon: “Learning is any process by which </a:t>
            </a:r>
            <a:r>
              <a:rPr lang="en-US" b="1" i="0" u="none" strike="noStrike" dirty="0">
                <a:solidFill>
                  <a:srgbClr val="C00000"/>
                </a:solidFill>
                <a:effectLst/>
                <a:latin typeface="Times New Roman" panose="02020603050405020304" pitchFamily="18" charset="0"/>
                <a:cs typeface="Times New Roman" panose="02020603050405020304" pitchFamily="18" charset="0"/>
              </a:rPr>
              <a:t>a system improves performance from experience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marL="742950" lvl="1" indent="-285750" rtl="0" fontAlgn="base">
              <a:spcBef>
                <a:spcPts val="760"/>
              </a:spcBef>
              <a:spcAft>
                <a:spcPts val="0"/>
              </a:spcAft>
              <a:buFont typeface="Arial" panose="020B0604020202020204" pitchFamily="34" charset="0"/>
              <a:buChar char="•"/>
            </a:pPr>
            <a:r>
              <a:rPr lang="en-US" sz="2600" b="1" i="0" u="none" strike="noStrike" dirty="0">
                <a:solidFill>
                  <a:srgbClr val="990033"/>
                </a:solidFill>
                <a:effectLst/>
                <a:latin typeface="Times New Roman" panose="02020603050405020304" pitchFamily="18" charset="0"/>
                <a:cs typeface="Times New Roman" panose="02020603050405020304" pitchFamily="18" charset="0"/>
              </a:rPr>
              <a:t>For a machine, experiences come in the form of data.</a:t>
            </a:r>
            <a:endParaRPr lang="en-US" sz="2600" b="1" i="0" u="none" strike="noStrike" dirty="0">
              <a:solidFill>
                <a:srgbClr val="660066"/>
              </a:solidFill>
              <a:effectLst/>
              <a:latin typeface="Times New Roman" panose="02020603050405020304" pitchFamily="18" charset="0"/>
              <a:cs typeface="Times New Roman" panose="02020603050405020304" pitchFamily="18" charset="0"/>
            </a:endParaRPr>
          </a:p>
          <a:p>
            <a:pPr rtl="0" fontAlgn="base">
              <a:spcBef>
                <a:spcPts val="64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What is the task? Classification/Problem solving / planning / control</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rtl="0" fontAlgn="base">
              <a:spcBef>
                <a:spcPts val="64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What does it mean to improve performance? Learning is guided by an objective- notion of Loss or Gain</a:t>
            </a:r>
            <a:br>
              <a:rPr lang="en-US" b="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8424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007E-A274-429B-A9F1-3F53542CC7A3}"/>
              </a:ext>
            </a:extLst>
          </p:cNvPr>
          <p:cNvSpPr>
            <a:spLocks noGrp="1"/>
          </p:cNvSpPr>
          <p:nvPr>
            <p:ph type="title"/>
          </p:nvPr>
        </p:nvSpPr>
        <p:spPr>
          <a:xfrm>
            <a:off x="871027" y="522717"/>
            <a:ext cx="7772400" cy="1143000"/>
          </a:xfrm>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Applications of SL</a:t>
            </a:r>
            <a:endParaRPr lang="en-IN" sz="28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640AC119-4F71-472A-AE86-561458621789}"/>
              </a:ext>
            </a:extLst>
          </p:cNvPr>
          <p:cNvSpPr>
            <a:spLocks noGrp="1"/>
          </p:cNvSpPr>
          <p:nvPr>
            <p:ph type="dt" sz="half" idx="10"/>
          </p:nvPr>
        </p:nvSpPr>
        <p:spPr/>
        <p:txBody>
          <a:bodyPr/>
          <a:lstStyle/>
          <a:p>
            <a:fld id="{7D1EE1B9-DCA5-44DE-BA5A-687BC31D9152}" type="datetime1">
              <a:rPr lang="en-US" smtClean="0"/>
              <a:t>1/18/22</a:t>
            </a:fld>
            <a:endParaRPr lang="en-IN"/>
          </a:p>
        </p:txBody>
      </p:sp>
      <p:sp>
        <p:nvSpPr>
          <p:cNvPr id="4" name="Footer Placeholder 3">
            <a:extLst>
              <a:ext uri="{FF2B5EF4-FFF2-40B4-BE49-F238E27FC236}">
                <a16:creationId xmlns:a16="http://schemas.microsoft.com/office/drawing/2014/main" id="{D7F044D2-EB99-49D4-999E-43E81CADD0F2}"/>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B888D777-9415-46B1-B964-6C7D22A7E78C}"/>
              </a:ext>
            </a:extLst>
          </p:cNvPr>
          <p:cNvSpPr>
            <a:spLocks noGrp="1"/>
          </p:cNvSpPr>
          <p:nvPr>
            <p:ph type="sldNum" sz="quarter" idx="12"/>
          </p:nvPr>
        </p:nvSpPr>
        <p:spPr/>
        <p:txBody>
          <a:bodyPr/>
          <a:lstStyle/>
          <a:p>
            <a:fld id="{0E2B90DE-CA9C-452B-80F9-35262CC2B070}" type="slidenum">
              <a:rPr lang="en-IN" smtClean="0"/>
              <a:pPr/>
              <a:t>30</a:t>
            </a:fld>
            <a:endParaRPr lang="en-IN"/>
          </a:p>
        </p:txBody>
      </p:sp>
      <p:sp>
        <p:nvSpPr>
          <p:cNvPr id="6" name="Content Placeholder 5">
            <a:extLst>
              <a:ext uri="{FF2B5EF4-FFF2-40B4-BE49-F238E27FC236}">
                <a16:creationId xmlns:a16="http://schemas.microsoft.com/office/drawing/2014/main" id="{55E1DA32-C7E6-46F7-A518-2747BC00A567}"/>
              </a:ext>
            </a:extLst>
          </p:cNvPr>
          <p:cNvSpPr>
            <a:spLocks noGrp="1"/>
          </p:cNvSpPr>
          <p:nvPr>
            <p:ph sz="quarter" idx="1"/>
          </p:nvPr>
        </p:nvSpPr>
        <p:spPr>
          <a:xfrm>
            <a:off x="871027" y="1797765"/>
            <a:ext cx="7772400" cy="4572000"/>
          </a:xfrm>
        </p:spPr>
        <p:txBody>
          <a:bodyPr/>
          <a:lstStyle/>
          <a:p>
            <a:pPr>
              <a:lnSpc>
                <a:spcPct val="150000"/>
              </a:lnSpc>
            </a:pPr>
            <a:r>
              <a:rPr lang="en-US" sz="2200" dirty="0">
                <a:latin typeface="Times New Roman" panose="02020603050405020304" pitchFamily="18" charset="0"/>
                <a:cs typeface="Times New Roman" panose="02020603050405020304" pitchFamily="18" charset="0"/>
              </a:rPr>
              <a:t>Pattern recognition</a:t>
            </a:r>
          </a:p>
          <a:p>
            <a:pPr>
              <a:lnSpc>
                <a:spcPct val="150000"/>
              </a:lnSpc>
            </a:pPr>
            <a:r>
              <a:rPr lang="en-US" sz="2200" dirty="0">
                <a:latin typeface="Times New Roman" panose="02020603050405020304" pitchFamily="18" charset="0"/>
                <a:cs typeface="Times New Roman" panose="02020603050405020304" pitchFamily="18" charset="0"/>
              </a:rPr>
              <a:t>Medical diagnosis</a:t>
            </a:r>
          </a:p>
          <a:p>
            <a:pPr>
              <a:lnSpc>
                <a:spcPct val="150000"/>
              </a:lnSpc>
            </a:pPr>
            <a:r>
              <a:rPr lang="en-US" sz="2200" dirty="0">
                <a:latin typeface="Times New Roman" panose="02020603050405020304" pitchFamily="18" charset="0"/>
                <a:cs typeface="Times New Roman" panose="02020603050405020304" pitchFamily="18" charset="0"/>
              </a:rPr>
              <a:t>Speech recognition</a:t>
            </a:r>
          </a:p>
          <a:p>
            <a:pPr>
              <a:lnSpc>
                <a:spcPct val="150000"/>
              </a:lnSpc>
            </a:pPr>
            <a:r>
              <a:rPr lang="en-US" sz="2200" dirty="0">
                <a:latin typeface="Times New Roman" panose="02020603050405020304" pitchFamily="18" charset="0"/>
                <a:cs typeface="Times New Roman" panose="02020603050405020304" pitchFamily="18" charset="0"/>
              </a:rPr>
              <a:t>Face recognition</a:t>
            </a:r>
            <a:endParaRPr lang="en-US" dirty="0"/>
          </a:p>
          <a:p>
            <a:pPr>
              <a:lnSpc>
                <a:spcPct val="150000"/>
              </a:lnSpc>
            </a:pPr>
            <a:endParaRPr lang="en-IN" dirty="0"/>
          </a:p>
        </p:txBody>
      </p:sp>
    </p:spTree>
    <p:extLst>
      <p:ext uri="{BB962C8B-B14F-4D97-AF65-F5344CB8AC3E}">
        <p14:creationId xmlns:p14="http://schemas.microsoft.com/office/powerpoint/2010/main" val="27009914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D5C7-0D45-4BA4-830E-A340BF96B840}"/>
              </a:ext>
            </a:extLst>
          </p:cNvPr>
          <p:cNvSpPr>
            <a:spLocks noGrp="1"/>
          </p:cNvSpPr>
          <p:nvPr>
            <p:ph type="title"/>
          </p:nvPr>
        </p:nvSpPr>
        <p:spPr>
          <a:xfrm>
            <a:off x="876300" y="404664"/>
            <a:ext cx="7772400" cy="1143000"/>
          </a:xfrm>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Unsupervised Learning</a:t>
            </a:r>
            <a:endParaRPr lang="en-IN" sz="28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F70EFF5-8545-4CD3-B736-94EC280FE24B}"/>
              </a:ext>
            </a:extLst>
          </p:cNvPr>
          <p:cNvSpPr>
            <a:spLocks noGrp="1"/>
          </p:cNvSpPr>
          <p:nvPr>
            <p:ph type="dt" sz="half" idx="10"/>
          </p:nvPr>
        </p:nvSpPr>
        <p:spPr/>
        <p:txBody>
          <a:bodyPr/>
          <a:lstStyle/>
          <a:p>
            <a:fld id="{743CE943-E10A-46E1-BD69-04CC1EEBF29D}" type="datetime1">
              <a:rPr lang="en-US" smtClean="0"/>
              <a:t>1/18/22</a:t>
            </a:fld>
            <a:endParaRPr lang="en-IN"/>
          </a:p>
        </p:txBody>
      </p:sp>
      <p:sp>
        <p:nvSpPr>
          <p:cNvPr id="4" name="Footer Placeholder 3">
            <a:extLst>
              <a:ext uri="{FF2B5EF4-FFF2-40B4-BE49-F238E27FC236}">
                <a16:creationId xmlns:a16="http://schemas.microsoft.com/office/drawing/2014/main" id="{687FB766-046B-4538-8EE2-7D001D4FF9E6}"/>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49A14525-F0A0-463D-82CC-22561B0F9EEC}"/>
              </a:ext>
            </a:extLst>
          </p:cNvPr>
          <p:cNvSpPr>
            <a:spLocks noGrp="1"/>
          </p:cNvSpPr>
          <p:nvPr>
            <p:ph type="sldNum" sz="quarter" idx="12"/>
          </p:nvPr>
        </p:nvSpPr>
        <p:spPr/>
        <p:txBody>
          <a:bodyPr/>
          <a:lstStyle/>
          <a:p>
            <a:fld id="{0E2B90DE-CA9C-452B-80F9-35262CC2B070}" type="slidenum">
              <a:rPr lang="en-IN" smtClean="0"/>
              <a:pPr/>
              <a:t>31</a:t>
            </a:fld>
            <a:endParaRPr lang="en-IN"/>
          </a:p>
        </p:txBody>
      </p:sp>
      <p:sp>
        <p:nvSpPr>
          <p:cNvPr id="6" name="Content Placeholder 5">
            <a:extLst>
              <a:ext uri="{FF2B5EF4-FFF2-40B4-BE49-F238E27FC236}">
                <a16:creationId xmlns:a16="http://schemas.microsoft.com/office/drawing/2014/main" id="{0672AAA9-B6E8-4E63-AA9E-559D75591E1C}"/>
              </a:ext>
            </a:extLst>
          </p:cNvPr>
          <p:cNvSpPr>
            <a:spLocks noGrp="1"/>
          </p:cNvSpPr>
          <p:nvPr>
            <p:ph sz="quarter" idx="1"/>
          </p:nvPr>
        </p:nvSpPr>
        <p:spPr>
          <a:xfrm>
            <a:off x="841411" y="1638300"/>
            <a:ext cx="7772400" cy="4572000"/>
          </a:xfrm>
        </p:spPr>
        <p:txBody>
          <a:bodyPr>
            <a:normAutofit/>
          </a:bodyPr>
          <a:lstStyle/>
          <a:p>
            <a:pPr>
              <a:lnSpc>
                <a:spcPct val="150000"/>
              </a:lnSpc>
              <a:spcAft>
                <a:spcPts val="600"/>
              </a:spcAft>
            </a:pPr>
            <a:r>
              <a:rPr lang="en-US" sz="2200" cap="none" dirty="0">
                <a:latin typeface="Times New Roman" panose="02020603050405020304" pitchFamily="18" charset="0"/>
                <a:cs typeface="Times New Roman" panose="02020603050405020304" pitchFamily="18" charset="0"/>
              </a:rPr>
              <a:t>In unsupervised learning, there is no such supervisor and we only have input data.</a:t>
            </a:r>
          </a:p>
          <a:p>
            <a:pPr>
              <a:lnSpc>
                <a:spcPct val="150000"/>
              </a:lnSpc>
              <a:spcAft>
                <a:spcPts val="600"/>
              </a:spcAft>
            </a:pPr>
            <a:r>
              <a:rPr lang="en-US" sz="2200" cap="none" dirty="0">
                <a:latin typeface="Times New Roman" panose="02020603050405020304" pitchFamily="18" charset="0"/>
                <a:cs typeface="Times New Roman" panose="02020603050405020304" pitchFamily="18" charset="0"/>
              </a:rPr>
              <a:t>The aim is to find the regularities in the input. There is a structure to the input space such that certain patterns occur more often than others, and we want to see what generally happens and what does not. </a:t>
            </a:r>
          </a:p>
          <a:p>
            <a:pPr>
              <a:lnSpc>
                <a:spcPct val="150000"/>
              </a:lnSpc>
              <a:spcAft>
                <a:spcPts val="600"/>
              </a:spcAft>
            </a:pPr>
            <a:r>
              <a:rPr lang="en-US" sz="2200" cap="none" dirty="0">
                <a:latin typeface="Times New Roman" panose="02020603050405020304" pitchFamily="18" charset="0"/>
                <a:cs typeface="Times New Roman" panose="02020603050405020304" pitchFamily="18" charset="0"/>
              </a:rPr>
              <a:t>In statistics, this is called density estimation. Trying to analyze with respect to input data.</a:t>
            </a:r>
          </a:p>
          <a:p>
            <a:pPr marL="0" indent="0">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7580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1DB27F-0D1C-4AC5-BD27-166D3F622A29}"/>
              </a:ext>
            </a:extLst>
          </p:cNvPr>
          <p:cNvSpPr>
            <a:spLocks noGrp="1"/>
          </p:cNvSpPr>
          <p:nvPr>
            <p:ph type="dt" sz="half" idx="10"/>
          </p:nvPr>
        </p:nvSpPr>
        <p:spPr/>
        <p:txBody>
          <a:bodyPr/>
          <a:lstStyle/>
          <a:p>
            <a:fld id="{6E4E713C-B109-4B01-B297-DD747A1D1FE8}" type="datetime1">
              <a:rPr lang="en-US" smtClean="0"/>
              <a:t>1/18/22</a:t>
            </a:fld>
            <a:endParaRPr lang="en-IN"/>
          </a:p>
        </p:txBody>
      </p:sp>
      <p:sp>
        <p:nvSpPr>
          <p:cNvPr id="4" name="Footer Placeholder 3">
            <a:extLst>
              <a:ext uri="{FF2B5EF4-FFF2-40B4-BE49-F238E27FC236}">
                <a16:creationId xmlns:a16="http://schemas.microsoft.com/office/drawing/2014/main" id="{A51ED85D-CF86-4B7B-9207-D6EFE9E6ECC4}"/>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07DBF725-75E6-4892-97CA-0848A5B25C6C}"/>
              </a:ext>
            </a:extLst>
          </p:cNvPr>
          <p:cNvSpPr>
            <a:spLocks noGrp="1"/>
          </p:cNvSpPr>
          <p:nvPr>
            <p:ph type="sldNum" sz="quarter" idx="12"/>
          </p:nvPr>
        </p:nvSpPr>
        <p:spPr/>
        <p:txBody>
          <a:bodyPr/>
          <a:lstStyle/>
          <a:p>
            <a:fld id="{0E2B90DE-CA9C-452B-80F9-35262CC2B070}" type="slidenum">
              <a:rPr lang="en-IN" smtClean="0"/>
              <a:pPr/>
              <a:t>32</a:t>
            </a:fld>
            <a:endParaRPr lang="en-IN"/>
          </a:p>
        </p:txBody>
      </p:sp>
      <p:pic>
        <p:nvPicPr>
          <p:cNvPr id="8" name="Content Placeholder 7">
            <a:extLst>
              <a:ext uri="{FF2B5EF4-FFF2-40B4-BE49-F238E27FC236}">
                <a16:creationId xmlns:a16="http://schemas.microsoft.com/office/drawing/2014/main" id="{840C0056-3AE0-4526-BD19-62F01BC38AC7}"/>
              </a:ext>
            </a:extLst>
          </p:cNvPr>
          <p:cNvPicPr>
            <a:picLocks noGrp="1" noChangeAspect="1"/>
          </p:cNvPicPr>
          <p:nvPr>
            <p:ph sz="quarter" idx="1"/>
          </p:nvPr>
        </p:nvPicPr>
        <p:blipFill>
          <a:blip r:embed="rId2"/>
          <a:stretch>
            <a:fillRect/>
          </a:stretch>
        </p:blipFill>
        <p:spPr>
          <a:xfrm>
            <a:off x="539552" y="1268760"/>
            <a:ext cx="8208912" cy="4824536"/>
          </a:xfrm>
          <a:prstGeom prst="rect">
            <a:avLst/>
          </a:prstGeom>
        </p:spPr>
      </p:pic>
    </p:spTree>
    <p:extLst>
      <p:ext uri="{BB962C8B-B14F-4D97-AF65-F5344CB8AC3E}">
        <p14:creationId xmlns:p14="http://schemas.microsoft.com/office/powerpoint/2010/main" val="2879295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9E11-BC56-47FA-A847-A5F82CF782CB}"/>
              </a:ext>
            </a:extLst>
          </p:cNvPr>
          <p:cNvSpPr>
            <a:spLocks noGrp="1"/>
          </p:cNvSpPr>
          <p:nvPr>
            <p:ph type="title"/>
          </p:nvPr>
        </p:nvSpPr>
        <p:spPr>
          <a:xfrm>
            <a:off x="876300" y="548680"/>
            <a:ext cx="7772400" cy="1143000"/>
          </a:xfrm>
        </p:spPr>
        <p:txBody>
          <a:bodyPr>
            <a:normAutofit/>
          </a:bodyPr>
          <a:lstStyle/>
          <a:p>
            <a:r>
              <a:rPr lang="en-US" sz="2800" b="1" i="1" cap="none" dirty="0">
                <a:solidFill>
                  <a:schemeClr val="accent3"/>
                </a:solidFill>
                <a:latin typeface="Times New Roman" panose="02020603050405020304" pitchFamily="18" charset="0"/>
                <a:cs typeface="Times New Roman" panose="02020603050405020304" pitchFamily="18" charset="0"/>
              </a:rPr>
              <a:t>Types of USL….</a:t>
            </a:r>
            <a:endParaRPr lang="en-IN" sz="28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EE1C77A-6FC2-43A6-AF5E-B674220959D7}"/>
              </a:ext>
            </a:extLst>
          </p:cNvPr>
          <p:cNvSpPr>
            <a:spLocks noGrp="1"/>
          </p:cNvSpPr>
          <p:nvPr>
            <p:ph type="dt" sz="half" idx="10"/>
          </p:nvPr>
        </p:nvSpPr>
        <p:spPr/>
        <p:txBody>
          <a:bodyPr/>
          <a:lstStyle/>
          <a:p>
            <a:fld id="{9C02129C-B9CC-4DC3-8B5F-787D4000C25B}" type="datetime1">
              <a:rPr lang="en-US" smtClean="0"/>
              <a:t>1/18/22</a:t>
            </a:fld>
            <a:endParaRPr lang="en-IN"/>
          </a:p>
        </p:txBody>
      </p:sp>
      <p:sp>
        <p:nvSpPr>
          <p:cNvPr id="4" name="Footer Placeholder 3">
            <a:extLst>
              <a:ext uri="{FF2B5EF4-FFF2-40B4-BE49-F238E27FC236}">
                <a16:creationId xmlns:a16="http://schemas.microsoft.com/office/drawing/2014/main" id="{80EDF3F1-F79A-4EBF-B9D5-2467469EF5D9}"/>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9D4BC524-4DA9-4611-B927-DF321995BC9E}"/>
              </a:ext>
            </a:extLst>
          </p:cNvPr>
          <p:cNvSpPr>
            <a:spLocks noGrp="1"/>
          </p:cNvSpPr>
          <p:nvPr>
            <p:ph type="sldNum" sz="quarter" idx="12"/>
          </p:nvPr>
        </p:nvSpPr>
        <p:spPr/>
        <p:txBody>
          <a:bodyPr/>
          <a:lstStyle/>
          <a:p>
            <a:fld id="{0E2B90DE-CA9C-452B-80F9-35262CC2B070}" type="slidenum">
              <a:rPr lang="en-IN" smtClean="0"/>
              <a:pPr/>
              <a:t>33</a:t>
            </a:fld>
            <a:endParaRPr lang="en-IN"/>
          </a:p>
        </p:txBody>
      </p:sp>
      <p:sp>
        <p:nvSpPr>
          <p:cNvPr id="6" name="Content Placeholder 5">
            <a:extLst>
              <a:ext uri="{FF2B5EF4-FFF2-40B4-BE49-F238E27FC236}">
                <a16:creationId xmlns:a16="http://schemas.microsoft.com/office/drawing/2014/main" id="{6683F421-5A00-4AA7-A858-36953439FA57}"/>
              </a:ext>
            </a:extLst>
          </p:cNvPr>
          <p:cNvSpPr>
            <a:spLocks noGrp="1"/>
          </p:cNvSpPr>
          <p:nvPr>
            <p:ph sz="quarter" idx="1"/>
          </p:nvPr>
        </p:nvSpPr>
        <p:spPr>
          <a:xfrm>
            <a:off x="816665" y="1828800"/>
            <a:ext cx="7772400" cy="4572000"/>
          </a:xfrm>
        </p:spPr>
        <p:txBody>
          <a:bodyPr>
            <a:normAutofit/>
          </a:bodyPr>
          <a:lstStyle/>
          <a:p>
            <a:pPr lvl="1">
              <a:lnSpc>
                <a:spcPct val="150000"/>
              </a:lnSpc>
              <a:buClr>
                <a:schemeClr val="accent1"/>
              </a:buClr>
            </a:pPr>
            <a:r>
              <a:rPr lang="en-US" cap="none" dirty="0"/>
              <a:t>Dimension reduction </a:t>
            </a:r>
          </a:p>
          <a:p>
            <a:pPr lvl="1">
              <a:lnSpc>
                <a:spcPct val="150000"/>
              </a:lnSpc>
              <a:buClr>
                <a:schemeClr val="accent1"/>
              </a:buClr>
            </a:pPr>
            <a:r>
              <a:rPr lang="en-US" cap="none" dirty="0"/>
              <a:t>Clustering</a:t>
            </a:r>
          </a:p>
          <a:p>
            <a:pPr lvl="1">
              <a:lnSpc>
                <a:spcPct val="150000"/>
              </a:lnSpc>
              <a:buClr>
                <a:schemeClr val="accent1"/>
              </a:buClr>
            </a:pPr>
            <a:r>
              <a:rPr lang="en-US" cap="none" dirty="0"/>
              <a:t>Association analysis ( e-commerce - recommendation engine). </a:t>
            </a:r>
          </a:p>
          <a:p>
            <a:pPr>
              <a:lnSpc>
                <a:spcPct val="150000"/>
              </a:lnSpc>
            </a:pPr>
            <a:endParaRPr lang="en-US" sz="2400" dirty="0"/>
          </a:p>
          <a:p>
            <a:pPr marL="0" indent="0">
              <a:lnSpc>
                <a:spcPct val="150000"/>
              </a:lnSpc>
              <a:buNone/>
            </a:pPr>
            <a:endParaRPr lang="en-IN" sz="2400" dirty="0"/>
          </a:p>
        </p:txBody>
      </p:sp>
    </p:spTree>
    <p:extLst>
      <p:ext uri="{BB962C8B-B14F-4D97-AF65-F5344CB8AC3E}">
        <p14:creationId xmlns:p14="http://schemas.microsoft.com/office/powerpoint/2010/main" val="31642128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1298-7501-4E3D-A64C-52AAAF3E43C8}"/>
              </a:ext>
            </a:extLst>
          </p:cNvPr>
          <p:cNvSpPr>
            <a:spLocks noGrp="1"/>
          </p:cNvSpPr>
          <p:nvPr>
            <p:ph type="title"/>
          </p:nvPr>
        </p:nvSpPr>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scenario</a:t>
            </a:r>
            <a:endParaRPr lang="en-IN" sz="28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5B18D08-2AA2-4664-8068-57C5C656D3A9}"/>
              </a:ext>
            </a:extLst>
          </p:cNvPr>
          <p:cNvSpPr>
            <a:spLocks noGrp="1"/>
          </p:cNvSpPr>
          <p:nvPr>
            <p:ph type="dt" sz="half" idx="10"/>
          </p:nvPr>
        </p:nvSpPr>
        <p:spPr/>
        <p:txBody>
          <a:bodyPr/>
          <a:lstStyle/>
          <a:p>
            <a:fld id="{D3B38DB9-9BCB-4E42-BFE1-DF925E788C8F}" type="datetime1">
              <a:rPr lang="en-US" smtClean="0"/>
              <a:t>1/18/22</a:t>
            </a:fld>
            <a:endParaRPr lang="en-IN"/>
          </a:p>
        </p:txBody>
      </p:sp>
      <p:sp>
        <p:nvSpPr>
          <p:cNvPr id="4" name="Footer Placeholder 3">
            <a:extLst>
              <a:ext uri="{FF2B5EF4-FFF2-40B4-BE49-F238E27FC236}">
                <a16:creationId xmlns:a16="http://schemas.microsoft.com/office/drawing/2014/main" id="{019E4621-D181-49FA-8AC1-74430BAC3BFB}"/>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1D1149C0-1641-4C64-9E43-0BB2C504DAD8}"/>
              </a:ext>
            </a:extLst>
          </p:cNvPr>
          <p:cNvSpPr>
            <a:spLocks noGrp="1"/>
          </p:cNvSpPr>
          <p:nvPr>
            <p:ph type="sldNum" sz="quarter" idx="12"/>
          </p:nvPr>
        </p:nvSpPr>
        <p:spPr/>
        <p:txBody>
          <a:bodyPr/>
          <a:lstStyle/>
          <a:p>
            <a:fld id="{0E2B90DE-CA9C-452B-80F9-35262CC2B070}" type="slidenum">
              <a:rPr lang="en-IN" smtClean="0"/>
              <a:pPr/>
              <a:t>34</a:t>
            </a:fld>
            <a:endParaRPr lang="en-IN"/>
          </a:p>
        </p:txBody>
      </p:sp>
      <p:sp>
        <p:nvSpPr>
          <p:cNvPr id="6" name="Content Placeholder 5">
            <a:extLst>
              <a:ext uri="{FF2B5EF4-FFF2-40B4-BE49-F238E27FC236}">
                <a16:creationId xmlns:a16="http://schemas.microsoft.com/office/drawing/2014/main" id="{97230406-8DC3-4BE2-AC4E-8AF12D07332F}"/>
              </a:ext>
            </a:extLst>
          </p:cNvPr>
          <p:cNvSpPr>
            <a:spLocks noGrp="1"/>
          </p:cNvSpPr>
          <p:nvPr>
            <p:ph sz="quarter" idx="1"/>
          </p:nvPr>
        </p:nvSpPr>
        <p:spPr/>
        <p:txBody>
          <a:bodyPr>
            <a:normAutofit lnSpcReduction="10000"/>
          </a:bodyPr>
          <a:lstStyle/>
          <a:p>
            <a:pPr algn="just">
              <a:lnSpc>
                <a:spcPct val="150000"/>
              </a:lnSpc>
            </a:pPr>
            <a:r>
              <a:rPr lang="en-US" sz="2200" cap="none" dirty="0">
                <a:latin typeface="Times New Roman" panose="02020603050405020304" pitchFamily="18" charset="0"/>
                <a:cs typeface="Times New Roman" panose="02020603050405020304" pitchFamily="18" charset="0"/>
              </a:rPr>
              <a:t>A company with a data of past customers, the customer data contains the demographic information as well as the past transactions with the company, and the company may want to see the distribution of the profile of its customers, to see what type of customers frequently occur. </a:t>
            </a:r>
          </a:p>
          <a:p>
            <a:pPr algn="just">
              <a:lnSpc>
                <a:spcPct val="150000"/>
              </a:lnSpc>
            </a:pPr>
            <a:r>
              <a:rPr lang="en-US" sz="2200" cap="none" dirty="0">
                <a:latin typeface="Times New Roman" panose="02020603050405020304" pitchFamily="18" charset="0"/>
                <a:cs typeface="Times New Roman" panose="02020603050405020304" pitchFamily="18" charset="0"/>
              </a:rPr>
              <a:t>In such a case, a </a:t>
            </a:r>
            <a:r>
              <a:rPr lang="en-US" sz="2200" cap="none" dirty="0">
                <a:solidFill>
                  <a:schemeClr val="accent1">
                    <a:lumMod val="75000"/>
                  </a:schemeClr>
                </a:solidFill>
                <a:latin typeface="Times New Roman" panose="02020603050405020304" pitchFamily="18" charset="0"/>
                <a:cs typeface="Times New Roman" panose="02020603050405020304" pitchFamily="18" charset="0"/>
              </a:rPr>
              <a:t>clustering </a:t>
            </a:r>
            <a:r>
              <a:rPr lang="en-US" sz="2200" cap="none" dirty="0">
                <a:latin typeface="Times New Roman" panose="02020603050405020304" pitchFamily="18" charset="0"/>
                <a:cs typeface="Times New Roman" panose="02020603050405020304" pitchFamily="18" charset="0"/>
              </a:rPr>
              <a:t>model allocates customers similar in their attributes to the same group, providing the company with natural groupings of its customers; this is called customer segmentation.</a:t>
            </a:r>
          </a:p>
          <a:p>
            <a:pPr>
              <a:lnSpc>
                <a:spcPct val="150000"/>
              </a:lnSpc>
            </a:pPr>
            <a:endParaRPr lang="en-IN" dirty="0"/>
          </a:p>
        </p:txBody>
      </p:sp>
    </p:spTree>
    <p:extLst>
      <p:ext uri="{BB962C8B-B14F-4D97-AF65-F5344CB8AC3E}">
        <p14:creationId xmlns:p14="http://schemas.microsoft.com/office/powerpoint/2010/main" val="37058007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i="1" dirty="0">
                <a:solidFill>
                  <a:schemeClr val="accent3"/>
                </a:solidFill>
                <a:effectLst/>
                <a:latin typeface="Times New Roman" panose="02020603050405020304" pitchFamily="18" charset="0"/>
                <a:cs typeface="Times New Roman" panose="02020603050405020304" pitchFamily="18" charset="0"/>
              </a:rPr>
              <a:t>Reinforcement learning</a:t>
            </a:r>
            <a:endParaRPr lang="en-US" sz="28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596166D-C910-42D7-BD99-1B521B6B09E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35</a:t>
            </a:fld>
            <a:endParaRPr lang="en-IN"/>
          </a:p>
        </p:txBody>
      </p:sp>
      <p:sp>
        <p:nvSpPr>
          <p:cNvPr id="6" name="Content Placeholder 5"/>
          <p:cNvSpPr>
            <a:spLocks noGrp="1"/>
          </p:cNvSpPr>
          <p:nvPr>
            <p:ph sz="quarter" idx="1"/>
          </p:nvPr>
        </p:nvSpPr>
        <p:spPr>
          <a:xfrm>
            <a:off x="603504" y="1518444"/>
            <a:ext cx="7772400" cy="4572000"/>
          </a:xfrm>
        </p:spPr>
        <p:txBody>
          <a:bodyPr>
            <a:normAutofit fontScale="92500" lnSpcReduction="10000"/>
          </a:bodyPr>
          <a:lstStyle/>
          <a:p>
            <a:pPr algn="just"/>
            <a:r>
              <a:rPr lang="en-US" b="0" i="0" dirty="0">
                <a:effectLst/>
                <a:latin typeface="Times New Roman" panose="02020603050405020304" pitchFamily="18" charset="0"/>
                <a:cs typeface="Times New Roman" panose="02020603050405020304" pitchFamily="18" charset="0"/>
              </a:rPr>
              <a:t>Reinforcement learning is an area of Machine Learning. It is about taking suitable action to maximize reward in a particular situation. </a:t>
            </a:r>
          </a:p>
          <a:p>
            <a:pPr algn="just"/>
            <a:r>
              <a:rPr lang="en-US" b="0" i="0" dirty="0">
                <a:effectLst/>
                <a:latin typeface="Times New Roman" panose="02020603050405020304" pitchFamily="18" charset="0"/>
                <a:cs typeface="Times New Roman" panose="02020603050405020304" pitchFamily="18" charset="0"/>
              </a:rPr>
              <a:t>It is employed by various software and machines to find the best possible behavior or path it should take in a specific situation. </a:t>
            </a:r>
          </a:p>
          <a:p>
            <a:pPr algn="just"/>
            <a:r>
              <a:rPr lang="en-US" b="0" i="0" dirty="0">
                <a:effectLst/>
                <a:latin typeface="Times New Roman" panose="02020603050405020304" pitchFamily="18" charset="0"/>
                <a:cs typeface="Times New Roman" panose="02020603050405020304" pitchFamily="18" charset="0"/>
              </a:rPr>
              <a:t>Reinforcement learning differs from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Example</a:t>
            </a:r>
          </a:p>
        </p:txBody>
      </p:sp>
      <p:sp>
        <p:nvSpPr>
          <p:cNvPr id="3" name="Date Placeholder 2"/>
          <p:cNvSpPr>
            <a:spLocks noGrp="1"/>
          </p:cNvSpPr>
          <p:nvPr>
            <p:ph type="dt" sz="half" idx="10"/>
          </p:nvPr>
        </p:nvSpPr>
        <p:spPr/>
        <p:txBody>
          <a:bodyPr/>
          <a:lstStyle/>
          <a:p>
            <a:fld id="{F7A55A4F-8BFD-4E87-BB39-13BEEF18788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36</a:t>
            </a:fld>
            <a:endParaRPr lang="en-IN"/>
          </a:p>
        </p:txBody>
      </p:sp>
      <p:sp>
        <p:nvSpPr>
          <p:cNvPr id="6" name="Content Placeholder 5"/>
          <p:cNvSpPr>
            <a:spLocks noGrp="1"/>
          </p:cNvSpPr>
          <p:nvPr>
            <p:ph sz="quarter" idx="1"/>
          </p:nvPr>
        </p:nvSpPr>
        <p:spPr/>
        <p:txBody>
          <a:bodyPr/>
          <a:lstStyle/>
          <a:p>
            <a:pPr marL="0" indent="0">
              <a:buNone/>
            </a:pPr>
            <a:r>
              <a:rPr lang="en-US" b="0" i="1" dirty="0">
                <a:solidFill>
                  <a:srgbClr val="C00000"/>
                </a:solidFill>
                <a:effectLst/>
                <a:latin typeface="Times New Roman" panose="02020603050405020304" pitchFamily="18" charset="0"/>
                <a:cs typeface="Times New Roman" panose="02020603050405020304" pitchFamily="18" charset="0"/>
              </a:rPr>
              <a:t>The problem is as follows: </a:t>
            </a:r>
            <a:r>
              <a:rPr lang="en-US" b="0" i="0" dirty="0">
                <a:effectLst/>
                <a:latin typeface="Times New Roman" panose="02020603050405020304" pitchFamily="18" charset="0"/>
                <a:cs typeface="Times New Roman" panose="02020603050405020304" pitchFamily="18" charset="0"/>
              </a:rPr>
              <a:t>We have an agent and a reward, with many hurdles in between. The agent is supposed to find the best possible path to reach the reward. The following problem explains the problem more easily.</a:t>
            </a:r>
          </a:p>
          <a:p>
            <a:pPr marL="0" indent="0">
              <a:buNone/>
            </a:pPr>
            <a:r>
              <a:rPr lang="en-US" b="0" i="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BFB1ED57-9A70-4FA8-B2B9-EDE29C393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619500"/>
            <a:ext cx="5760640" cy="278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5A432C6F-0B39-43D2-B154-762A921FCB1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37</a:t>
            </a:fld>
            <a:endParaRPr lang="en-IN"/>
          </a:p>
        </p:txBody>
      </p:sp>
      <p:sp>
        <p:nvSpPr>
          <p:cNvPr id="8" name="Content Placeholder 7">
            <a:extLst>
              <a:ext uri="{FF2B5EF4-FFF2-40B4-BE49-F238E27FC236}">
                <a16:creationId xmlns:a16="http://schemas.microsoft.com/office/drawing/2014/main" id="{C505B371-D00C-4A1A-90AB-1063772D56E1}"/>
              </a:ext>
            </a:extLst>
          </p:cNvPr>
          <p:cNvSpPr>
            <a:spLocks noGrp="1"/>
          </p:cNvSpPr>
          <p:nvPr>
            <p:ph sz="quarter" idx="1"/>
          </p:nvPr>
        </p:nvSpPr>
        <p:spPr/>
        <p:txBody>
          <a:bodyPr/>
          <a:lstStyle/>
          <a:p>
            <a:pPr algn="just"/>
            <a:r>
              <a:rPr lang="en-US" b="0" i="0" dirty="0">
                <a:effectLst/>
                <a:latin typeface="Times New Roman" panose="02020603050405020304" pitchFamily="18" charset="0"/>
                <a:cs typeface="Times New Roman" panose="02020603050405020304" pitchFamily="18" charset="0"/>
              </a:rPr>
              <a:t>The above image shows the robot, diamond, and fire. The goal of the robot is to get the reward that is the diamond and avoid the hurdles that are fired. </a:t>
            </a:r>
          </a:p>
          <a:p>
            <a:pPr algn="just"/>
            <a:r>
              <a:rPr lang="en-US" b="0" i="0" dirty="0">
                <a:effectLst/>
                <a:latin typeface="Times New Roman" panose="02020603050405020304" pitchFamily="18" charset="0"/>
                <a:cs typeface="Times New Roman" panose="02020603050405020304" pitchFamily="18" charset="0"/>
              </a:rPr>
              <a:t>The robot learns by trying all the possible paths and then choosing the path which gives him the reward with the least hurdles. </a:t>
            </a:r>
          </a:p>
          <a:p>
            <a:pPr algn="just"/>
            <a:r>
              <a:rPr lang="en-US" b="0" i="0" dirty="0">
                <a:effectLst/>
                <a:latin typeface="Times New Roman" panose="02020603050405020304" pitchFamily="18" charset="0"/>
                <a:cs typeface="Times New Roman" panose="02020603050405020304" pitchFamily="18" charset="0"/>
              </a:rPr>
              <a:t>Each right step will give the robot a reward and each wrong step will subtract the reward of the robot. The total reward will be calculated when it reaches the final reward that is the diamond. </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8F547F-6DF7-4FCB-A5A7-8EEA266A311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38</a:t>
            </a:fld>
            <a:endParaRPr lang="en-IN"/>
          </a:p>
        </p:txBody>
      </p:sp>
      <p:graphicFrame>
        <p:nvGraphicFramePr>
          <p:cNvPr id="8" name="Content Placeholder 7">
            <a:extLst>
              <a:ext uri="{FF2B5EF4-FFF2-40B4-BE49-F238E27FC236}">
                <a16:creationId xmlns:a16="http://schemas.microsoft.com/office/drawing/2014/main" id="{A30CFB0B-0FE9-48BC-8506-6B9F15867010}"/>
              </a:ext>
            </a:extLst>
          </p:cNvPr>
          <p:cNvGraphicFramePr>
            <a:graphicFrameLocks noGrp="1"/>
          </p:cNvGraphicFramePr>
          <p:nvPr>
            <p:ph sz="quarter" idx="1"/>
            <p:extLst>
              <p:ext uri="{D42A27DB-BD31-4B8C-83A1-F6EECF244321}">
                <p14:modId xmlns:p14="http://schemas.microsoft.com/office/powerpoint/2010/main" val="3197512704"/>
              </p:ext>
            </p:extLst>
          </p:nvPr>
        </p:nvGraphicFramePr>
        <p:xfrm>
          <a:off x="467544" y="1196753"/>
          <a:ext cx="8186599" cy="5066443"/>
        </p:xfrm>
        <a:graphic>
          <a:graphicData uri="http://schemas.openxmlformats.org/drawingml/2006/table">
            <a:tbl>
              <a:tblPr/>
              <a:tblGrid>
                <a:gridCol w="4088148">
                  <a:extLst>
                    <a:ext uri="{9D8B030D-6E8A-4147-A177-3AD203B41FA5}">
                      <a16:colId xmlns:a16="http://schemas.microsoft.com/office/drawing/2014/main" val="3151703342"/>
                    </a:ext>
                  </a:extLst>
                </a:gridCol>
                <a:gridCol w="4098451">
                  <a:extLst>
                    <a:ext uri="{9D8B030D-6E8A-4147-A177-3AD203B41FA5}">
                      <a16:colId xmlns:a16="http://schemas.microsoft.com/office/drawing/2014/main" val="3019918999"/>
                    </a:ext>
                  </a:extLst>
                </a:gridCol>
              </a:tblGrid>
              <a:tr h="491220">
                <a:tc>
                  <a:txBody>
                    <a:bodyPr/>
                    <a:lstStyle/>
                    <a:p>
                      <a:pPr algn="l" fontAlgn="base"/>
                      <a:r>
                        <a:rPr lang="en-IN" sz="1800" b="1" dirty="0">
                          <a:solidFill>
                            <a:srgbClr val="990033"/>
                          </a:solidFill>
                          <a:effectLst/>
                          <a:latin typeface="Times New Roman" panose="02020603050405020304" pitchFamily="18" charset="0"/>
                          <a:cs typeface="Times New Roman" panose="02020603050405020304" pitchFamily="18" charset="0"/>
                        </a:rPr>
                        <a:t>REINFORCEMENT LEARNING</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ase"/>
                      <a:r>
                        <a:rPr lang="en-IN" sz="1800" b="1" dirty="0">
                          <a:solidFill>
                            <a:srgbClr val="990033"/>
                          </a:solidFill>
                          <a:effectLst/>
                          <a:latin typeface="Times New Roman" panose="02020603050405020304" pitchFamily="18" charset="0"/>
                          <a:cs typeface="Times New Roman" panose="02020603050405020304" pitchFamily="18" charset="0"/>
                        </a:rPr>
                        <a:t>SUPERVISED LEARNING</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6944928"/>
                  </a:ext>
                </a:extLst>
              </a:tr>
              <a:tr h="2495132">
                <a:tc>
                  <a:txBody>
                    <a:bodyPr/>
                    <a:lstStyle/>
                    <a:p>
                      <a:pPr algn="l" fontAlgn="base"/>
                      <a:r>
                        <a:rPr lang="en-US" sz="2200" b="0">
                          <a:solidFill>
                            <a:schemeClr val="tx1"/>
                          </a:solidFill>
                          <a:effectLst/>
                          <a:latin typeface="Times New Roman" panose="02020603050405020304" pitchFamily="18" charset="0"/>
                          <a:cs typeface="Times New Roman" panose="02020603050405020304" pitchFamily="18" charset="0"/>
                        </a:rPr>
                        <a:t>Reinforcement learning is all about making decisions sequentially. In simple words, we can say that the output depends on the state of the current input and the next input depends on the output of the previous input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ase"/>
                      <a:r>
                        <a:rPr lang="en-US" sz="2200" b="0" dirty="0">
                          <a:solidFill>
                            <a:schemeClr val="tx1"/>
                          </a:solidFill>
                          <a:effectLst/>
                          <a:latin typeface="Times New Roman" panose="02020603050405020304" pitchFamily="18" charset="0"/>
                          <a:cs typeface="Times New Roman" panose="02020603050405020304" pitchFamily="18" charset="0"/>
                        </a:rPr>
                        <a:t>In Supervised learning, the decision is made on the initial input or the input given at the start</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0056277"/>
                  </a:ext>
                </a:extLst>
              </a:tr>
              <a:tr h="1501095">
                <a:tc>
                  <a:txBody>
                    <a:bodyPr/>
                    <a:lstStyle/>
                    <a:p>
                      <a:pPr algn="l" fontAlgn="base"/>
                      <a:r>
                        <a:rPr lang="en-US" sz="2200" b="0">
                          <a:solidFill>
                            <a:schemeClr val="tx1"/>
                          </a:solidFill>
                          <a:effectLst/>
                          <a:latin typeface="Times New Roman" panose="02020603050405020304" pitchFamily="18" charset="0"/>
                          <a:cs typeface="Times New Roman" panose="02020603050405020304" pitchFamily="18" charset="0"/>
                        </a:rPr>
                        <a:t>In Reinforcement learning decision is dependent, So we give labels to sequences of dependent decisions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ase"/>
                      <a:r>
                        <a:rPr lang="en-US" sz="2200" b="0" dirty="0">
                          <a:solidFill>
                            <a:schemeClr val="tx1"/>
                          </a:solidFill>
                          <a:effectLst/>
                          <a:latin typeface="Times New Roman" panose="02020603050405020304" pitchFamily="18" charset="0"/>
                          <a:cs typeface="Times New Roman" panose="02020603050405020304" pitchFamily="18" charset="0"/>
                        </a:rPr>
                        <a:t>In supervised learning the decisions are independent of each other so labels are given to each decision.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8948468"/>
                  </a:ext>
                </a:extLst>
              </a:tr>
              <a:tr h="531543">
                <a:tc>
                  <a:txBody>
                    <a:bodyPr/>
                    <a:lstStyle/>
                    <a:p>
                      <a:pPr algn="l" fontAlgn="base"/>
                      <a:r>
                        <a:rPr lang="en-IN" sz="2200" b="0">
                          <a:solidFill>
                            <a:schemeClr val="tx1"/>
                          </a:solidFill>
                          <a:effectLst/>
                          <a:latin typeface="Times New Roman" panose="02020603050405020304" pitchFamily="18" charset="0"/>
                          <a:cs typeface="Times New Roman" panose="02020603050405020304" pitchFamily="18" charset="0"/>
                        </a:rPr>
                        <a:t>Example: Chess game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ase"/>
                      <a:r>
                        <a:rPr lang="en-IN" sz="2200" b="0" dirty="0">
                          <a:solidFill>
                            <a:schemeClr val="tx1"/>
                          </a:solidFill>
                          <a:effectLst/>
                          <a:latin typeface="Times New Roman" panose="02020603050405020304" pitchFamily="18" charset="0"/>
                          <a:cs typeface="Times New Roman" panose="02020603050405020304" pitchFamily="18" charset="0"/>
                        </a:rPr>
                        <a:t>Example: Object recognition</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7335716"/>
                  </a:ext>
                </a:extLst>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i="1" dirty="0">
                <a:solidFill>
                  <a:schemeClr val="accent3"/>
                </a:solidFill>
                <a:effectLst/>
                <a:latin typeface="Times New Roman" panose="02020603050405020304" pitchFamily="18" charset="0"/>
                <a:cs typeface="Times New Roman" panose="02020603050405020304" pitchFamily="18" charset="0"/>
              </a:rPr>
              <a:t>Types of Reinforcement</a:t>
            </a:r>
            <a:endParaRPr lang="en-US" sz="28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D3379D2-859A-4BF0-9B55-156284C5C38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39</a:t>
            </a:fld>
            <a:endParaRPr lang="en-IN"/>
          </a:p>
        </p:txBody>
      </p:sp>
      <p:sp>
        <p:nvSpPr>
          <p:cNvPr id="6" name="Content Placeholder 5"/>
          <p:cNvSpPr>
            <a:spLocks noGrp="1"/>
          </p:cNvSpPr>
          <p:nvPr>
            <p:ph sz="quarter" idx="1"/>
          </p:nvPr>
        </p:nvSpPr>
        <p:spPr/>
        <p:txBody>
          <a:bodyPr>
            <a:noAutofit/>
          </a:bodyPr>
          <a:lstStyle/>
          <a:p>
            <a:pPr marL="457200" indent="-457200" algn="l" fontAlgn="base">
              <a:lnSpc>
                <a:spcPct val="150000"/>
              </a:lnSpc>
              <a:buFont typeface="+mj-lt"/>
              <a:buAutoNum type="arabicPeriod"/>
            </a:pPr>
            <a:r>
              <a:rPr lang="en-US" sz="2200" b="1" i="0" dirty="0">
                <a:effectLst/>
                <a:latin typeface="Times New Roman" panose="02020603050405020304" pitchFamily="18" charset="0"/>
                <a:cs typeface="Times New Roman" panose="02020603050405020304" pitchFamily="18" charset="0"/>
              </a:rPr>
              <a:t>Positive –</a:t>
            </a:r>
            <a:r>
              <a:rPr lang="en-US" sz="2200" b="0" i="0" dirty="0">
                <a:effectLst/>
                <a:latin typeface="Times New Roman" panose="02020603050405020304" pitchFamily="18" charset="0"/>
                <a:cs typeface="Times New Roman" panose="02020603050405020304" pitchFamily="18" charset="0"/>
              </a:rPr>
              <a:t> </a:t>
            </a:r>
          </a:p>
          <a:p>
            <a:pPr marL="0" indent="0" algn="l" fontAlgn="base">
              <a:lnSpc>
                <a:spcPct val="150000"/>
              </a:lnSpc>
              <a:buNone/>
            </a:pPr>
            <a:r>
              <a:rPr lang="en-US" sz="2200" b="0" i="0" dirty="0">
                <a:effectLst/>
                <a:latin typeface="Times New Roman" panose="02020603050405020304" pitchFamily="18" charset="0"/>
                <a:cs typeface="Times New Roman" panose="02020603050405020304" pitchFamily="18" charset="0"/>
              </a:rPr>
              <a:t>Positive Reinforcement is defined as when an event, occurs due to a particular behavior, increases the strength and the frequency of the behavior. In other words, it has a positive effect on behavior. Advantages of reinforcement learning are: </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Maximizes Performance</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Sustain Change for a long period of time</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Too much Reinforcement can lead to an overload of states which can diminish the results</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91DBDE-67F0-4005-B492-3476BE7F1A45}"/>
              </a:ext>
            </a:extLst>
          </p:cNvPr>
          <p:cNvSpPr>
            <a:spLocks noGrp="1"/>
          </p:cNvSpPr>
          <p:nvPr>
            <p:ph type="dt" sz="half" idx="10"/>
          </p:nvPr>
        </p:nvSpPr>
        <p:spPr/>
        <p:txBody>
          <a:bodyPr/>
          <a:lstStyle/>
          <a:p>
            <a:fld id="{6D85B823-382E-4723-A6E5-D4C3FAB585C2}" type="datetime1">
              <a:rPr lang="en-US" smtClean="0"/>
              <a:t>1/18/22</a:t>
            </a:fld>
            <a:endParaRPr lang="en-IN"/>
          </a:p>
        </p:txBody>
      </p:sp>
      <p:sp>
        <p:nvSpPr>
          <p:cNvPr id="4" name="Footer Placeholder 3">
            <a:extLst>
              <a:ext uri="{FF2B5EF4-FFF2-40B4-BE49-F238E27FC236}">
                <a16:creationId xmlns:a16="http://schemas.microsoft.com/office/drawing/2014/main" id="{A87EA4C5-0BDE-429D-A8CB-D10D1FEE42F4}"/>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1F16016B-FAB6-442C-8C85-8CECC5E3EB1E}"/>
              </a:ext>
            </a:extLst>
          </p:cNvPr>
          <p:cNvSpPr>
            <a:spLocks noGrp="1"/>
          </p:cNvSpPr>
          <p:nvPr>
            <p:ph type="sldNum" sz="quarter" idx="12"/>
          </p:nvPr>
        </p:nvSpPr>
        <p:spPr/>
        <p:txBody>
          <a:bodyPr/>
          <a:lstStyle/>
          <a:p>
            <a:fld id="{0E2B90DE-CA9C-452B-80F9-35262CC2B070}" type="slidenum">
              <a:rPr lang="en-IN" smtClean="0"/>
              <a:pPr/>
              <a:t>4</a:t>
            </a:fld>
            <a:endParaRPr lang="en-IN"/>
          </a:p>
        </p:txBody>
      </p:sp>
      <p:pic>
        <p:nvPicPr>
          <p:cNvPr id="9" name="Content Placeholder 8">
            <a:extLst>
              <a:ext uri="{FF2B5EF4-FFF2-40B4-BE49-F238E27FC236}">
                <a16:creationId xmlns:a16="http://schemas.microsoft.com/office/drawing/2014/main" id="{604D6421-D658-4753-ADDF-FD32333606D7}"/>
              </a:ext>
            </a:extLst>
          </p:cNvPr>
          <p:cNvPicPr>
            <a:picLocks noGrp="1" noChangeAspect="1"/>
          </p:cNvPicPr>
          <p:nvPr>
            <p:ph sz="quarter" idx="1"/>
          </p:nvPr>
        </p:nvPicPr>
        <p:blipFill>
          <a:blip r:embed="rId2"/>
          <a:stretch>
            <a:fillRect/>
          </a:stretch>
        </p:blipFill>
        <p:spPr>
          <a:xfrm>
            <a:off x="395536" y="2204864"/>
            <a:ext cx="8291264" cy="3967336"/>
          </a:xfrm>
        </p:spPr>
      </p:pic>
      <p:sp>
        <p:nvSpPr>
          <p:cNvPr id="10" name="Rectangle: Rounded Corners 9">
            <a:extLst>
              <a:ext uri="{FF2B5EF4-FFF2-40B4-BE49-F238E27FC236}">
                <a16:creationId xmlns:a16="http://schemas.microsoft.com/office/drawing/2014/main" id="{7443E6CC-2AC7-46AC-AAC5-71FCFFFFE9BA}"/>
              </a:ext>
            </a:extLst>
          </p:cNvPr>
          <p:cNvSpPr/>
          <p:nvPr/>
        </p:nvSpPr>
        <p:spPr>
          <a:xfrm>
            <a:off x="603504" y="1196752"/>
            <a:ext cx="7928936" cy="9361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dirty="0">
                <a:latin typeface="Times New Roman" panose="02020603050405020304" pitchFamily="18" charset="0"/>
                <a:cs typeface="Times New Roman" panose="02020603050405020304" pitchFamily="18" charset="0"/>
              </a:rPr>
              <a:t>To do better in the future based on what was experienced in the past.</a:t>
            </a:r>
          </a:p>
        </p:txBody>
      </p:sp>
    </p:spTree>
    <p:extLst>
      <p:ext uri="{BB962C8B-B14F-4D97-AF65-F5344CB8AC3E}">
        <p14:creationId xmlns:p14="http://schemas.microsoft.com/office/powerpoint/2010/main" val="41852324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51428080-9AE8-4925-AADE-A68CA7132EC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40</a:t>
            </a:fld>
            <a:endParaRPr lang="en-IN"/>
          </a:p>
        </p:txBody>
      </p:sp>
      <p:sp>
        <p:nvSpPr>
          <p:cNvPr id="6" name="Content Placeholder 5"/>
          <p:cNvSpPr>
            <a:spLocks noGrp="1"/>
          </p:cNvSpPr>
          <p:nvPr>
            <p:ph sz="quarter" idx="1"/>
          </p:nvPr>
        </p:nvSpPr>
        <p:spPr/>
        <p:txBody>
          <a:bodyPr/>
          <a:lstStyle/>
          <a:p>
            <a:pPr marL="0" indent="0" algn="l" fontAlgn="base">
              <a:lnSpc>
                <a:spcPct val="150000"/>
              </a:lnSpc>
              <a:buNone/>
            </a:pPr>
            <a:r>
              <a:rPr lang="en-US" sz="2200" b="1" i="0" dirty="0">
                <a:solidFill>
                  <a:schemeClr val="accent1"/>
                </a:solidFill>
                <a:effectLst/>
                <a:latin typeface="Times New Roman" panose="02020603050405020304" pitchFamily="18" charset="0"/>
                <a:cs typeface="Times New Roman" panose="02020603050405020304" pitchFamily="18" charset="0"/>
              </a:rPr>
              <a:t>2. </a:t>
            </a:r>
            <a:r>
              <a:rPr lang="en-US" sz="2200" b="1" i="0" dirty="0">
                <a:effectLst/>
                <a:latin typeface="Times New Roman" panose="02020603050405020304" pitchFamily="18" charset="0"/>
                <a:cs typeface="Times New Roman" panose="02020603050405020304" pitchFamily="18" charset="0"/>
              </a:rPr>
              <a:t>Negative –</a:t>
            </a:r>
            <a:r>
              <a:rPr lang="en-US" sz="2200" b="0" i="0" dirty="0">
                <a:effectLst/>
                <a:latin typeface="Times New Roman" panose="02020603050405020304" pitchFamily="18" charset="0"/>
                <a:cs typeface="Times New Roman" panose="02020603050405020304" pitchFamily="18" charset="0"/>
              </a:rPr>
              <a:t> </a:t>
            </a:r>
          </a:p>
          <a:p>
            <a:pPr marL="0" indent="0" algn="l" fontAlgn="base">
              <a:lnSpc>
                <a:spcPct val="150000"/>
              </a:lnSpc>
              <a:buNone/>
            </a:pPr>
            <a:r>
              <a:rPr lang="en-US" sz="2200" b="0" i="0" dirty="0">
                <a:effectLst/>
                <a:latin typeface="Times New Roman" panose="02020603050405020304" pitchFamily="18" charset="0"/>
                <a:cs typeface="Times New Roman" panose="02020603050405020304" pitchFamily="18" charset="0"/>
              </a:rPr>
              <a:t>Negative Reinforcement is defined as strengthening of behavior because a negative condition is stopped or avoided. Advantages of reinforcement learning: </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Increases Behavior</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Provide defiance to a minimum standard of performance</a:t>
            </a:r>
          </a:p>
          <a:p>
            <a:pPr marL="742950" lvl="1" indent="-285750" algn="l"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It Only provides enough to meet up the minimum behavior</a:t>
            </a:r>
          </a:p>
          <a:p>
            <a:pPr marL="0" indent="0">
              <a:lnSpc>
                <a:spcPct val="150000"/>
              </a:lnSpc>
              <a:buNone/>
            </a:pPr>
            <a:endParaRPr lang="en-US"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7EA0-24D9-4006-A7EC-4EB58CAA66DD}"/>
              </a:ext>
            </a:extLst>
          </p:cNvPr>
          <p:cNvSpPr>
            <a:spLocks noGrp="1"/>
          </p:cNvSpPr>
          <p:nvPr>
            <p:ph type="title"/>
          </p:nvPr>
        </p:nvSpPr>
        <p:spPr/>
        <p:txBody>
          <a:bodyPr>
            <a:normAutofit/>
          </a:bodyPr>
          <a:lstStyle/>
          <a:p>
            <a:r>
              <a:rPr lang="en-IN" sz="3200" b="1" i="1" dirty="0">
                <a:solidFill>
                  <a:schemeClr val="accent3"/>
                </a:solidFill>
                <a:effectLst/>
                <a:latin typeface="Times New Roman" panose="02020603050405020304" pitchFamily="18" charset="0"/>
                <a:cs typeface="Times New Roman" panose="02020603050405020304" pitchFamily="18" charset="0"/>
              </a:rPr>
              <a:t>Comparison Table</a:t>
            </a:r>
            <a:endParaRPr lang="en-IN" sz="3200"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65547233-07C0-4A62-A102-B7F78E010D67}"/>
              </a:ext>
            </a:extLst>
          </p:cNvPr>
          <p:cNvSpPr>
            <a:spLocks noGrp="1"/>
          </p:cNvSpPr>
          <p:nvPr>
            <p:ph type="dt" sz="half" idx="10"/>
          </p:nvPr>
        </p:nvSpPr>
        <p:spPr/>
        <p:txBody>
          <a:bodyPr/>
          <a:lstStyle/>
          <a:p>
            <a:fld id="{FBDF9E94-52C6-422D-8944-A352B70232FA}" type="datetime1">
              <a:rPr lang="en-US" smtClean="0"/>
              <a:t>1/18/22</a:t>
            </a:fld>
            <a:endParaRPr lang="en-IN"/>
          </a:p>
        </p:txBody>
      </p:sp>
      <p:sp>
        <p:nvSpPr>
          <p:cNvPr id="4" name="Footer Placeholder 3">
            <a:extLst>
              <a:ext uri="{FF2B5EF4-FFF2-40B4-BE49-F238E27FC236}">
                <a16:creationId xmlns:a16="http://schemas.microsoft.com/office/drawing/2014/main" id="{B54A9EF6-B373-4DC6-BBE9-C0B6FC5C44FB}"/>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B2324C27-961D-426E-A5B0-0E4345002E9C}"/>
              </a:ext>
            </a:extLst>
          </p:cNvPr>
          <p:cNvSpPr>
            <a:spLocks noGrp="1"/>
          </p:cNvSpPr>
          <p:nvPr>
            <p:ph type="sldNum" sz="quarter" idx="12"/>
          </p:nvPr>
        </p:nvSpPr>
        <p:spPr/>
        <p:txBody>
          <a:bodyPr/>
          <a:lstStyle/>
          <a:p>
            <a:fld id="{0E2B90DE-CA9C-452B-80F9-35262CC2B070}" type="slidenum">
              <a:rPr lang="en-IN" smtClean="0"/>
              <a:pPr/>
              <a:t>41</a:t>
            </a:fld>
            <a:endParaRPr lang="en-IN"/>
          </a:p>
        </p:txBody>
      </p:sp>
      <p:graphicFrame>
        <p:nvGraphicFramePr>
          <p:cNvPr id="8" name="Content Placeholder 7">
            <a:extLst>
              <a:ext uri="{FF2B5EF4-FFF2-40B4-BE49-F238E27FC236}">
                <a16:creationId xmlns:a16="http://schemas.microsoft.com/office/drawing/2014/main" id="{78857216-15EF-4A18-945E-F2B48D6169DE}"/>
              </a:ext>
            </a:extLst>
          </p:cNvPr>
          <p:cNvGraphicFramePr>
            <a:graphicFrameLocks noGrp="1"/>
          </p:cNvGraphicFramePr>
          <p:nvPr>
            <p:ph sz="quarter" idx="1"/>
            <p:extLst>
              <p:ext uri="{D42A27DB-BD31-4B8C-83A1-F6EECF244321}">
                <p14:modId xmlns:p14="http://schemas.microsoft.com/office/powerpoint/2010/main" val="3243131010"/>
              </p:ext>
            </p:extLst>
          </p:nvPr>
        </p:nvGraphicFramePr>
        <p:xfrm>
          <a:off x="383288" y="1340768"/>
          <a:ext cx="8581200" cy="4869532"/>
        </p:xfrm>
        <a:graphic>
          <a:graphicData uri="http://schemas.openxmlformats.org/drawingml/2006/table">
            <a:tbl>
              <a:tblPr/>
              <a:tblGrid>
                <a:gridCol w="1669525">
                  <a:extLst>
                    <a:ext uri="{9D8B030D-6E8A-4147-A177-3AD203B41FA5}">
                      <a16:colId xmlns:a16="http://schemas.microsoft.com/office/drawing/2014/main" val="1338117593"/>
                    </a:ext>
                  </a:extLst>
                </a:gridCol>
                <a:gridCol w="2621075">
                  <a:extLst>
                    <a:ext uri="{9D8B030D-6E8A-4147-A177-3AD203B41FA5}">
                      <a16:colId xmlns:a16="http://schemas.microsoft.com/office/drawing/2014/main" val="3095680882"/>
                    </a:ext>
                  </a:extLst>
                </a:gridCol>
                <a:gridCol w="2145300">
                  <a:extLst>
                    <a:ext uri="{9D8B030D-6E8A-4147-A177-3AD203B41FA5}">
                      <a16:colId xmlns:a16="http://schemas.microsoft.com/office/drawing/2014/main" val="1291936816"/>
                    </a:ext>
                  </a:extLst>
                </a:gridCol>
                <a:gridCol w="2145300">
                  <a:extLst>
                    <a:ext uri="{9D8B030D-6E8A-4147-A177-3AD203B41FA5}">
                      <a16:colId xmlns:a16="http://schemas.microsoft.com/office/drawing/2014/main" val="4065866834"/>
                    </a:ext>
                  </a:extLst>
                </a:gridCol>
              </a:tblGrid>
              <a:tr h="390620">
                <a:tc>
                  <a:txBody>
                    <a:bodyPr/>
                    <a:lstStyle/>
                    <a:p>
                      <a:pPr algn="l"/>
                      <a:r>
                        <a:rPr lang="en-IN" sz="1000" u="none" strike="noStrike">
                          <a:effectLst/>
                        </a:rPr>
                        <a:t>Criteria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a:r>
                        <a:rPr lang="en-IN" sz="1000" u="none" strike="noStrike">
                          <a:effectLst/>
                        </a:rPr>
                        <a:t>Supervised ML</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a:r>
                        <a:rPr lang="en-IN" sz="1000" u="none" strike="noStrike">
                          <a:effectLst/>
                        </a:rPr>
                        <a:t>Unsupervised ML</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a:r>
                        <a:rPr lang="en-IN" sz="1000" u="none" strike="noStrike" dirty="0">
                          <a:effectLst/>
                        </a:rPr>
                        <a:t>Reinforcement ML</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432168715"/>
                  </a:ext>
                </a:extLst>
              </a:tr>
              <a:tr h="707814">
                <a:tc>
                  <a:txBody>
                    <a:bodyPr/>
                    <a:lstStyle/>
                    <a:p>
                      <a:r>
                        <a:rPr lang="en-IN" sz="1000" u="none" strike="noStrike">
                          <a:effectLst/>
                        </a:rPr>
                        <a:t>Definition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US" sz="1000" u="none" strike="noStrike">
                          <a:effectLst/>
                        </a:rPr>
                        <a:t>Learns by using labelled data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000" u="none" strike="noStrike" dirty="0">
                          <a:effectLst/>
                        </a:rPr>
                        <a:t>Trained using </a:t>
                      </a:r>
                      <a:r>
                        <a:rPr lang="en-US" sz="1000" u="none" strike="noStrike" dirty="0" err="1">
                          <a:effectLst/>
                        </a:rPr>
                        <a:t>unlabelled</a:t>
                      </a:r>
                      <a:r>
                        <a:rPr lang="en-US" sz="1000" u="none" strike="noStrike" dirty="0">
                          <a:effectLst/>
                        </a:rPr>
                        <a:t> data without any guidance.</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000" u="none" strike="noStrike" dirty="0">
                          <a:effectLst/>
                        </a:rPr>
                        <a:t>Works on interacting with the environment</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245427660"/>
                  </a:ext>
                </a:extLst>
              </a:tr>
              <a:tr h="549218">
                <a:tc>
                  <a:txBody>
                    <a:bodyPr/>
                    <a:lstStyle/>
                    <a:p>
                      <a:r>
                        <a:rPr lang="en-IN" sz="1000" u="none" strike="noStrike">
                          <a:effectLst/>
                        </a:rPr>
                        <a:t>Type of data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Labelled data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Unlabelled data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No – predefined data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28639214"/>
                  </a:ext>
                </a:extLst>
              </a:tr>
              <a:tr h="549218">
                <a:tc>
                  <a:txBody>
                    <a:bodyPr/>
                    <a:lstStyle/>
                    <a:p>
                      <a:r>
                        <a:rPr lang="en-IN" sz="1000" u="none" strike="noStrike">
                          <a:effectLst/>
                        </a:rPr>
                        <a:t>Type of problems</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Regression and classification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Association and Clustering</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Exploitation or Exploration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36594824"/>
                  </a:ext>
                </a:extLst>
              </a:tr>
              <a:tr h="390620">
                <a:tc>
                  <a:txBody>
                    <a:bodyPr/>
                    <a:lstStyle/>
                    <a:p>
                      <a:r>
                        <a:rPr lang="en-IN" sz="1000" u="none" strike="noStrike">
                          <a:effectLst/>
                        </a:rPr>
                        <a:t>Supervision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Extra supervision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No supervision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No supervision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20340853"/>
                  </a:ext>
                </a:extLst>
              </a:tr>
              <a:tr h="1025010">
                <a:tc>
                  <a:txBody>
                    <a:bodyPr/>
                    <a:lstStyle/>
                    <a:p>
                      <a:r>
                        <a:rPr lang="en-IN" sz="1000" u="none" strike="noStrike">
                          <a:effectLst/>
                        </a:rPr>
                        <a:t>Algorithms</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Linear Regression, Logistic Regression, SVM, KNN etc.</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000" u="none" strike="noStrike">
                          <a:effectLst/>
                        </a:rPr>
                        <a:t>K – Means,</a:t>
                      </a:r>
                      <a:br>
                        <a:rPr lang="en-US" sz="1000" u="none" strike="noStrike">
                          <a:effectLst/>
                        </a:rPr>
                      </a:br>
                      <a:r>
                        <a:rPr lang="en-US" sz="1000" u="none" strike="noStrike">
                          <a:effectLst/>
                        </a:rPr>
                        <a:t>C – Means, Apriori</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Q – Learning,</a:t>
                      </a:r>
                      <a:br>
                        <a:rPr lang="en-IN" sz="1000" u="none" strike="noStrike">
                          <a:effectLst/>
                        </a:rPr>
                      </a:br>
                      <a:r>
                        <a:rPr lang="en-IN" sz="1000" u="none" strike="noStrike">
                          <a:effectLst/>
                        </a:rPr>
                        <a:t>SARSA</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14217882"/>
                  </a:ext>
                </a:extLst>
              </a:tr>
              <a:tr h="549218">
                <a:tc>
                  <a:txBody>
                    <a:bodyPr/>
                    <a:lstStyle/>
                    <a:p>
                      <a:r>
                        <a:rPr lang="en-IN" sz="1000" u="none" strike="noStrike">
                          <a:effectLst/>
                        </a:rPr>
                        <a:t>Aim</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Calculate outcomes</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Discover underlying patterns</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000" u="none" strike="noStrike">
                          <a:effectLst/>
                        </a:rPr>
                        <a:t>Learn a series of action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752948142"/>
                  </a:ext>
                </a:extLst>
              </a:tr>
              <a:tr h="707814">
                <a:tc>
                  <a:txBody>
                    <a:bodyPr/>
                    <a:lstStyle/>
                    <a:p>
                      <a:r>
                        <a:rPr lang="en-IN" sz="1000" u="none" strike="noStrike" dirty="0">
                          <a:effectLst/>
                        </a:rPr>
                        <a:t>Application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IN" sz="1000" u="none" strike="noStrike">
                          <a:effectLst/>
                        </a:rPr>
                        <a:t>Risk Evaluation, Forecast Sales</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sz="1000" u="none" strike="noStrike">
                          <a:effectLst/>
                        </a:rPr>
                        <a:t>Recommendation System, Anomaly Detection</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000" u="none" strike="noStrike" dirty="0">
                          <a:effectLst/>
                        </a:rPr>
                        <a:t>Self Driving Cars, Gaming, Healthcare</a:t>
                      </a:r>
                    </a:p>
                  </a:txBody>
                  <a:tcPr marL="34469" marR="34469" marT="34469" marB="34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93652781"/>
                  </a:ext>
                </a:extLst>
              </a:tr>
            </a:tbl>
          </a:graphicData>
        </a:graphic>
      </p:graphicFrame>
    </p:spTree>
    <p:extLst>
      <p:ext uri="{BB962C8B-B14F-4D97-AF65-F5344CB8AC3E}">
        <p14:creationId xmlns:p14="http://schemas.microsoft.com/office/powerpoint/2010/main" val="19745365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E8A983-8EE9-43AD-84DF-FCF7FE43E582}"/>
              </a:ext>
            </a:extLst>
          </p:cNvPr>
          <p:cNvSpPr>
            <a:spLocks noGrp="1"/>
          </p:cNvSpPr>
          <p:nvPr>
            <p:ph type="dt" sz="half" idx="10"/>
          </p:nvPr>
        </p:nvSpPr>
        <p:spPr/>
        <p:txBody>
          <a:bodyPr/>
          <a:lstStyle/>
          <a:p>
            <a:fld id="{94E9D6B4-7FB0-43C4-8F37-9C642612EF45}" type="datetime1">
              <a:rPr lang="en-US" smtClean="0"/>
              <a:t>1/18/22</a:t>
            </a:fld>
            <a:endParaRPr lang="en-IN"/>
          </a:p>
        </p:txBody>
      </p:sp>
      <p:sp>
        <p:nvSpPr>
          <p:cNvPr id="4" name="Footer Placeholder 3">
            <a:extLst>
              <a:ext uri="{FF2B5EF4-FFF2-40B4-BE49-F238E27FC236}">
                <a16:creationId xmlns:a16="http://schemas.microsoft.com/office/drawing/2014/main" id="{483EC6A9-A72B-4579-8109-9057BDE1CE36}"/>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8A657373-FD48-42AC-ACAC-C4915B2937E4}"/>
              </a:ext>
            </a:extLst>
          </p:cNvPr>
          <p:cNvSpPr>
            <a:spLocks noGrp="1"/>
          </p:cNvSpPr>
          <p:nvPr>
            <p:ph type="sldNum" sz="quarter" idx="12"/>
          </p:nvPr>
        </p:nvSpPr>
        <p:spPr/>
        <p:txBody>
          <a:bodyPr/>
          <a:lstStyle/>
          <a:p>
            <a:fld id="{0E2B90DE-CA9C-452B-80F9-35262CC2B070}" type="slidenum">
              <a:rPr lang="en-IN" smtClean="0"/>
              <a:pPr/>
              <a:t>42</a:t>
            </a:fld>
            <a:endParaRPr lang="en-IN"/>
          </a:p>
        </p:txBody>
      </p:sp>
      <p:sp>
        <p:nvSpPr>
          <p:cNvPr id="8" name="Rectangle 7">
            <a:extLst>
              <a:ext uri="{FF2B5EF4-FFF2-40B4-BE49-F238E27FC236}">
                <a16:creationId xmlns:a16="http://schemas.microsoft.com/office/drawing/2014/main" id="{52619D50-B399-41E5-B7BD-CE0BBAB95A87}"/>
              </a:ext>
            </a:extLst>
          </p:cNvPr>
          <p:cNvSpPr/>
          <p:nvPr/>
        </p:nvSpPr>
        <p:spPr>
          <a:xfrm>
            <a:off x="1115616" y="2151727"/>
            <a:ext cx="7245907" cy="2554545"/>
          </a:xfrm>
          <a:prstGeom prst="rect">
            <a:avLst/>
          </a:prstGeom>
          <a:noFill/>
        </p:spPr>
        <p:txBody>
          <a:bodyPr wrap="square" lIns="91440" tIns="45720" rIns="91440" bIns="45720">
            <a:spAutoFit/>
          </a:bodyPr>
          <a:lstStyle/>
          <a:p>
            <a:pPr marL="0" indent="0" algn="ctr">
              <a:buNone/>
            </a:pPr>
            <a:r>
              <a:rPr lang="en-US"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Dimensionality Reduction</a:t>
            </a:r>
            <a:endParaRPr lang="en-IN"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758609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sz="3200" b="1" i="1" dirty="0">
                <a:solidFill>
                  <a:schemeClr val="accent3"/>
                </a:solidFill>
                <a:latin typeface="Times New Roman" panose="02020603050405020304" pitchFamily="18" charset="0"/>
                <a:ea typeface="굴림" panose="020B0503020000020004" pitchFamily="34" charset="-127"/>
                <a:cs typeface="Times New Roman" panose="02020603050405020304" pitchFamily="18" charset="0"/>
              </a:rPr>
              <a:t>Curse of Dimensionality</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89985FF-2417-4726-BA22-1AC67F7CFCE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43</a:t>
            </a:fld>
            <a:endParaRPr lang="en-IN"/>
          </a:p>
        </p:txBody>
      </p:sp>
      <p:sp>
        <p:nvSpPr>
          <p:cNvPr id="6" name="Content Placeholder 5"/>
          <p:cNvSpPr>
            <a:spLocks noGrp="1"/>
          </p:cNvSpPr>
          <p:nvPr>
            <p:ph sz="quarter" idx="1"/>
          </p:nvPr>
        </p:nvSpPr>
        <p:spPr>
          <a:xfrm>
            <a:off x="914400" y="1447800"/>
            <a:ext cx="4161656" cy="4572000"/>
          </a:xfrm>
        </p:spPr>
        <p:txBody>
          <a:bodyPr>
            <a:normAutofit fontScale="92500"/>
          </a:bodyPr>
          <a:lstStyle/>
          <a:p>
            <a:pPr algn="just"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latin typeface="Times New Roman" panose="02020603050405020304" pitchFamily="18" charset="0"/>
                <a:cs typeface="Times New Roman" panose="02020603050405020304" pitchFamily="18" charset="0"/>
              </a:rPr>
              <a:t>Increasing the number of features will not always improve classification accuracy.</a:t>
            </a:r>
          </a:p>
          <a:p>
            <a:pPr lvl="1" algn="just" eaLnBrk="1" hangingPunct="1">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a:latin typeface="Times New Roman" panose="02020603050405020304" pitchFamily="18" charset="0"/>
              <a:cs typeface="Times New Roman" panose="02020603050405020304" pitchFamily="18" charset="0"/>
            </a:endParaRPr>
          </a:p>
          <a:p>
            <a:pPr algn="just"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latin typeface="Times New Roman" panose="02020603050405020304" pitchFamily="18" charset="0"/>
                <a:cs typeface="Times New Roman" panose="02020603050405020304" pitchFamily="18" charset="0"/>
              </a:rPr>
              <a:t>In practice, the inclusion of more features might actually lead to </a:t>
            </a:r>
            <a:r>
              <a:rPr lang="en-US" altLang="en-US" sz="2400" dirty="0">
                <a:solidFill>
                  <a:srgbClr val="FF0000"/>
                </a:solidFill>
                <a:latin typeface="Times New Roman" panose="02020603050405020304" pitchFamily="18" charset="0"/>
                <a:cs typeface="Times New Roman" panose="02020603050405020304" pitchFamily="18" charset="0"/>
              </a:rPr>
              <a:t>worse </a:t>
            </a:r>
            <a:r>
              <a:rPr lang="en-US" altLang="en-US" sz="2400" dirty="0">
                <a:latin typeface="Times New Roman" panose="02020603050405020304" pitchFamily="18" charset="0"/>
                <a:cs typeface="Times New Roman" panose="02020603050405020304" pitchFamily="18" charset="0"/>
              </a:rPr>
              <a:t>performance.</a:t>
            </a:r>
          </a:p>
          <a:p>
            <a:pPr lvl="1" algn="just" eaLnBrk="1" hangingPunct="1">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a:latin typeface="Times New Roman" panose="02020603050405020304" pitchFamily="18" charset="0"/>
              <a:cs typeface="Times New Roman" panose="02020603050405020304" pitchFamily="18" charset="0"/>
            </a:endParaRPr>
          </a:p>
          <a:p>
            <a:pPr algn="just"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latin typeface="Times New Roman" panose="02020603050405020304" pitchFamily="18" charset="0"/>
                <a:cs typeface="Times New Roman" panose="02020603050405020304" pitchFamily="18" charset="0"/>
              </a:rPr>
              <a:t>The number of training examples required increases </a:t>
            </a:r>
            <a:r>
              <a:rPr lang="en-US" altLang="en-US" sz="2400" dirty="0">
                <a:solidFill>
                  <a:srgbClr val="FF0000"/>
                </a:solidFill>
                <a:latin typeface="Times New Roman" panose="02020603050405020304" pitchFamily="18" charset="0"/>
                <a:cs typeface="Times New Roman" panose="02020603050405020304" pitchFamily="18" charset="0"/>
              </a:rPr>
              <a:t>exponentially</a:t>
            </a:r>
            <a:r>
              <a:rPr lang="en-US" altLang="en-US" sz="2400" dirty="0">
                <a:latin typeface="Times New Roman" panose="02020603050405020304" pitchFamily="18" charset="0"/>
                <a:cs typeface="Times New Roman" panose="02020603050405020304" pitchFamily="18" charset="0"/>
              </a:rPr>
              <a:t> with dimensionality </a:t>
            </a:r>
            <a:r>
              <a:rPr lang="en-US" altLang="en-US" sz="2400" b="1" dirty="0">
                <a:latin typeface="Times New Roman" panose="02020603050405020304" pitchFamily="18" charset="0"/>
                <a:cs typeface="Times New Roman" panose="02020603050405020304" pitchFamily="18" charset="0"/>
              </a:rPr>
              <a:t>d</a:t>
            </a:r>
            <a:r>
              <a:rPr lang="en-US" altLang="en-US" sz="2400" dirty="0">
                <a:latin typeface="Times New Roman" panose="02020603050405020304" pitchFamily="18" charset="0"/>
                <a:cs typeface="Times New Roman" panose="02020603050405020304" pitchFamily="18" charset="0"/>
              </a:rPr>
              <a:t> (i.e., </a:t>
            </a:r>
            <a:r>
              <a:rPr lang="en-US" altLang="en-US" sz="2400" dirty="0" err="1">
                <a:latin typeface="Times New Roman" panose="02020603050405020304" pitchFamily="18" charset="0"/>
                <a:cs typeface="Times New Roman" panose="02020603050405020304" pitchFamily="18" charset="0"/>
              </a:rPr>
              <a:t>k</a:t>
            </a:r>
            <a:r>
              <a:rPr lang="en-US" altLang="en-US" sz="2400" b="1" baseline="30000" dirty="0" err="1">
                <a:latin typeface="Times New Roman" panose="02020603050405020304" pitchFamily="18" charset="0"/>
                <a:cs typeface="Times New Roman" panose="02020603050405020304" pitchFamily="18" charset="0"/>
              </a:rPr>
              <a:t>d</a:t>
            </a:r>
            <a:r>
              <a:rPr lang="en-US" altLang="en-US" sz="2400"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B76B0C0-D437-46C9-97CE-67006BCACC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057" y="1300503"/>
            <a:ext cx="3894798"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6286706A-C3CD-42AA-99D8-2125D8FE5BCB}"/>
              </a:ext>
            </a:extLst>
          </p:cNvPr>
          <p:cNvPicPr>
            <a:picLocks noChangeAspect="1"/>
          </p:cNvPicPr>
          <p:nvPr/>
        </p:nvPicPr>
        <p:blipFill>
          <a:blip r:embed="rId3">
            <a:extLst>
              <a:ext uri="{28A0092B-C50C-407E-A947-70E740481C1C}">
                <a14:useLocalDpi xmlns:a14="http://schemas.microsoft.com/office/drawing/2010/main" val="0"/>
              </a:ext>
            </a:extLst>
          </a:blip>
          <a:srcRect l="7578" r="16637"/>
          <a:stretch>
            <a:fillRect/>
          </a:stretch>
        </p:blipFill>
        <p:spPr bwMode="auto">
          <a:xfrm>
            <a:off x="5108467" y="4158002"/>
            <a:ext cx="1524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4E130D17-99C4-4CC9-99CA-A8CF501B2C13}"/>
              </a:ext>
            </a:extLst>
          </p:cNvPr>
          <p:cNvPicPr>
            <a:picLocks noChangeAspect="1"/>
          </p:cNvPicPr>
          <p:nvPr/>
        </p:nvPicPr>
        <p:blipFill>
          <a:blip r:embed="rId4" cstate="print">
            <a:extLst>
              <a:ext uri="{28A0092B-C50C-407E-A947-70E740481C1C}">
                <a14:useLocalDpi xmlns:a14="http://schemas.microsoft.com/office/drawing/2010/main" val="0"/>
              </a:ext>
            </a:extLst>
          </a:blip>
          <a:srcRect l="6250" r="7446"/>
          <a:stretch>
            <a:fillRect/>
          </a:stretch>
        </p:blipFill>
        <p:spPr bwMode="auto">
          <a:xfrm>
            <a:off x="6884879" y="4023066"/>
            <a:ext cx="1905000"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a:extLst>
              <a:ext uri="{FF2B5EF4-FFF2-40B4-BE49-F238E27FC236}">
                <a16:creationId xmlns:a16="http://schemas.microsoft.com/office/drawing/2014/main" id="{E5D7B9F9-571A-43B7-AD9B-F28EE278C3F0}"/>
              </a:ext>
            </a:extLst>
          </p:cNvPr>
          <p:cNvSpPr txBox="1"/>
          <p:nvPr/>
        </p:nvSpPr>
        <p:spPr>
          <a:xfrm>
            <a:off x="5548204" y="5604216"/>
            <a:ext cx="790601"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latin typeface="+mn-lt"/>
              </a:rPr>
              <a:t>3</a:t>
            </a:r>
            <a:r>
              <a:rPr lang="en-US" sz="2000" b="0" baseline="30000" dirty="0">
                <a:latin typeface="+mn-lt"/>
              </a:rPr>
              <a:t>2 </a:t>
            </a:r>
            <a:r>
              <a:rPr lang="en-US" sz="2000" b="0" dirty="0">
                <a:latin typeface="+mn-lt"/>
              </a:rPr>
              <a:t>bins</a:t>
            </a:r>
          </a:p>
        </p:txBody>
      </p:sp>
      <p:sp>
        <p:nvSpPr>
          <p:cNvPr id="12" name="TextBox 9">
            <a:extLst>
              <a:ext uri="{FF2B5EF4-FFF2-40B4-BE49-F238E27FC236}">
                <a16:creationId xmlns:a16="http://schemas.microsoft.com/office/drawing/2014/main" id="{9206FEA7-EF24-41B7-BA80-9A8C88B46D2B}"/>
              </a:ext>
            </a:extLst>
          </p:cNvPr>
          <p:cNvSpPr txBox="1"/>
          <p:nvPr/>
        </p:nvSpPr>
        <p:spPr>
          <a:xfrm>
            <a:off x="7372442" y="5772090"/>
            <a:ext cx="790601"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latin typeface="+mn-lt"/>
              </a:rPr>
              <a:t>3</a:t>
            </a:r>
            <a:r>
              <a:rPr lang="en-US" sz="2000" b="0" baseline="30000" dirty="0">
                <a:latin typeface="+mn-lt"/>
              </a:rPr>
              <a:t>3 </a:t>
            </a:r>
            <a:r>
              <a:rPr lang="en-US" sz="2000" b="0" dirty="0">
                <a:latin typeface="+mn-lt"/>
              </a:rPr>
              <a:t>bins</a:t>
            </a:r>
          </a:p>
        </p:txBody>
      </p:sp>
      <p:pic>
        <p:nvPicPr>
          <p:cNvPr id="13" name="Picture 12">
            <a:extLst>
              <a:ext uri="{FF2B5EF4-FFF2-40B4-BE49-F238E27FC236}">
                <a16:creationId xmlns:a16="http://schemas.microsoft.com/office/drawing/2014/main" id="{126BF64E-C892-4E12-8789-428CD2E79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14854" y="3238841"/>
            <a:ext cx="2416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7B18B514-2735-4A12-97DD-2428A8340257}"/>
              </a:ext>
            </a:extLst>
          </p:cNvPr>
          <p:cNvSpPr txBox="1"/>
          <p:nvPr/>
        </p:nvSpPr>
        <p:spPr>
          <a:xfrm>
            <a:off x="6151454" y="3724616"/>
            <a:ext cx="790601"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latin typeface="+mn-lt"/>
              </a:rPr>
              <a:t>3</a:t>
            </a:r>
            <a:r>
              <a:rPr lang="en-US" sz="2000" b="0" baseline="30000" dirty="0">
                <a:latin typeface="+mn-lt"/>
              </a:rPr>
              <a:t>1 </a:t>
            </a:r>
            <a:r>
              <a:rPr lang="en-US" sz="2000" b="0" dirty="0">
                <a:latin typeface="+mn-lt"/>
              </a:rPr>
              <a:t>bins</a:t>
            </a:r>
          </a:p>
        </p:txBody>
      </p:sp>
      <p:sp>
        <p:nvSpPr>
          <p:cNvPr id="15" name="TextBox 1">
            <a:extLst>
              <a:ext uri="{FF2B5EF4-FFF2-40B4-BE49-F238E27FC236}">
                <a16:creationId xmlns:a16="http://schemas.microsoft.com/office/drawing/2014/main" id="{F2DC9A0E-987E-40EA-A3C6-D03DB9517E3C}"/>
              </a:ext>
            </a:extLst>
          </p:cNvPr>
          <p:cNvSpPr txBox="1"/>
          <p:nvPr/>
        </p:nvSpPr>
        <p:spPr>
          <a:xfrm>
            <a:off x="8021529" y="3467441"/>
            <a:ext cx="585417"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latin typeface="+mn-lt"/>
              </a:rPr>
              <a:t>k=3</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Dimensionality Reduction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28BB867-D3AE-4AE4-B7DF-428E1E0EE2A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44</a:t>
            </a:fld>
            <a:endParaRPr lang="en-IN"/>
          </a:p>
        </p:txBody>
      </p:sp>
      <p:sp>
        <p:nvSpPr>
          <p:cNvPr id="6" name="Content Placeholder 5"/>
          <p:cNvSpPr>
            <a:spLocks noGrp="1"/>
          </p:cNvSpPr>
          <p:nvPr>
            <p:ph sz="quarter" idx="1"/>
          </p:nvPr>
        </p:nvSpPr>
        <p:spPr/>
        <p:txBody>
          <a:bodyPr>
            <a:normAutofit/>
          </a:bodyPr>
          <a:lstStyle/>
          <a:p>
            <a:pPr>
              <a:defRPr/>
            </a:pPr>
            <a:r>
              <a:rPr lang="en-US" altLang="en-US" sz="2200" dirty="0">
                <a:latin typeface="Times New Roman" panose="02020603050405020304" pitchFamily="18" charset="0"/>
                <a:cs typeface="Times New Roman" panose="02020603050405020304" pitchFamily="18" charset="0"/>
              </a:rPr>
              <a:t>What is the objective?</a:t>
            </a:r>
          </a:p>
          <a:p>
            <a:pPr lvl="1">
              <a:defRPr/>
            </a:pPr>
            <a:r>
              <a:rPr lang="en-US" altLang="en-US" sz="2200" dirty="0">
                <a:latin typeface="Times New Roman" panose="02020603050405020304" pitchFamily="18" charset="0"/>
                <a:cs typeface="Times New Roman" panose="02020603050405020304" pitchFamily="18" charset="0"/>
              </a:rPr>
              <a:t>Choose an optimum set of features of lower dimensionality to </a:t>
            </a:r>
            <a:r>
              <a:rPr lang="en-US" altLang="en-US" sz="2200" dirty="0">
                <a:solidFill>
                  <a:srgbClr val="FF0000"/>
                </a:solidFill>
                <a:latin typeface="Times New Roman" panose="02020603050405020304" pitchFamily="18" charset="0"/>
                <a:cs typeface="Times New Roman" panose="02020603050405020304" pitchFamily="18" charset="0"/>
              </a:rPr>
              <a:t>improve</a:t>
            </a:r>
            <a:r>
              <a:rPr lang="en-US" altLang="en-US" sz="2200" dirty="0">
                <a:latin typeface="Times New Roman" panose="02020603050405020304" pitchFamily="18" charset="0"/>
                <a:cs typeface="Times New Roman" panose="02020603050405020304" pitchFamily="18" charset="0"/>
              </a:rPr>
              <a:t> classification accuracy.</a:t>
            </a:r>
          </a:p>
          <a:p>
            <a:pPr lvl="1">
              <a:defRPr/>
            </a:pPr>
            <a:endParaRPr lang="en-US" altLang="en-US" sz="2200" dirty="0">
              <a:latin typeface="Times New Roman" panose="02020603050405020304" pitchFamily="18" charset="0"/>
              <a:cs typeface="Times New Roman" panose="02020603050405020304" pitchFamily="18" charset="0"/>
            </a:endParaRPr>
          </a:p>
          <a:p>
            <a:pPr lvl="1">
              <a:defRPr/>
            </a:pPr>
            <a:endParaRPr lang="en-US" altLang="en-US" sz="2200" dirty="0">
              <a:latin typeface="Times New Roman" panose="02020603050405020304" pitchFamily="18" charset="0"/>
              <a:cs typeface="Times New Roman" panose="02020603050405020304" pitchFamily="18" charset="0"/>
            </a:endParaRPr>
          </a:p>
          <a:p>
            <a:pPr marL="320040" lvl="1" indent="0">
              <a:buNone/>
              <a:defRPr/>
            </a:pPr>
            <a:endParaRPr lang="en-US" altLang="en-US" sz="2200" dirty="0">
              <a:latin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defRPr/>
            </a:pPr>
            <a:endParaRPr lang="en-US" altLang="en-US" sz="2200" dirty="0">
              <a:latin typeface="Times New Roman" panose="02020603050405020304" pitchFamily="18" charset="0"/>
              <a:cs typeface="Times New Roman" panose="02020603050405020304" pitchFamily="18" charset="0"/>
            </a:endParaRPr>
          </a:p>
          <a:p>
            <a:pPr>
              <a:defRPr/>
            </a:pPr>
            <a:endParaRPr lang="en-US" altLang="en-US" sz="2200" dirty="0">
              <a:latin typeface="Times New Roman" panose="02020603050405020304" pitchFamily="18" charset="0"/>
              <a:cs typeface="Times New Roman" panose="02020603050405020304" pitchFamily="18" charset="0"/>
            </a:endParaRPr>
          </a:p>
          <a:p>
            <a:pPr>
              <a:defRPr/>
            </a:pPr>
            <a:r>
              <a:rPr lang="en-US" altLang="en-US" sz="2200" dirty="0">
                <a:latin typeface="Times New Roman" panose="02020603050405020304" pitchFamily="18" charset="0"/>
                <a:cs typeface="Times New Roman" panose="02020603050405020304" pitchFamily="18" charset="0"/>
              </a:rPr>
              <a:t>Different methods can be used to reduce dimensionality:</a:t>
            </a:r>
          </a:p>
          <a:p>
            <a:pPr lvl="1">
              <a:defRPr/>
            </a:pPr>
            <a:r>
              <a:rPr lang="en-US" altLang="en-US" sz="2200" dirty="0">
                <a:solidFill>
                  <a:srgbClr val="C00000"/>
                </a:solidFill>
                <a:latin typeface="Times New Roman" panose="02020603050405020304" pitchFamily="18" charset="0"/>
                <a:cs typeface="Times New Roman" panose="02020603050405020304" pitchFamily="18" charset="0"/>
              </a:rPr>
              <a:t>Feature extraction</a:t>
            </a:r>
          </a:p>
          <a:p>
            <a:pPr lvl="1">
              <a:defRPr/>
            </a:pPr>
            <a:r>
              <a:rPr lang="en-US" altLang="en-US" sz="2200" dirty="0">
                <a:solidFill>
                  <a:srgbClr val="C00000"/>
                </a:solidFill>
                <a:latin typeface="Times New Roman" panose="02020603050405020304" pitchFamily="18" charset="0"/>
                <a:cs typeface="Times New Roman" panose="02020603050405020304" pitchFamily="18" charset="0"/>
              </a:rPr>
              <a:t>Feature selection</a:t>
            </a:r>
          </a:p>
          <a:p>
            <a:pPr lvl="1">
              <a:defRPr/>
            </a:pPr>
            <a:endParaRPr lang="en-US" alt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FEAB04F-C0D3-4EDC-A41F-FE5D7305A7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9706" y="2532856"/>
            <a:ext cx="3684588" cy="19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019" y="381794"/>
            <a:ext cx="7870371" cy="1173162"/>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4B5BC80C-584B-41F0-A851-461F87001C4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45</a:t>
            </a:fld>
            <a:endParaRPr lang="en-IN"/>
          </a:p>
        </p:txBody>
      </p:sp>
      <p:sp>
        <p:nvSpPr>
          <p:cNvPr id="8" name="Content Placeholder 2">
            <a:extLst>
              <a:ext uri="{FF2B5EF4-FFF2-40B4-BE49-F238E27FC236}">
                <a16:creationId xmlns:a16="http://schemas.microsoft.com/office/drawing/2014/main" id="{3E115EDC-52E3-4BE4-8F76-30949595677A}"/>
              </a:ext>
            </a:extLst>
          </p:cNvPr>
          <p:cNvSpPr>
            <a:spLocks noGrp="1"/>
          </p:cNvSpPr>
          <p:nvPr/>
        </p:nvSpPr>
        <p:spPr bwMode="auto">
          <a:xfrm>
            <a:off x="175419" y="1131888"/>
            <a:ext cx="48006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marL="457200" lvl="1" indent="0">
              <a:buFont typeface="Arial" panose="020B0604020202020204" pitchFamily="34" charset="0"/>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pPr>
            <a:r>
              <a:rPr lang="en-US" altLang="en-US" b="1" dirty="0">
                <a:solidFill>
                  <a:schemeClr val="tx1"/>
                </a:solidFill>
                <a:latin typeface="Times New Roman" panose="02020603050405020304" pitchFamily="18" charset="0"/>
                <a:cs typeface="Times New Roman" panose="02020603050405020304" pitchFamily="18" charset="0"/>
              </a:rPr>
              <a:t>Feature extraction</a:t>
            </a:r>
            <a:r>
              <a:rPr lang="en-US" altLang="en-US" dirty="0">
                <a:solidFill>
                  <a:schemeClr val="tx1"/>
                </a:solidFill>
                <a:latin typeface="Times New Roman" panose="02020603050405020304" pitchFamily="18" charset="0"/>
                <a:cs typeface="Times New Roman" panose="02020603050405020304" pitchFamily="18" charset="0"/>
              </a:rPr>
              <a:t>: finds a set of </a:t>
            </a:r>
            <a:r>
              <a:rPr lang="en-US" altLang="en-US" dirty="0">
                <a:solidFill>
                  <a:srgbClr val="FF0000"/>
                </a:solidFill>
                <a:latin typeface="Times New Roman" panose="02020603050405020304" pitchFamily="18" charset="0"/>
                <a:cs typeface="Times New Roman" panose="02020603050405020304" pitchFamily="18" charset="0"/>
              </a:rPr>
              <a:t>new</a:t>
            </a:r>
            <a:r>
              <a:rPr lang="en-US" altLang="en-US" dirty="0">
                <a:solidFill>
                  <a:schemeClr val="tx1"/>
                </a:solidFill>
                <a:latin typeface="Times New Roman" panose="02020603050405020304" pitchFamily="18" charset="0"/>
                <a:cs typeface="Times New Roman" panose="02020603050405020304" pitchFamily="18" charset="0"/>
              </a:rPr>
              <a:t> features (i.e., through some mapping </a:t>
            </a:r>
            <a:r>
              <a:rPr lang="en-US" altLang="en-US" dirty="0">
                <a:solidFill>
                  <a:srgbClr val="FF0000"/>
                </a:solidFill>
                <a:latin typeface="Times New Roman" panose="02020603050405020304" pitchFamily="18" charset="0"/>
                <a:cs typeface="Times New Roman" panose="02020603050405020304" pitchFamily="18" charset="0"/>
              </a:rPr>
              <a:t>f()</a:t>
            </a:r>
            <a:r>
              <a:rPr lang="en-US" altLang="en-US" dirty="0">
                <a:solidFill>
                  <a:schemeClr val="tx1"/>
                </a:solidFill>
                <a:latin typeface="Times New Roman" panose="02020603050405020304" pitchFamily="18" charset="0"/>
                <a:cs typeface="Times New Roman" panose="02020603050405020304" pitchFamily="18" charset="0"/>
              </a:rPr>
              <a:t>) from the </a:t>
            </a:r>
            <a:r>
              <a:rPr lang="en-US" altLang="en-US" dirty="0">
                <a:solidFill>
                  <a:srgbClr val="FF0000"/>
                </a:solidFill>
                <a:latin typeface="Times New Roman" panose="02020603050405020304" pitchFamily="18" charset="0"/>
                <a:cs typeface="Times New Roman" panose="02020603050405020304" pitchFamily="18" charset="0"/>
              </a:rPr>
              <a:t>existing</a:t>
            </a:r>
            <a:r>
              <a:rPr lang="en-US" altLang="en-US" dirty="0">
                <a:solidFill>
                  <a:schemeClr val="tx1"/>
                </a:solidFill>
                <a:latin typeface="Times New Roman" panose="02020603050405020304" pitchFamily="18" charset="0"/>
                <a:cs typeface="Times New Roman" panose="02020603050405020304" pitchFamily="18" charset="0"/>
              </a:rPr>
              <a:t> features.</a:t>
            </a:r>
          </a:p>
        </p:txBody>
      </p:sp>
      <p:pic>
        <p:nvPicPr>
          <p:cNvPr id="9" name="Picture 8">
            <a:extLst>
              <a:ext uri="{FF2B5EF4-FFF2-40B4-BE49-F238E27FC236}">
                <a16:creationId xmlns:a16="http://schemas.microsoft.com/office/drawing/2014/main" id="{1B68F791-840B-47EF-894D-DEA2F8E71C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7563" y="3112294"/>
            <a:ext cx="2233612"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4759E489-1FF3-4ED4-849A-7CB2375BAC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113" y="3471069"/>
            <a:ext cx="2589212"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DCEF15F-A631-44B4-8A74-43BB8B2D2F5B}"/>
              </a:ext>
            </a:extLst>
          </p:cNvPr>
          <p:cNvSpPr/>
          <p:nvPr/>
        </p:nvSpPr>
        <p:spPr>
          <a:xfrm>
            <a:off x="5083969" y="1554956"/>
            <a:ext cx="3860800" cy="1200150"/>
          </a:xfrm>
          <a:prstGeom prst="rect">
            <a:avLst/>
          </a:prstGeom>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lvl="1">
              <a:spcBef>
                <a:spcPct val="20000"/>
              </a:spcBef>
              <a:buClr>
                <a:srgbClr val="000000"/>
              </a:buClr>
              <a:defRPr/>
            </a:pPr>
            <a:r>
              <a:rPr lang="en-US" sz="2400" kern="0" dirty="0">
                <a:cs typeface="Times New Roman" panose="02020603050405020304" pitchFamily="18" charset="0"/>
              </a:rPr>
              <a:t>Feature selection</a:t>
            </a:r>
            <a:r>
              <a:rPr lang="en-US" sz="2400" b="0" kern="0" dirty="0">
                <a:cs typeface="Times New Roman" panose="02020603050405020304" pitchFamily="18" charset="0"/>
              </a:rPr>
              <a:t>: chooses a subset of the </a:t>
            </a:r>
            <a:r>
              <a:rPr lang="en-US" sz="2400" b="0" kern="0" dirty="0">
                <a:solidFill>
                  <a:srgbClr val="FF0000"/>
                </a:solidFill>
                <a:cs typeface="Times New Roman" panose="02020603050405020304" pitchFamily="18" charset="0"/>
              </a:rPr>
              <a:t>original</a:t>
            </a:r>
            <a:r>
              <a:rPr lang="en-US" sz="2400" b="0" kern="0" dirty="0">
                <a:cs typeface="Times New Roman" panose="02020603050405020304" pitchFamily="18" charset="0"/>
              </a:rPr>
              <a:t> features.</a:t>
            </a:r>
          </a:p>
        </p:txBody>
      </p:sp>
      <p:sp>
        <p:nvSpPr>
          <p:cNvPr id="12" name="Rectangle 11">
            <a:extLst>
              <a:ext uri="{FF2B5EF4-FFF2-40B4-BE49-F238E27FC236}">
                <a16:creationId xmlns:a16="http://schemas.microsoft.com/office/drawing/2014/main" id="{5F17CB6D-5952-45DD-8F75-0A1E891969BF}"/>
              </a:ext>
            </a:extLst>
          </p:cNvPr>
          <p:cNvSpPr/>
          <p:nvPr/>
        </p:nvSpPr>
        <p:spPr>
          <a:xfrm>
            <a:off x="2250281" y="2879099"/>
            <a:ext cx="1992313" cy="1015663"/>
          </a:xfrm>
          <a:prstGeom prst="rect">
            <a:avLst/>
          </a:prstGeom>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cs typeface="Times New Roman" panose="02020603050405020304" pitchFamily="18" charset="0"/>
              </a:rPr>
              <a:t>The mapping f() could be </a:t>
            </a:r>
            <a:r>
              <a:rPr lang="en-US" sz="2000" b="0" dirty="0">
                <a:solidFill>
                  <a:srgbClr val="FF0000"/>
                </a:solidFill>
                <a:cs typeface="Times New Roman" panose="02020603050405020304" pitchFamily="18" charset="0"/>
              </a:rPr>
              <a:t>linear or non-linear</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Feature Extraction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5357498-A9FF-4AB5-B9FB-6116C5A7997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46</a:t>
            </a:fld>
            <a:endParaRPr lang="en-IN"/>
          </a:p>
        </p:txBody>
      </p:sp>
      <p:pic>
        <p:nvPicPr>
          <p:cNvPr id="8" name="Picture 7">
            <a:extLst>
              <a:ext uri="{FF2B5EF4-FFF2-40B4-BE49-F238E27FC236}">
                <a16:creationId xmlns:a16="http://schemas.microsoft.com/office/drawing/2014/main" id="{ADE0A7CE-CE97-4D39-8AD2-791149B1BD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396737"/>
            <a:ext cx="2589213"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DAB07B44-D099-4DE3-B219-0E478B8B2BCE}"/>
              </a:ext>
            </a:extLst>
          </p:cNvPr>
          <p:cNvSpPr>
            <a:spLocks noGrp="1"/>
          </p:cNvSpPr>
          <p:nvPr/>
        </p:nvSpPr>
        <p:spPr bwMode="auto">
          <a:xfrm>
            <a:off x="633615" y="1356519"/>
            <a:ext cx="8510587" cy="25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eaLnBrk="1" hangingPunct="1">
              <a:defRPr/>
            </a:pPr>
            <a:r>
              <a:rPr lang="en-US" sz="2200" dirty="0">
                <a:solidFill>
                  <a:srgbClr val="FF0000"/>
                </a:solidFill>
                <a:latin typeface="Times New Roman" panose="02020603050405020304" pitchFamily="18" charset="0"/>
                <a:cs typeface="Times New Roman" panose="02020603050405020304" pitchFamily="18" charset="0"/>
              </a:rPr>
              <a:t>Linear</a:t>
            </a:r>
            <a:r>
              <a:rPr lang="en-US" sz="2200" dirty="0">
                <a:solidFill>
                  <a:schemeClr val="tx1"/>
                </a:solidFill>
                <a:latin typeface="Times New Roman" panose="02020603050405020304" pitchFamily="18" charset="0"/>
                <a:cs typeface="Times New Roman" panose="02020603050405020304" pitchFamily="18" charset="0"/>
              </a:rPr>
              <a:t>  combinations are particularly attractive because they are simpler to compute and analytically tractable.</a:t>
            </a:r>
          </a:p>
          <a:p>
            <a:pPr eaLnBrk="1" hangingPunct="1">
              <a:defRPr/>
            </a:pPr>
            <a:endParaRPr lang="en-US" altLang="en-US" sz="2200" u="sng" dirty="0">
              <a:solidFill>
                <a:schemeClr val="tx1"/>
              </a:solidFill>
              <a:latin typeface="Times New Roman" panose="02020603050405020304" pitchFamily="18" charset="0"/>
              <a:cs typeface="Times New Roman" panose="02020603050405020304" pitchFamily="18" charset="0"/>
            </a:endParaRPr>
          </a:p>
          <a:p>
            <a:pPr eaLnBrk="1" hangingPunct="1">
              <a:defRPr/>
            </a:pPr>
            <a:r>
              <a:rPr lang="en-US" altLang="en-US" sz="2200" dirty="0">
                <a:solidFill>
                  <a:schemeClr val="tx1"/>
                </a:solidFill>
                <a:latin typeface="Times New Roman" panose="02020603050405020304" pitchFamily="18" charset="0"/>
                <a:cs typeface="Times New Roman" panose="02020603050405020304" pitchFamily="18" charset="0"/>
              </a:rPr>
              <a:t>Given </a:t>
            </a:r>
            <a:r>
              <a:rPr lang="en-US" altLang="en-US" sz="2200" dirty="0">
                <a:solidFill>
                  <a:srgbClr val="FF0000"/>
                </a:solidFill>
                <a:latin typeface="Times New Roman" panose="02020603050405020304" pitchFamily="18" charset="0"/>
                <a:cs typeface="Times New Roman" panose="02020603050405020304" pitchFamily="18" charset="0"/>
              </a:rPr>
              <a:t>x</a:t>
            </a:r>
            <a:r>
              <a:rPr lang="en-US" altLang="en-US" sz="2200" dirty="0">
                <a:solidFill>
                  <a:schemeClr val="tx1"/>
                </a:solidFill>
                <a:latin typeface="Times New Roman" panose="02020603050405020304" pitchFamily="18" charset="0"/>
                <a:cs typeface="Times New Roman" panose="02020603050405020304" pitchFamily="18" charset="0"/>
              </a:rPr>
              <a:t> </a:t>
            </a:r>
            <a:r>
              <a:rPr lang="el-GR" altLang="en-US" sz="2200" dirty="0">
                <a:solidFill>
                  <a:schemeClr val="tx1"/>
                </a:solidFill>
                <a:latin typeface="Times New Roman" panose="02020603050405020304" pitchFamily="18" charset="0"/>
                <a:cs typeface="Times New Roman" panose="02020603050405020304" pitchFamily="18" charset="0"/>
              </a:rPr>
              <a:t>ϵ</a:t>
            </a:r>
            <a:r>
              <a:rPr lang="en-US" altLang="en-US" sz="2200" dirty="0">
                <a:solidFill>
                  <a:schemeClr val="tx1"/>
                </a:solidFill>
                <a:latin typeface="Times New Roman" panose="02020603050405020304" pitchFamily="18" charset="0"/>
                <a:cs typeface="Times New Roman" panose="02020603050405020304" pitchFamily="18" charset="0"/>
              </a:rPr>
              <a:t> R</a:t>
            </a:r>
            <a:r>
              <a:rPr lang="en-US" altLang="en-US" sz="2200" baseline="30000" dirty="0">
                <a:solidFill>
                  <a:schemeClr val="tx1"/>
                </a:solidFill>
                <a:latin typeface="Times New Roman" panose="02020603050405020304" pitchFamily="18" charset="0"/>
                <a:cs typeface="Times New Roman" panose="02020603050405020304" pitchFamily="18" charset="0"/>
              </a:rPr>
              <a:t>N</a:t>
            </a:r>
            <a:r>
              <a:rPr lang="en-US" altLang="en-US" sz="2200" dirty="0">
                <a:solidFill>
                  <a:schemeClr val="tx1"/>
                </a:solidFill>
                <a:latin typeface="Times New Roman" panose="02020603050405020304" pitchFamily="18" charset="0"/>
                <a:cs typeface="Times New Roman" panose="02020603050405020304" pitchFamily="18" charset="0"/>
              </a:rPr>
              <a:t>, find an </a:t>
            </a:r>
            <a:r>
              <a:rPr lang="en-US" altLang="en-US" sz="2200" dirty="0">
                <a:solidFill>
                  <a:srgbClr val="FF0000"/>
                </a:solidFill>
                <a:latin typeface="Times New Roman" panose="02020603050405020304" pitchFamily="18" charset="0"/>
                <a:cs typeface="Times New Roman" panose="02020603050405020304" pitchFamily="18" charset="0"/>
              </a:rPr>
              <a:t>K x N </a:t>
            </a:r>
            <a:r>
              <a:rPr lang="en-US" altLang="en-US" sz="2200" dirty="0">
                <a:solidFill>
                  <a:schemeClr val="tx1"/>
                </a:solidFill>
                <a:latin typeface="Times New Roman" panose="02020603050405020304" pitchFamily="18" charset="0"/>
                <a:cs typeface="Times New Roman" panose="02020603050405020304" pitchFamily="18" charset="0"/>
              </a:rPr>
              <a:t>matrix </a:t>
            </a:r>
            <a:r>
              <a:rPr lang="en-US" altLang="en-US" sz="2200" dirty="0">
                <a:solidFill>
                  <a:srgbClr val="FF0000"/>
                </a:solidFill>
                <a:latin typeface="Times New Roman" panose="02020603050405020304" pitchFamily="18" charset="0"/>
                <a:cs typeface="Times New Roman" panose="02020603050405020304" pitchFamily="18" charset="0"/>
              </a:rPr>
              <a:t>T </a:t>
            </a:r>
            <a:r>
              <a:rPr lang="en-US" altLang="en-US" sz="2200" dirty="0">
                <a:solidFill>
                  <a:schemeClr val="tx1"/>
                </a:solidFill>
                <a:latin typeface="Times New Roman" panose="02020603050405020304" pitchFamily="18" charset="0"/>
                <a:cs typeface="Times New Roman" panose="02020603050405020304" pitchFamily="18" charset="0"/>
              </a:rPr>
              <a:t>such that: </a:t>
            </a:r>
          </a:p>
          <a:p>
            <a:pPr marL="0" indent="0" eaLnBrk="1" hangingPunct="1">
              <a:buFontTx/>
              <a:buNone/>
              <a:defRPr/>
            </a:pPr>
            <a:r>
              <a:rPr lang="en-US" altLang="en-US" sz="2200" dirty="0">
                <a:solidFill>
                  <a:schemeClr val="tx1"/>
                </a:solidFill>
                <a:latin typeface="Times New Roman" panose="02020603050405020304" pitchFamily="18" charset="0"/>
                <a:cs typeface="Times New Roman" panose="02020603050405020304" pitchFamily="18" charset="0"/>
              </a:rPr>
              <a:t>                     </a:t>
            </a:r>
            <a:r>
              <a:rPr lang="en-US" altLang="en-US" sz="2200" dirty="0">
                <a:solidFill>
                  <a:srgbClr val="FF0000"/>
                </a:solidFill>
                <a:latin typeface="Times New Roman" panose="02020603050405020304" pitchFamily="18" charset="0"/>
                <a:cs typeface="Times New Roman" panose="02020603050405020304" pitchFamily="18" charset="0"/>
              </a:rPr>
              <a:t>y = </a:t>
            </a:r>
            <a:r>
              <a:rPr lang="en-US" altLang="en-US" sz="2200" dirty="0" err="1">
                <a:solidFill>
                  <a:srgbClr val="FF0000"/>
                </a:solidFill>
                <a:latin typeface="Times New Roman" panose="02020603050405020304" pitchFamily="18" charset="0"/>
                <a:cs typeface="Times New Roman" panose="02020603050405020304" pitchFamily="18" charset="0"/>
              </a:rPr>
              <a:t>Tx</a:t>
            </a:r>
            <a:r>
              <a:rPr lang="en-US" altLang="en-US" sz="2200" dirty="0">
                <a:solidFill>
                  <a:srgbClr val="FF0000"/>
                </a:solidFill>
                <a:latin typeface="Times New Roman" panose="02020603050405020304" pitchFamily="18" charset="0"/>
                <a:cs typeface="Times New Roman" panose="02020603050405020304" pitchFamily="18" charset="0"/>
              </a:rPr>
              <a:t>  </a:t>
            </a:r>
            <a:r>
              <a:rPr lang="el-GR" altLang="en-US" sz="2200" dirty="0">
                <a:solidFill>
                  <a:schemeClr val="tx1"/>
                </a:solidFill>
                <a:latin typeface="Times New Roman" panose="02020603050405020304" pitchFamily="18" charset="0"/>
                <a:cs typeface="Times New Roman" panose="02020603050405020304" pitchFamily="18" charset="0"/>
              </a:rPr>
              <a:t>ϵ</a:t>
            </a:r>
            <a:r>
              <a:rPr lang="en-US" altLang="en-US" sz="2200" dirty="0">
                <a:solidFill>
                  <a:schemeClr val="tx1"/>
                </a:solidFill>
                <a:latin typeface="Times New Roman" panose="02020603050405020304" pitchFamily="18" charset="0"/>
                <a:cs typeface="Times New Roman" panose="02020603050405020304" pitchFamily="18" charset="0"/>
              </a:rPr>
              <a:t> R</a:t>
            </a:r>
            <a:r>
              <a:rPr lang="en-US" altLang="en-US" sz="2200" baseline="30000" dirty="0">
                <a:solidFill>
                  <a:schemeClr val="tx1"/>
                </a:solidFill>
                <a:latin typeface="Times New Roman" panose="02020603050405020304" pitchFamily="18" charset="0"/>
                <a:cs typeface="Times New Roman" panose="02020603050405020304" pitchFamily="18" charset="0"/>
              </a:rPr>
              <a:t>K</a:t>
            </a:r>
            <a:r>
              <a:rPr lang="en-US" altLang="en-US" sz="2200" dirty="0">
                <a:solidFill>
                  <a:schemeClr val="tx1"/>
                </a:solidFill>
                <a:latin typeface="Times New Roman" panose="02020603050405020304" pitchFamily="18" charset="0"/>
                <a:cs typeface="Times New Roman" panose="02020603050405020304" pitchFamily="18" charset="0"/>
              </a:rPr>
              <a:t> where K&lt;&lt;N </a:t>
            </a:r>
          </a:p>
        </p:txBody>
      </p:sp>
      <p:sp>
        <p:nvSpPr>
          <p:cNvPr id="10" name="Rectangle 9">
            <a:extLst>
              <a:ext uri="{FF2B5EF4-FFF2-40B4-BE49-F238E27FC236}">
                <a16:creationId xmlns:a16="http://schemas.microsoft.com/office/drawing/2014/main" id="{27EE7643-B03D-4219-A87E-11F460109FF9}"/>
              </a:ext>
            </a:extLst>
          </p:cNvPr>
          <p:cNvSpPr/>
          <p:nvPr/>
        </p:nvSpPr>
        <p:spPr>
          <a:xfrm>
            <a:off x="5292080" y="4124325"/>
            <a:ext cx="3395513" cy="1107996"/>
          </a:xfrm>
          <a:prstGeom prst="rect">
            <a:avLst/>
          </a:prstGeom>
          <a:ln>
            <a:solidFill>
              <a:schemeClr val="tx1"/>
            </a:solidFill>
          </a:ln>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lgn="just">
              <a:defRPr/>
            </a:pPr>
            <a:r>
              <a:rPr lang="en-US" sz="2200" b="0" dirty="0">
                <a:cs typeface="Times New Roman" panose="02020603050405020304" pitchFamily="18" charset="0"/>
              </a:rPr>
              <a:t>This is a </a:t>
            </a:r>
            <a:r>
              <a:rPr lang="en-US" sz="2200" b="0" dirty="0">
                <a:solidFill>
                  <a:srgbClr val="FF0000"/>
                </a:solidFill>
                <a:cs typeface="Times New Roman" panose="02020603050405020304" pitchFamily="18" charset="0"/>
              </a:rPr>
              <a:t>projection</a:t>
            </a:r>
            <a:r>
              <a:rPr lang="en-US" sz="2200" b="0" dirty="0">
                <a:cs typeface="Times New Roman" panose="02020603050405020304" pitchFamily="18" charset="0"/>
              </a:rPr>
              <a:t> from the N-dimensional space to a K-dimensional space.</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1681ED0E-2F2D-4C6A-B915-03A06C9E862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47</a:t>
            </a:fld>
            <a:endParaRPr lang="en-IN"/>
          </a:p>
        </p:txBody>
      </p:sp>
      <p:sp>
        <p:nvSpPr>
          <p:cNvPr id="6" name="Content Placeholder 5"/>
          <p:cNvSpPr>
            <a:spLocks noGrp="1"/>
          </p:cNvSpPr>
          <p:nvPr>
            <p:ph sz="quarter" idx="1"/>
          </p:nvPr>
        </p:nvSpPr>
        <p:spPr/>
        <p:txBody>
          <a:bodyPr>
            <a:normAutofit/>
          </a:bodyPr>
          <a:lstStyle/>
          <a:p>
            <a:pPr algn="just" eaLnBrk="1" hangingPunct="1"/>
            <a:r>
              <a:rPr lang="en-US" altLang="en-US" sz="2200" dirty="0">
                <a:latin typeface="Times New Roman" panose="02020603050405020304" pitchFamily="18" charset="0"/>
                <a:cs typeface="Times New Roman" panose="02020603050405020304" pitchFamily="18" charset="0"/>
              </a:rPr>
              <a:t>Popular </a:t>
            </a:r>
            <a:r>
              <a:rPr lang="en-US" altLang="en-US" sz="2200" dirty="0">
                <a:solidFill>
                  <a:srgbClr val="FF0000"/>
                </a:solidFill>
                <a:latin typeface="Times New Roman" panose="02020603050405020304" pitchFamily="18" charset="0"/>
                <a:cs typeface="Times New Roman" panose="02020603050405020304" pitchFamily="18" charset="0"/>
              </a:rPr>
              <a:t>linear</a:t>
            </a:r>
            <a:r>
              <a:rPr lang="en-US" altLang="en-US" sz="2200" dirty="0">
                <a:latin typeface="Times New Roman" panose="02020603050405020304" pitchFamily="18" charset="0"/>
                <a:cs typeface="Times New Roman" panose="02020603050405020304" pitchFamily="18" charset="0"/>
              </a:rPr>
              <a:t> feature extraction methods:</a:t>
            </a:r>
          </a:p>
          <a:p>
            <a:pPr lvl="1" algn="just" eaLnBrk="1" hangingPunct="1"/>
            <a:r>
              <a:rPr lang="en-US" altLang="en-US" sz="2200" dirty="0">
                <a:solidFill>
                  <a:srgbClr val="FF0000"/>
                </a:solidFill>
                <a:latin typeface="Times New Roman" panose="02020603050405020304" pitchFamily="18" charset="0"/>
                <a:cs typeface="Times New Roman" panose="02020603050405020304" pitchFamily="18" charset="0"/>
              </a:rPr>
              <a:t>Principal Components Analysis (PCA): </a:t>
            </a:r>
            <a:r>
              <a:rPr lang="en-US" altLang="en-US" sz="2200" dirty="0">
                <a:latin typeface="Times New Roman" panose="02020603050405020304" pitchFamily="18" charset="0"/>
                <a:cs typeface="Times New Roman" panose="02020603050405020304" pitchFamily="18" charset="0"/>
              </a:rPr>
              <a:t>Seeks a projection that </a:t>
            </a:r>
            <a:r>
              <a:rPr lang="en-US" altLang="en-US" sz="2200" b="1" dirty="0">
                <a:latin typeface="Times New Roman" panose="02020603050405020304" pitchFamily="18" charset="0"/>
                <a:cs typeface="Times New Roman" panose="02020603050405020304" pitchFamily="18" charset="0"/>
              </a:rPr>
              <a:t>preserves</a:t>
            </a:r>
            <a:r>
              <a:rPr lang="en-US" altLang="en-US" sz="2200" dirty="0">
                <a:latin typeface="Times New Roman" panose="02020603050405020304" pitchFamily="18" charset="0"/>
                <a:cs typeface="Times New Roman" panose="02020603050405020304" pitchFamily="18" charset="0"/>
              </a:rPr>
              <a:t> as much </a:t>
            </a:r>
            <a:r>
              <a:rPr lang="en-US" altLang="en-US" sz="2200" b="1" dirty="0">
                <a:latin typeface="Times New Roman" panose="02020603050405020304" pitchFamily="18" charset="0"/>
                <a:cs typeface="Times New Roman" panose="02020603050405020304" pitchFamily="18" charset="0"/>
              </a:rPr>
              <a:t>information</a:t>
            </a:r>
            <a:r>
              <a:rPr lang="en-US" altLang="en-US" sz="2200" dirty="0">
                <a:latin typeface="Times New Roman" panose="02020603050405020304" pitchFamily="18" charset="0"/>
                <a:cs typeface="Times New Roman" panose="02020603050405020304" pitchFamily="18" charset="0"/>
              </a:rPr>
              <a:t> in the data as possible.</a:t>
            </a:r>
            <a:endParaRPr lang="en-US" altLang="en-US" sz="2200" dirty="0">
              <a:solidFill>
                <a:srgbClr val="FF0000"/>
              </a:solidFill>
              <a:latin typeface="Times New Roman" panose="02020603050405020304" pitchFamily="18" charset="0"/>
              <a:cs typeface="Times New Roman" panose="02020603050405020304" pitchFamily="18" charset="0"/>
            </a:endParaRPr>
          </a:p>
          <a:p>
            <a:pPr lvl="1" algn="just" eaLnBrk="1" hangingPunct="1"/>
            <a:r>
              <a:rPr lang="en-US" altLang="en-US" sz="2200" dirty="0">
                <a:solidFill>
                  <a:srgbClr val="FF0000"/>
                </a:solidFill>
                <a:latin typeface="Times New Roman" panose="02020603050405020304" pitchFamily="18" charset="0"/>
                <a:cs typeface="Times New Roman" panose="02020603050405020304" pitchFamily="18" charset="0"/>
              </a:rPr>
              <a:t>Linear Discriminant Analysis (LDA):</a:t>
            </a:r>
            <a:r>
              <a:rPr lang="en-US" altLang="en-US" sz="2200" dirty="0">
                <a:latin typeface="Times New Roman" panose="02020603050405020304" pitchFamily="18" charset="0"/>
                <a:cs typeface="Times New Roman" panose="02020603050405020304" pitchFamily="18" charset="0"/>
              </a:rPr>
              <a:t> Seeks a projection that </a:t>
            </a:r>
            <a:r>
              <a:rPr lang="en-US" altLang="en-US" sz="2200" b="1" dirty="0">
                <a:latin typeface="Times New Roman" panose="02020603050405020304" pitchFamily="18" charset="0"/>
                <a:cs typeface="Times New Roman" panose="02020603050405020304" pitchFamily="18" charset="0"/>
              </a:rPr>
              <a:t>best</a:t>
            </a:r>
            <a:r>
              <a:rPr lang="en-US" altLang="en-US" sz="2200" dirty="0">
                <a:latin typeface="Times New Roman" panose="02020603050405020304" pitchFamily="18" charset="0"/>
                <a:cs typeface="Times New Roman" panose="02020603050405020304" pitchFamily="18" charset="0"/>
              </a:rPr>
              <a:t> </a:t>
            </a:r>
            <a:r>
              <a:rPr lang="en-US" altLang="en-US" sz="2200" b="1" dirty="0">
                <a:latin typeface="Times New Roman" panose="02020603050405020304" pitchFamily="18" charset="0"/>
                <a:cs typeface="Times New Roman" panose="02020603050405020304" pitchFamily="18" charset="0"/>
              </a:rPr>
              <a:t>discriminates</a:t>
            </a:r>
            <a:r>
              <a:rPr lang="en-US" altLang="en-US" sz="2200" dirty="0">
                <a:solidFill>
                  <a:srgbClr val="00B0F0"/>
                </a:solidFill>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the data.</a:t>
            </a:r>
          </a:p>
          <a:p>
            <a:pPr lvl="1" algn="just" eaLnBrk="1" hangingPunct="1"/>
            <a:endParaRPr lang="en-US" altLang="en-US" sz="2200" dirty="0">
              <a:latin typeface="Times New Roman" panose="02020603050405020304" pitchFamily="18" charset="0"/>
              <a:cs typeface="Times New Roman" panose="02020603050405020304" pitchFamily="18" charset="0"/>
            </a:endParaRPr>
          </a:p>
          <a:p>
            <a:pPr algn="just" eaLnBrk="1" hangingPunct="1"/>
            <a:r>
              <a:rPr lang="en-US" altLang="en-US" sz="2200" dirty="0">
                <a:latin typeface="Times New Roman" panose="02020603050405020304" pitchFamily="18" charset="0"/>
                <a:cs typeface="Times New Roman" panose="02020603050405020304" pitchFamily="18" charset="0"/>
              </a:rPr>
              <a:t>Many other methods:</a:t>
            </a:r>
          </a:p>
          <a:p>
            <a:pPr lvl="1" algn="just" eaLnBrk="1" hangingPunct="1"/>
            <a:r>
              <a:rPr lang="en-US" altLang="en-US" sz="2200" dirty="0">
                <a:latin typeface="Times New Roman" panose="02020603050405020304" pitchFamily="18" charset="0"/>
                <a:cs typeface="Times New Roman" panose="02020603050405020304" pitchFamily="18" charset="0"/>
              </a:rPr>
              <a:t>Making features as independent as possible (</a:t>
            </a:r>
            <a:r>
              <a:rPr lang="en-US" altLang="en-US" sz="2200" dirty="0">
                <a:solidFill>
                  <a:srgbClr val="FF0000"/>
                </a:solidFill>
                <a:latin typeface="Times New Roman" panose="02020603050405020304" pitchFamily="18" charset="0"/>
                <a:cs typeface="Times New Roman" panose="02020603050405020304" pitchFamily="18" charset="0"/>
              </a:rPr>
              <a:t>Independent Component Analysis or ICA</a:t>
            </a:r>
            <a:r>
              <a:rPr lang="en-US" altLang="en-US" sz="2200" dirty="0">
                <a:latin typeface="Times New Roman" panose="02020603050405020304" pitchFamily="18" charset="0"/>
                <a:cs typeface="Times New Roman" panose="02020603050405020304" pitchFamily="18" charset="0"/>
              </a:rPr>
              <a:t>).</a:t>
            </a:r>
          </a:p>
          <a:p>
            <a:pPr lvl="1" algn="just" eaLnBrk="1" hangingPunct="1"/>
            <a:r>
              <a:rPr lang="en-US" altLang="en-US" sz="2200" dirty="0">
                <a:solidFill>
                  <a:srgbClr val="000000"/>
                </a:solidFill>
                <a:latin typeface="Times New Roman" panose="02020603050405020304" pitchFamily="18" charset="0"/>
                <a:cs typeface="Times New Roman" panose="02020603050405020304" pitchFamily="18" charset="0"/>
              </a:rPr>
              <a:t>Retaining interesting directions (</a:t>
            </a:r>
            <a:r>
              <a:rPr lang="en-US" altLang="en-US" sz="2200" dirty="0">
                <a:solidFill>
                  <a:srgbClr val="FF0000"/>
                </a:solidFill>
                <a:latin typeface="Times New Roman" panose="02020603050405020304" pitchFamily="18" charset="0"/>
                <a:cs typeface="Times New Roman" panose="02020603050405020304" pitchFamily="18" charset="0"/>
              </a:rPr>
              <a:t>Projection Pursuit</a:t>
            </a:r>
            <a:r>
              <a:rPr lang="en-US" altLang="en-US" sz="2200" dirty="0">
                <a:solidFill>
                  <a:srgbClr val="000000"/>
                </a:solidFill>
                <a:latin typeface="Times New Roman" panose="02020603050405020304" pitchFamily="18" charset="0"/>
                <a:cs typeface="Times New Roman" panose="02020603050405020304" pitchFamily="18" charset="0"/>
              </a:rPr>
              <a:t>).</a:t>
            </a:r>
            <a:endParaRPr lang="en-US" altLang="en-US" sz="2200" dirty="0">
              <a:latin typeface="Times New Roman" panose="02020603050405020304" pitchFamily="18" charset="0"/>
              <a:cs typeface="Times New Roman" panose="02020603050405020304" pitchFamily="18" charset="0"/>
            </a:endParaRPr>
          </a:p>
          <a:p>
            <a:pPr lvl="1" algn="just" eaLnBrk="1" hangingPunct="1"/>
            <a:r>
              <a:rPr lang="en-US" altLang="en-US" sz="2200" dirty="0">
                <a:latin typeface="Times New Roman" panose="02020603050405020304" pitchFamily="18" charset="0"/>
                <a:cs typeface="Times New Roman" panose="02020603050405020304" pitchFamily="18" charset="0"/>
              </a:rPr>
              <a:t>Embedding to lower dimensional manifolds (</a:t>
            </a:r>
            <a:r>
              <a:rPr lang="en-US" altLang="en-US" sz="2200" dirty="0" err="1">
                <a:solidFill>
                  <a:srgbClr val="FF0000"/>
                </a:solidFill>
                <a:latin typeface="Times New Roman" panose="02020603050405020304" pitchFamily="18" charset="0"/>
                <a:cs typeface="Times New Roman" panose="02020603050405020304" pitchFamily="18" charset="0"/>
              </a:rPr>
              <a:t>Isomap</a:t>
            </a:r>
            <a:r>
              <a:rPr lang="en-US" altLang="en-US" sz="2200" dirty="0">
                <a:latin typeface="Times New Roman" panose="02020603050405020304" pitchFamily="18" charset="0"/>
                <a:cs typeface="Times New Roman" panose="02020603050405020304" pitchFamily="18" charset="0"/>
              </a:rPr>
              <a:t>, </a:t>
            </a:r>
            <a:r>
              <a:rPr lang="en-US" altLang="en-US" sz="2200" dirty="0">
                <a:solidFill>
                  <a:srgbClr val="FF0000"/>
                </a:solidFill>
                <a:latin typeface="Times New Roman" panose="02020603050405020304" pitchFamily="18" charset="0"/>
                <a:cs typeface="Times New Roman" panose="02020603050405020304" pitchFamily="18" charset="0"/>
              </a:rPr>
              <a:t>Locally Linear Embedding or LLE</a:t>
            </a:r>
            <a:r>
              <a:rPr lang="en-US" alt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08" y="335400"/>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Vector Representation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F26B295-3035-4283-895B-5C7AE532315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48</a:t>
            </a:fld>
            <a:endParaRPr lang="en-IN"/>
          </a:p>
        </p:txBody>
      </p:sp>
      <p:sp>
        <p:nvSpPr>
          <p:cNvPr id="14" name="Content Placeholder 2">
            <a:extLst>
              <a:ext uri="{FF2B5EF4-FFF2-40B4-BE49-F238E27FC236}">
                <a16:creationId xmlns:a16="http://schemas.microsoft.com/office/drawing/2014/main" id="{99EC67B1-9348-427E-A5DE-498A34A92B50}"/>
              </a:ext>
            </a:extLst>
          </p:cNvPr>
          <p:cNvSpPr>
            <a:spLocks noGrp="1"/>
          </p:cNvSpPr>
          <p:nvPr/>
        </p:nvSpPr>
        <p:spPr bwMode="auto">
          <a:xfrm>
            <a:off x="385839" y="1437465"/>
            <a:ext cx="473725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lgn="just">
              <a:defRPr/>
            </a:pPr>
            <a:r>
              <a:rPr lang="en-US" sz="2200" dirty="0">
                <a:solidFill>
                  <a:schemeClr val="tx1"/>
                </a:solidFill>
                <a:latin typeface="Times New Roman" panose="02020603050405020304" pitchFamily="18" charset="0"/>
                <a:cs typeface="Times New Roman" panose="02020603050405020304" pitchFamily="18" charset="0"/>
              </a:rPr>
              <a:t>A vector </a:t>
            </a:r>
            <a:r>
              <a:rPr lang="en-US" sz="2200" b="1" dirty="0">
                <a:solidFill>
                  <a:schemeClr val="tx1"/>
                </a:solidFill>
                <a:latin typeface="Times New Roman" panose="02020603050405020304" pitchFamily="18" charset="0"/>
                <a:cs typeface="Times New Roman" panose="02020603050405020304" pitchFamily="18" charset="0"/>
              </a:rPr>
              <a:t>x</a:t>
            </a:r>
            <a:r>
              <a:rPr lang="en-US" sz="2200" dirty="0">
                <a:solidFill>
                  <a:schemeClr val="tx1"/>
                </a:solidFill>
                <a:latin typeface="Times New Roman" panose="02020603050405020304" pitchFamily="18" charset="0"/>
                <a:cs typeface="Times New Roman" panose="02020603050405020304" pitchFamily="18" charset="0"/>
              </a:rPr>
              <a:t> </a:t>
            </a:r>
            <a:r>
              <a:rPr lang="el-GR" sz="2200" dirty="0">
                <a:solidFill>
                  <a:schemeClr val="tx1"/>
                </a:solidFill>
                <a:latin typeface="Times New Roman" panose="02020603050405020304" pitchFamily="18" charset="0"/>
                <a:cs typeface="Times New Roman" panose="02020603050405020304" pitchFamily="18" charset="0"/>
              </a:rPr>
              <a:t>ϵ</a:t>
            </a:r>
            <a:r>
              <a:rPr lang="en-US" sz="2200" dirty="0">
                <a:solidFill>
                  <a:schemeClr val="tx1"/>
                </a:solidFill>
                <a:latin typeface="Times New Roman" panose="02020603050405020304" pitchFamily="18" charset="0"/>
                <a:cs typeface="Times New Roman" panose="02020603050405020304" pitchFamily="18" charset="0"/>
              </a:rPr>
              <a:t> R</a:t>
            </a:r>
            <a:r>
              <a:rPr lang="en-US" sz="2200" baseline="30000" dirty="0">
                <a:solidFill>
                  <a:schemeClr val="tx1"/>
                </a:solidFill>
                <a:latin typeface="Times New Roman" panose="02020603050405020304" pitchFamily="18" charset="0"/>
                <a:cs typeface="Times New Roman" panose="02020603050405020304" pitchFamily="18" charset="0"/>
              </a:rPr>
              <a:t>n</a:t>
            </a:r>
            <a:r>
              <a:rPr lang="en-US" sz="2200" dirty="0">
                <a:solidFill>
                  <a:schemeClr val="tx1"/>
                </a:solidFill>
                <a:latin typeface="Times New Roman" panose="02020603050405020304" pitchFamily="18" charset="0"/>
                <a:cs typeface="Times New Roman" panose="02020603050405020304" pitchFamily="18" charset="0"/>
              </a:rPr>
              <a:t> can be represented by </a:t>
            </a:r>
            <a:r>
              <a:rPr lang="en-US" sz="2200" dirty="0">
                <a:solidFill>
                  <a:srgbClr val="FF0000"/>
                </a:solidFill>
                <a:latin typeface="Times New Roman" panose="02020603050405020304" pitchFamily="18" charset="0"/>
                <a:cs typeface="Times New Roman" panose="02020603050405020304" pitchFamily="18" charset="0"/>
              </a:rPr>
              <a:t>n</a:t>
            </a:r>
            <a:r>
              <a:rPr lang="en-US" sz="2200" dirty="0">
                <a:solidFill>
                  <a:schemeClr val="tx1"/>
                </a:solidFill>
                <a:latin typeface="Times New Roman" panose="02020603050405020304" pitchFamily="18" charset="0"/>
                <a:cs typeface="Times New Roman" panose="02020603050405020304" pitchFamily="18" charset="0"/>
              </a:rPr>
              <a:t> components:</a:t>
            </a:r>
          </a:p>
          <a:p>
            <a:pPr algn="just">
              <a:defRPr/>
            </a:pPr>
            <a:endParaRPr lang="en-US" sz="2200" dirty="0">
              <a:solidFill>
                <a:schemeClr val="tx1"/>
              </a:solidFill>
              <a:latin typeface="Times New Roman" panose="02020603050405020304" pitchFamily="18" charset="0"/>
              <a:cs typeface="Times New Roman" panose="02020603050405020304" pitchFamily="18" charset="0"/>
            </a:endParaRPr>
          </a:p>
          <a:p>
            <a:pPr algn="just">
              <a:defRPr/>
            </a:pPr>
            <a:r>
              <a:rPr lang="en-US" sz="2200" dirty="0">
                <a:solidFill>
                  <a:schemeClr val="tx1"/>
                </a:solidFill>
                <a:latin typeface="Times New Roman" panose="02020603050405020304" pitchFamily="18" charset="0"/>
                <a:cs typeface="Times New Roman" panose="02020603050405020304" pitchFamily="18" charset="0"/>
              </a:rPr>
              <a:t>Assuming the standard base &lt;v</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v</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 </a:t>
            </a:r>
            <a:r>
              <a:rPr lang="en-US" sz="2200" dirty="0" err="1">
                <a:solidFill>
                  <a:schemeClr val="tx1"/>
                </a:solidFill>
                <a:latin typeface="Times New Roman" panose="02020603050405020304" pitchFamily="18" charset="0"/>
                <a:cs typeface="Times New Roman" panose="02020603050405020304" pitchFamily="18" charset="0"/>
              </a:rPr>
              <a:t>v</a:t>
            </a:r>
            <a:r>
              <a:rPr lang="en-US" sz="2200" baseline="-25000" dirty="0" err="1">
                <a:solidFill>
                  <a:schemeClr val="tx1"/>
                </a:solidFill>
                <a:latin typeface="Times New Roman" panose="02020603050405020304" pitchFamily="18" charset="0"/>
                <a:cs typeface="Times New Roman" panose="02020603050405020304" pitchFamily="18" charset="0"/>
              </a:rPr>
              <a:t>N</a:t>
            </a:r>
            <a:r>
              <a:rPr lang="en-US" sz="2200" dirty="0">
                <a:solidFill>
                  <a:schemeClr val="tx1"/>
                </a:solidFill>
                <a:latin typeface="Times New Roman" panose="02020603050405020304" pitchFamily="18" charset="0"/>
                <a:cs typeface="Times New Roman" panose="02020603050405020304" pitchFamily="18" charset="0"/>
              </a:rPr>
              <a:t>&gt; (i.e., unit vectors in each dimension), x</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can be obtained by </a:t>
            </a:r>
            <a:r>
              <a:rPr lang="en-US" sz="2200" dirty="0">
                <a:solidFill>
                  <a:srgbClr val="FF0000"/>
                </a:solidFill>
                <a:latin typeface="Times New Roman" panose="02020603050405020304" pitchFamily="18" charset="0"/>
                <a:cs typeface="Times New Roman" panose="02020603050405020304" pitchFamily="18" charset="0"/>
              </a:rPr>
              <a:t>projecting</a:t>
            </a:r>
            <a:r>
              <a:rPr lang="en-US" sz="2200" dirty="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x</a:t>
            </a:r>
            <a:r>
              <a:rPr lang="en-US" sz="2200" dirty="0">
                <a:solidFill>
                  <a:schemeClr val="tx1"/>
                </a:solidFill>
                <a:latin typeface="Times New Roman" panose="02020603050405020304" pitchFamily="18" charset="0"/>
                <a:cs typeface="Times New Roman" panose="02020603050405020304" pitchFamily="18" charset="0"/>
              </a:rPr>
              <a:t> along the direction of v</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a:t>
            </a:r>
          </a:p>
          <a:p>
            <a:pPr marL="0" indent="0" algn="just">
              <a:buFontTx/>
              <a:buNone/>
              <a:defRPr/>
            </a:pPr>
            <a:endParaRPr lang="en-US" sz="2200" dirty="0">
              <a:solidFill>
                <a:schemeClr val="tx1"/>
              </a:solidFill>
              <a:latin typeface="Times New Roman" panose="02020603050405020304" pitchFamily="18" charset="0"/>
              <a:cs typeface="Times New Roman" panose="02020603050405020304" pitchFamily="18" charset="0"/>
            </a:endParaRPr>
          </a:p>
          <a:p>
            <a:pPr algn="just">
              <a:defRPr/>
            </a:pPr>
            <a:r>
              <a:rPr lang="en-US" sz="2200" b="1" dirty="0">
                <a:solidFill>
                  <a:schemeClr val="tx1"/>
                </a:solidFill>
                <a:latin typeface="Times New Roman" panose="02020603050405020304" pitchFamily="18" charset="0"/>
                <a:cs typeface="Times New Roman" panose="02020603050405020304" pitchFamily="18" charset="0"/>
              </a:rPr>
              <a:t>x</a:t>
            </a:r>
            <a:r>
              <a:rPr lang="en-US" sz="2200" dirty="0">
                <a:solidFill>
                  <a:schemeClr val="tx1"/>
                </a:solidFill>
                <a:latin typeface="Times New Roman" panose="02020603050405020304" pitchFamily="18" charset="0"/>
                <a:cs typeface="Times New Roman" panose="02020603050405020304" pitchFamily="18" charset="0"/>
              </a:rPr>
              <a:t> can be “</a:t>
            </a:r>
            <a:r>
              <a:rPr lang="en-US" sz="2200" dirty="0">
                <a:solidFill>
                  <a:srgbClr val="FF0000"/>
                </a:solidFill>
                <a:latin typeface="Times New Roman" panose="02020603050405020304" pitchFamily="18" charset="0"/>
                <a:cs typeface="Times New Roman" panose="02020603050405020304" pitchFamily="18" charset="0"/>
              </a:rPr>
              <a:t>reconstructed</a:t>
            </a:r>
            <a:r>
              <a:rPr lang="en-US" sz="2200" dirty="0">
                <a:solidFill>
                  <a:schemeClr val="tx1"/>
                </a:solidFill>
                <a:latin typeface="Times New Roman" panose="02020603050405020304" pitchFamily="18" charset="0"/>
                <a:cs typeface="Times New Roman" panose="02020603050405020304" pitchFamily="18" charset="0"/>
              </a:rPr>
              <a:t>” from its projections as follows:</a:t>
            </a:r>
          </a:p>
          <a:p>
            <a:pPr algn="just">
              <a:defRPr/>
            </a:pPr>
            <a:endParaRPr lang="en-US" sz="2400" dirty="0"/>
          </a:p>
          <a:p>
            <a:pPr algn="just">
              <a:defRPr/>
            </a:pPr>
            <a:endParaRPr lang="en-US" sz="2400" baseline="30000" dirty="0"/>
          </a:p>
          <a:p>
            <a:pPr algn="just">
              <a:defRPr/>
            </a:pPr>
            <a:endParaRPr lang="en-US" sz="2400" baseline="30000" dirty="0"/>
          </a:p>
          <a:p>
            <a:pPr algn="just">
              <a:defRPr/>
            </a:pPr>
            <a:endParaRPr lang="en-US" sz="2400" baseline="30000" dirty="0"/>
          </a:p>
          <a:p>
            <a:pPr marL="0" indent="0" algn="just">
              <a:buFontTx/>
              <a:buNone/>
              <a:defRPr/>
            </a:pPr>
            <a:endParaRPr lang="en-US" sz="2400" baseline="30000" dirty="0"/>
          </a:p>
        </p:txBody>
      </p:sp>
      <p:pic>
        <p:nvPicPr>
          <p:cNvPr id="15" name="Picture 14">
            <a:extLst>
              <a:ext uri="{FF2B5EF4-FFF2-40B4-BE49-F238E27FC236}">
                <a16:creationId xmlns:a16="http://schemas.microsoft.com/office/drawing/2014/main" id="{263E6744-20F2-4DE8-BBAA-CC023843CD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4148" y="881205"/>
            <a:ext cx="1224135" cy="229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E835EE59-B292-4828-9EB9-0163C69CF8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3241659"/>
            <a:ext cx="1746250" cy="110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FDC2D66E-01B6-4D6A-8026-3127C88527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2076" y="4118521"/>
            <a:ext cx="3621087"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207143D-58EB-448C-9538-FD3659A64EC7}"/>
              </a:ext>
            </a:extLst>
          </p:cNvPr>
          <p:cNvSpPr/>
          <p:nvPr/>
        </p:nvSpPr>
        <p:spPr>
          <a:xfrm>
            <a:off x="269875" y="5291213"/>
            <a:ext cx="8447087" cy="830997"/>
          </a:xfrm>
          <a:prstGeom prst="rect">
            <a:avLst/>
          </a:prstGeom>
          <a:ln>
            <a:solidFill>
              <a:schemeClr val="tx1"/>
            </a:solidFill>
          </a:ln>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algn="just">
              <a:spcBef>
                <a:spcPct val="20000"/>
              </a:spcBef>
              <a:buClr>
                <a:srgbClr val="000000"/>
              </a:buClr>
              <a:buFontTx/>
              <a:buChar char="•"/>
              <a:defRPr/>
            </a:pPr>
            <a:r>
              <a:rPr lang="en-US" sz="2400" b="0" kern="0" dirty="0">
                <a:solidFill>
                  <a:srgbClr val="000000"/>
                </a:solidFill>
                <a:cs typeface="Times New Roman" panose="02020603050405020304" pitchFamily="18" charset="0"/>
              </a:rPr>
              <a:t>Since the basis vectors are the same for all x ϵ R</a:t>
            </a:r>
            <a:r>
              <a:rPr lang="en-US" sz="2400" b="0" kern="0" baseline="30000" dirty="0">
                <a:solidFill>
                  <a:srgbClr val="000000"/>
                </a:solidFill>
                <a:cs typeface="Times New Roman" panose="02020603050405020304" pitchFamily="18" charset="0"/>
              </a:rPr>
              <a:t>n</a:t>
            </a:r>
            <a:r>
              <a:rPr lang="en-US" sz="2400" b="0" kern="0" dirty="0">
                <a:solidFill>
                  <a:srgbClr val="000000"/>
                </a:solidFill>
                <a:cs typeface="Times New Roman" panose="02020603050405020304" pitchFamily="18" charset="0"/>
              </a:rPr>
              <a:t> (standard basis), we typically represent them as a </a:t>
            </a:r>
            <a:r>
              <a:rPr lang="en-US" sz="2400" b="0" kern="0" dirty="0">
                <a:solidFill>
                  <a:srgbClr val="FF0000"/>
                </a:solidFill>
                <a:cs typeface="Times New Roman" panose="02020603050405020304" pitchFamily="18" charset="0"/>
              </a:rPr>
              <a:t>n</a:t>
            </a:r>
            <a:r>
              <a:rPr lang="en-US" sz="2400" b="0" kern="0" dirty="0">
                <a:solidFill>
                  <a:srgbClr val="000000"/>
                </a:solidFill>
                <a:cs typeface="Times New Roman" panose="02020603050405020304" pitchFamily="18" charset="0"/>
              </a:rPr>
              <a:t>-component vector.</a:t>
            </a:r>
          </a:p>
        </p:txBody>
      </p:sp>
      <p:sp>
        <p:nvSpPr>
          <p:cNvPr id="19" name="Freeform 1">
            <a:extLst>
              <a:ext uri="{FF2B5EF4-FFF2-40B4-BE49-F238E27FC236}">
                <a16:creationId xmlns:a16="http://schemas.microsoft.com/office/drawing/2014/main" id="{16485D25-4C8C-41CB-976F-34D451D32FC8}"/>
              </a:ext>
            </a:extLst>
          </p:cNvPr>
          <p:cNvSpPr/>
          <p:nvPr/>
        </p:nvSpPr>
        <p:spPr bwMode="auto">
          <a:xfrm>
            <a:off x="7164287" y="1916831"/>
            <a:ext cx="1709838" cy="3884119"/>
          </a:xfrm>
          <a:custGeom>
            <a:avLst/>
            <a:gdLst>
              <a:gd name="connsiteX0" fmla="*/ 1338294 w 1962701"/>
              <a:gd name="connsiteY0" fmla="*/ 4119430 h 4119430"/>
              <a:gd name="connsiteX1" fmla="*/ 1368572 w 1962701"/>
              <a:gd name="connsiteY1" fmla="*/ 4107319 h 4119430"/>
              <a:gd name="connsiteX2" fmla="*/ 1404906 w 1962701"/>
              <a:gd name="connsiteY2" fmla="*/ 4083096 h 4119430"/>
              <a:gd name="connsiteX3" fmla="*/ 1423073 w 1962701"/>
              <a:gd name="connsiteY3" fmla="*/ 4070985 h 4119430"/>
              <a:gd name="connsiteX4" fmla="*/ 1441240 w 1962701"/>
              <a:gd name="connsiteY4" fmla="*/ 4058874 h 4119430"/>
              <a:gd name="connsiteX5" fmla="*/ 1562352 w 1962701"/>
              <a:gd name="connsiteY5" fmla="*/ 3980151 h 4119430"/>
              <a:gd name="connsiteX6" fmla="*/ 1580519 w 1962701"/>
              <a:gd name="connsiteY6" fmla="*/ 3955928 h 4119430"/>
              <a:gd name="connsiteX7" fmla="*/ 1622908 w 1962701"/>
              <a:gd name="connsiteY7" fmla="*/ 3895372 h 4119430"/>
              <a:gd name="connsiteX8" fmla="*/ 1647131 w 1962701"/>
              <a:gd name="connsiteY8" fmla="*/ 3859038 h 4119430"/>
              <a:gd name="connsiteX9" fmla="*/ 1677409 w 1962701"/>
              <a:gd name="connsiteY9" fmla="*/ 3816649 h 4119430"/>
              <a:gd name="connsiteX10" fmla="*/ 1695576 w 1962701"/>
              <a:gd name="connsiteY10" fmla="*/ 3768204 h 4119430"/>
              <a:gd name="connsiteX11" fmla="*/ 1707687 w 1962701"/>
              <a:gd name="connsiteY11" fmla="*/ 3707647 h 4119430"/>
              <a:gd name="connsiteX12" fmla="*/ 1713743 w 1962701"/>
              <a:gd name="connsiteY12" fmla="*/ 3683425 h 4119430"/>
              <a:gd name="connsiteX13" fmla="*/ 1725854 w 1962701"/>
              <a:gd name="connsiteY13" fmla="*/ 3665258 h 4119430"/>
              <a:gd name="connsiteX14" fmla="*/ 1737965 w 1962701"/>
              <a:gd name="connsiteY14" fmla="*/ 3641035 h 4119430"/>
              <a:gd name="connsiteX15" fmla="*/ 1756132 w 1962701"/>
              <a:gd name="connsiteY15" fmla="*/ 3598646 h 4119430"/>
              <a:gd name="connsiteX16" fmla="*/ 1786410 w 1962701"/>
              <a:gd name="connsiteY16" fmla="*/ 3556257 h 4119430"/>
              <a:gd name="connsiteX17" fmla="*/ 1816689 w 1962701"/>
              <a:gd name="connsiteY17" fmla="*/ 3501756 h 4119430"/>
              <a:gd name="connsiteX18" fmla="*/ 1846967 w 1962701"/>
              <a:gd name="connsiteY18" fmla="*/ 3429088 h 4119430"/>
              <a:gd name="connsiteX19" fmla="*/ 1859078 w 1962701"/>
              <a:gd name="connsiteY19" fmla="*/ 3404866 h 4119430"/>
              <a:gd name="connsiteX20" fmla="*/ 1883301 w 1962701"/>
              <a:gd name="connsiteY20" fmla="*/ 3344310 h 4119430"/>
              <a:gd name="connsiteX21" fmla="*/ 1889356 w 1962701"/>
              <a:gd name="connsiteY21" fmla="*/ 3320087 h 4119430"/>
              <a:gd name="connsiteX22" fmla="*/ 1907523 w 1962701"/>
              <a:gd name="connsiteY22" fmla="*/ 3265586 h 4119430"/>
              <a:gd name="connsiteX23" fmla="*/ 1913579 w 1962701"/>
              <a:gd name="connsiteY23" fmla="*/ 3235308 h 4119430"/>
              <a:gd name="connsiteX24" fmla="*/ 1925690 w 1962701"/>
              <a:gd name="connsiteY24" fmla="*/ 3168696 h 4119430"/>
              <a:gd name="connsiteX25" fmla="*/ 1931746 w 1962701"/>
              <a:gd name="connsiteY25" fmla="*/ 3150529 h 4119430"/>
              <a:gd name="connsiteX26" fmla="*/ 1943857 w 1962701"/>
              <a:gd name="connsiteY26" fmla="*/ 3053639 h 4119430"/>
              <a:gd name="connsiteX27" fmla="*/ 1955968 w 1962701"/>
              <a:gd name="connsiteY27" fmla="*/ 2847748 h 4119430"/>
              <a:gd name="connsiteX28" fmla="*/ 1955968 w 1962701"/>
              <a:gd name="connsiteY28" fmla="*/ 2569189 h 4119430"/>
              <a:gd name="connsiteX29" fmla="*/ 1943857 w 1962701"/>
              <a:gd name="connsiteY29" fmla="*/ 2472299 h 4119430"/>
              <a:gd name="connsiteX30" fmla="*/ 1931746 w 1962701"/>
              <a:gd name="connsiteY30" fmla="*/ 2363298 h 4119430"/>
              <a:gd name="connsiteX31" fmla="*/ 1895412 w 1962701"/>
              <a:gd name="connsiteY31" fmla="*/ 2260352 h 4119430"/>
              <a:gd name="connsiteX32" fmla="*/ 1877245 w 1962701"/>
              <a:gd name="connsiteY32" fmla="*/ 2169517 h 4119430"/>
              <a:gd name="connsiteX33" fmla="*/ 1853022 w 1962701"/>
              <a:gd name="connsiteY33" fmla="*/ 2108961 h 4119430"/>
              <a:gd name="connsiteX34" fmla="*/ 1828800 w 1962701"/>
              <a:gd name="connsiteY34" fmla="*/ 1987849 h 4119430"/>
              <a:gd name="connsiteX35" fmla="*/ 1822744 w 1962701"/>
              <a:gd name="connsiteY35" fmla="*/ 1969682 h 4119430"/>
              <a:gd name="connsiteX36" fmla="*/ 1810633 w 1962701"/>
              <a:gd name="connsiteY36" fmla="*/ 1951515 h 4119430"/>
              <a:gd name="connsiteX37" fmla="*/ 1786410 w 1962701"/>
              <a:gd name="connsiteY37" fmla="*/ 1842513 h 4119430"/>
              <a:gd name="connsiteX38" fmla="*/ 1774299 w 1962701"/>
              <a:gd name="connsiteY38" fmla="*/ 1794068 h 4119430"/>
              <a:gd name="connsiteX39" fmla="*/ 1725854 w 1962701"/>
              <a:gd name="connsiteY39" fmla="*/ 1691123 h 4119430"/>
              <a:gd name="connsiteX40" fmla="*/ 1701632 w 1962701"/>
              <a:gd name="connsiteY40" fmla="*/ 1636622 h 4119430"/>
              <a:gd name="connsiteX41" fmla="*/ 1653187 w 1962701"/>
              <a:gd name="connsiteY41" fmla="*/ 1563955 h 4119430"/>
              <a:gd name="connsiteX42" fmla="*/ 1641075 w 1962701"/>
              <a:gd name="connsiteY42" fmla="*/ 1545788 h 4119430"/>
              <a:gd name="connsiteX43" fmla="*/ 1604742 w 1962701"/>
              <a:gd name="connsiteY43" fmla="*/ 1485231 h 4119430"/>
              <a:gd name="connsiteX44" fmla="*/ 1586575 w 1962701"/>
              <a:gd name="connsiteY44" fmla="*/ 1467064 h 4119430"/>
              <a:gd name="connsiteX45" fmla="*/ 1574463 w 1962701"/>
              <a:gd name="connsiteY45" fmla="*/ 1448898 h 4119430"/>
              <a:gd name="connsiteX46" fmla="*/ 1519963 w 1962701"/>
              <a:gd name="connsiteY46" fmla="*/ 1376230 h 4119430"/>
              <a:gd name="connsiteX47" fmla="*/ 1495740 w 1962701"/>
              <a:gd name="connsiteY47" fmla="*/ 1358063 h 4119430"/>
              <a:gd name="connsiteX48" fmla="*/ 1453351 w 1962701"/>
              <a:gd name="connsiteY48" fmla="*/ 1285396 h 4119430"/>
              <a:gd name="connsiteX49" fmla="*/ 1441240 w 1962701"/>
              <a:gd name="connsiteY49" fmla="*/ 1273284 h 4119430"/>
              <a:gd name="connsiteX50" fmla="*/ 1404906 w 1962701"/>
              <a:gd name="connsiteY50" fmla="*/ 1212728 h 4119430"/>
              <a:gd name="connsiteX51" fmla="*/ 1386739 w 1962701"/>
              <a:gd name="connsiteY51" fmla="*/ 1200617 h 4119430"/>
              <a:gd name="connsiteX52" fmla="*/ 1368572 w 1962701"/>
              <a:gd name="connsiteY52" fmla="*/ 1164283 h 4119430"/>
              <a:gd name="connsiteX53" fmla="*/ 1350405 w 1962701"/>
              <a:gd name="connsiteY53" fmla="*/ 1146116 h 4119430"/>
              <a:gd name="connsiteX54" fmla="*/ 1247459 w 1962701"/>
              <a:gd name="connsiteY54" fmla="*/ 1049226 h 4119430"/>
              <a:gd name="connsiteX55" fmla="*/ 1156625 w 1962701"/>
              <a:gd name="connsiteY55" fmla="*/ 994725 h 4119430"/>
              <a:gd name="connsiteX56" fmla="*/ 1114236 w 1962701"/>
              <a:gd name="connsiteY56" fmla="*/ 946280 h 4119430"/>
              <a:gd name="connsiteX57" fmla="*/ 1041568 w 1962701"/>
              <a:gd name="connsiteY57" fmla="*/ 867557 h 4119430"/>
              <a:gd name="connsiteX58" fmla="*/ 968901 w 1962701"/>
              <a:gd name="connsiteY58" fmla="*/ 788834 h 4119430"/>
              <a:gd name="connsiteX59" fmla="*/ 884122 w 1962701"/>
              <a:gd name="connsiteY59" fmla="*/ 728278 h 4119430"/>
              <a:gd name="connsiteX60" fmla="*/ 859899 w 1962701"/>
              <a:gd name="connsiteY60" fmla="*/ 716166 h 4119430"/>
              <a:gd name="connsiteX61" fmla="*/ 678230 w 1962701"/>
              <a:gd name="connsiteY61" fmla="*/ 576887 h 4119430"/>
              <a:gd name="connsiteX62" fmla="*/ 660063 w 1962701"/>
              <a:gd name="connsiteY62" fmla="*/ 558720 h 4119430"/>
              <a:gd name="connsiteX63" fmla="*/ 605563 w 1962701"/>
              <a:gd name="connsiteY63" fmla="*/ 522386 h 4119430"/>
              <a:gd name="connsiteX64" fmla="*/ 587396 w 1962701"/>
              <a:gd name="connsiteY64" fmla="*/ 510275 h 4119430"/>
              <a:gd name="connsiteX65" fmla="*/ 569229 w 1962701"/>
              <a:gd name="connsiteY65" fmla="*/ 504219 h 4119430"/>
              <a:gd name="connsiteX66" fmla="*/ 484450 w 1962701"/>
              <a:gd name="connsiteY66" fmla="*/ 461830 h 4119430"/>
              <a:gd name="connsiteX67" fmla="*/ 460228 w 1962701"/>
              <a:gd name="connsiteY67" fmla="*/ 443663 h 4119430"/>
              <a:gd name="connsiteX68" fmla="*/ 387560 w 1962701"/>
              <a:gd name="connsiteY68" fmla="*/ 407329 h 4119430"/>
              <a:gd name="connsiteX69" fmla="*/ 363338 w 1962701"/>
              <a:gd name="connsiteY69" fmla="*/ 389162 h 4119430"/>
              <a:gd name="connsiteX70" fmla="*/ 345171 w 1962701"/>
              <a:gd name="connsiteY70" fmla="*/ 377051 h 4119430"/>
              <a:gd name="connsiteX71" fmla="*/ 272503 w 1962701"/>
              <a:gd name="connsiteY71" fmla="*/ 316495 h 4119430"/>
              <a:gd name="connsiteX72" fmla="*/ 242225 w 1962701"/>
              <a:gd name="connsiteY72" fmla="*/ 292272 h 4119430"/>
              <a:gd name="connsiteX73" fmla="*/ 193780 w 1962701"/>
              <a:gd name="connsiteY73" fmla="*/ 237772 h 4119430"/>
              <a:gd name="connsiteX74" fmla="*/ 181669 w 1962701"/>
              <a:gd name="connsiteY74" fmla="*/ 219605 h 4119430"/>
              <a:gd name="connsiteX75" fmla="*/ 163502 w 1962701"/>
              <a:gd name="connsiteY75" fmla="*/ 213549 h 4119430"/>
              <a:gd name="connsiteX76" fmla="*/ 96890 w 1962701"/>
              <a:gd name="connsiteY76" fmla="*/ 152993 h 4119430"/>
              <a:gd name="connsiteX77" fmla="*/ 78723 w 1962701"/>
              <a:gd name="connsiteY77" fmla="*/ 146937 h 4119430"/>
              <a:gd name="connsiteX78" fmla="*/ 66612 w 1962701"/>
              <a:gd name="connsiteY78" fmla="*/ 122715 h 4119430"/>
              <a:gd name="connsiteX79" fmla="*/ 18167 w 1962701"/>
              <a:gd name="connsiteY79" fmla="*/ 50047 h 4119430"/>
              <a:gd name="connsiteX80" fmla="*/ 0 w 1962701"/>
              <a:gd name="connsiteY80" fmla="*/ 19769 h 4119430"/>
              <a:gd name="connsiteX81" fmla="*/ 6056 w 1962701"/>
              <a:gd name="connsiteY81" fmla="*/ 195382 h 4119430"/>
              <a:gd name="connsiteX82" fmla="*/ 12111 w 1962701"/>
              <a:gd name="connsiteY82" fmla="*/ 249883 h 4119430"/>
              <a:gd name="connsiteX83" fmla="*/ 24222 w 1962701"/>
              <a:gd name="connsiteY83" fmla="*/ 286217 h 4119430"/>
              <a:gd name="connsiteX84" fmla="*/ 18167 w 1962701"/>
              <a:gd name="connsiteY84" fmla="*/ 219605 h 4119430"/>
              <a:gd name="connsiteX85" fmla="*/ 12111 w 1962701"/>
              <a:gd name="connsiteY85" fmla="*/ 183271 h 4119430"/>
              <a:gd name="connsiteX86" fmla="*/ 6056 w 1962701"/>
              <a:gd name="connsiteY86" fmla="*/ 140882 h 4119430"/>
              <a:gd name="connsiteX87" fmla="*/ 12111 w 1962701"/>
              <a:gd name="connsiteY87" fmla="*/ 37936 h 4119430"/>
              <a:gd name="connsiteX88" fmla="*/ 30278 w 1962701"/>
              <a:gd name="connsiteY88" fmla="*/ 43992 h 4119430"/>
              <a:gd name="connsiteX89" fmla="*/ 109001 w 1962701"/>
              <a:gd name="connsiteY89" fmla="*/ 68214 h 4119430"/>
              <a:gd name="connsiteX90" fmla="*/ 266448 w 1962701"/>
              <a:gd name="connsiteY90" fmla="*/ 98492 h 4119430"/>
              <a:gd name="connsiteX91" fmla="*/ 357282 w 1962701"/>
              <a:gd name="connsiteY91" fmla="*/ 104548 h 411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62701" h="4119430">
                <a:moveTo>
                  <a:pt x="1338294" y="4119430"/>
                </a:moveTo>
                <a:cubicBezTo>
                  <a:pt x="1348387" y="4115393"/>
                  <a:pt x="1359029" y="4112524"/>
                  <a:pt x="1368572" y="4107319"/>
                </a:cubicBezTo>
                <a:cubicBezTo>
                  <a:pt x="1381351" y="4100349"/>
                  <a:pt x="1392795" y="4091170"/>
                  <a:pt x="1404906" y="4083096"/>
                </a:cubicBezTo>
                <a:lnTo>
                  <a:pt x="1423073" y="4070985"/>
                </a:lnTo>
                <a:cubicBezTo>
                  <a:pt x="1429129" y="4066948"/>
                  <a:pt x="1434730" y="4062129"/>
                  <a:pt x="1441240" y="4058874"/>
                </a:cubicBezTo>
                <a:cubicBezTo>
                  <a:pt x="1521655" y="4018666"/>
                  <a:pt x="1514347" y="4033490"/>
                  <a:pt x="1562352" y="3980151"/>
                </a:cubicBezTo>
                <a:cubicBezTo>
                  <a:pt x="1569104" y="3972649"/>
                  <a:pt x="1574463" y="3964002"/>
                  <a:pt x="1580519" y="3955928"/>
                </a:cubicBezTo>
                <a:cubicBezTo>
                  <a:pt x="1593549" y="3916839"/>
                  <a:pt x="1579245" y="3952134"/>
                  <a:pt x="1622908" y="3895372"/>
                </a:cubicBezTo>
                <a:cubicBezTo>
                  <a:pt x="1631783" y="3883834"/>
                  <a:pt x="1638397" y="3870683"/>
                  <a:pt x="1647131" y="3859038"/>
                </a:cubicBezTo>
                <a:cubicBezTo>
                  <a:pt x="1651242" y="3853557"/>
                  <a:pt x="1672983" y="3825501"/>
                  <a:pt x="1677409" y="3816649"/>
                </a:cubicBezTo>
                <a:cubicBezTo>
                  <a:pt x="1679545" y="3812376"/>
                  <a:pt x="1693331" y="3777932"/>
                  <a:pt x="1695576" y="3768204"/>
                </a:cubicBezTo>
                <a:cubicBezTo>
                  <a:pt x="1700205" y="3748146"/>
                  <a:pt x="1702694" y="3727618"/>
                  <a:pt x="1707687" y="3707647"/>
                </a:cubicBezTo>
                <a:cubicBezTo>
                  <a:pt x="1709706" y="3699573"/>
                  <a:pt x="1710465" y="3691075"/>
                  <a:pt x="1713743" y="3683425"/>
                </a:cubicBezTo>
                <a:cubicBezTo>
                  <a:pt x="1716610" y="3676736"/>
                  <a:pt x="1722243" y="3671577"/>
                  <a:pt x="1725854" y="3665258"/>
                </a:cubicBezTo>
                <a:cubicBezTo>
                  <a:pt x="1730333" y="3657420"/>
                  <a:pt x="1734409" y="3649332"/>
                  <a:pt x="1737965" y="3641035"/>
                </a:cubicBezTo>
                <a:cubicBezTo>
                  <a:pt x="1749202" y="3614815"/>
                  <a:pt x="1737877" y="3627854"/>
                  <a:pt x="1756132" y="3598646"/>
                </a:cubicBezTo>
                <a:cubicBezTo>
                  <a:pt x="1759570" y="3593145"/>
                  <a:pt x="1782470" y="3565122"/>
                  <a:pt x="1786410" y="3556257"/>
                </a:cubicBezTo>
                <a:cubicBezTo>
                  <a:pt x="1810122" y="3502907"/>
                  <a:pt x="1783530" y="3534915"/>
                  <a:pt x="1816689" y="3501756"/>
                </a:cubicBezTo>
                <a:cubicBezTo>
                  <a:pt x="1843959" y="3447213"/>
                  <a:pt x="1811403" y="3514441"/>
                  <a:pt x="1846967" y="3429088"/>
                </a:cubicBezTo>
                <a:cubicBezTo>
                  <a:pt x="1850439" y="3420755"/>
                  <a:pt x="1855726" y="3413247"/>
                  <a:pt x="1859078" y="3404866"/>
                </a:cubicBezTo>
                <a:cubicBezTo>
                  <a:pt x="1889004" y="3330049"/>
                  <a:pt x="1854901" y="3401106"/>
                  <a:pt x="1883301" y="3344310"/>
                </a:cubicBezTo>
                <a:cubicBezTo>
                  <a:pt x="1885319" y="3336236"/>
                  <a:pt x="1886908" y="3328042"/>
                  <a:pt x="1889356" y="3320087"/>
                </a:cubicBezTo>
                <a:cubicBezTo>
                  <a:pt x="1894987" y="3301784"/>
                  <a:pt x="1903767" y="3284364"/>
                  <a:pt x="1907523" y="3265586"/>
                </a:cubicBezTo>
                <a:cubicBezTo>
                  <a:pt x="1909542" y="3255493"/>
                  <a:pt x="1911682" y="3245424"/>
                  <a:pt x="1913579" y="3235308"/>
                </a:cubicBezTo>
                <a:cubicBezTo>
                  <a:pt x="1917738" y="3213127"/>
                  <a:pt x="1920961" y="3190763"/>
                  <a:pt x="1925690" y="3168696"/>
                </a:cubicBezTo>
                <a:cubicBezTo>
                  <a:pt x="1927027" y="3162454"/>
                  <a:pt x="1929727" y="3156585"/>
                  <a:pt x="1931746" y="3150529"/>
                </a:cubicBezTo>
                <a:cubicBezTo>
                  <a:pt x="1935783" y="3118232"/>
                  <a:pt x="1941592" y="3086108"/>
                  <a:pt x="1943857" y="3053639"/>
                </a:cubicBezTo>
                <a:cubicBezTo>
                  <a:pt x="1961811" y="2796282"/>
                  <a:pt x="1939223" y="2964957"/>
                  <a:pt x="1955968" y="2847748"/>
                </a:cubicBezTo>
                <a:cubicBezTo>
                  <a:pt x="1964677" y="2708416"/>
                  <a:pt x="1965212" y="2749440"/>
                  <a:pt x="1955968" y="2569189"/>
                </a:cubicBezTo>
                <a:cubicBezTo>
                  <a:pt x="1953861" y="2528109"/>
                  <a:pt x="1948182" y="2511226"/>
                  <a:pt x="1943857" y="2472299"/>
                </a:cubicBezTo>
                <a:cubicBezTo>
                  <a:pt x="1943133" y="2465785"/>
                  <a:pt x="1936713" y="2380186"/>
                  <a:pt x="1931746" y="2363298"/>
                </a:cubicBezTo>
                <a:cubicBezTo>
                  <a:pt x="1899429" y="2253421"/>
                  <a:pt x="1915277" y="2347760"/>
                  <a:pt x="1895412" y="2260352"/>
                </a:cubicBezTo>
                <a:cubicBezTo>
                  <a:pt x="1888569" y="2230242"/>
                  <a:pt x="1885571" y="2199251"/>
                  <a:pt x="1877245" y="2169517"/>
                </a:cubicBezTo>
                <a:cubicBezTo>
                  <a:pt x="1871383" y="2148582"/>
                  <a:pt x="1853022" y="2108961"/>
                  <a:pt x="1853022" y="2108961"/>
                </a:cubicBezTo>
                <a:cubicBezTo>
                  <a:pt x="1844948" y="2068590"/>
                  <a:pt x="1837546" y="2028079"/>
                  <a:pt x="1828800" y="1987849"/>
                </a:cubicBezTo>
                <a:cubicBezTo>
                  <a:pt x="1827444" y="1981611"/>
                  <a:pt x="1825599" y="1975391"/>
                  <a:pt x="1822744" y="1969682"/>
                </a:cubicBezTo>
                <a:cubicBezTo>
                  <a:pt x="1819489" y="1963172"/>
                  <a:pt x="1814670" y="1957571"/>
                  <a:pt x="1810633" y="1951515"/>
                </a:cubicBezTo>
                <a:cubicBezTo>
                  <a:pt x="1802559" y="1915181"/>
                  <a:pt x="1794779" y="1878780"/>
                  <a:pt x="1786410" y="1842513"/>
                </a:cubicBezTo>
                <a:cubicBezTo>
                  <a:pt x="1782667" y="1826294"/>
                  <a:pt x="1781387" y="1809129"/>
                  <a:pt x="1774299" y="1794068"/>
                </a:cubicBezTo>
                <a:cubicBezTo>
                  <a:pt x="1758151" y="1759753"/>
                  <a:pt x="1741547" y="1725648"/>
                  <a:pt x="1725854" y="1691123"/>
                </a:cubicBezTo>
                <a:cubicBezTo>
                  <a:pt x="1716285" y="1670070"/>
                  <a:pt x="1713709" y="1655945"/>
                  <a:pt x="1701632" y="1636622"/>
                </a:cubicBezTo>
                <a:cubicBezTo>
                  <a:pt x="1686203" y="1611935"/>
                  <a:pt x="1669335" y="1588177"/>
                  <a:pt x="1653187" y="1563955"/>
                </a:cubicBezTo>
                <a:cubicBezTo>
                  <a:pt x="1649150" y="1557899"/>
                  <a:pt x="1644819" y="1552029"/>
                  <a:pt x="1641075" y="1545788"/>
                </a:cubicBezTo>
                <a:cubicBezTo>
                  <a:pt x="1628964" y="1525602"/>
                  <a:pt x="1618141" y="1504586"/>
                  <a:pt x="1604742" y="1485231"/>
                </a:cubicBezTo>
                <a:cubicBezTo>
                  <a:pt x="1599867" y="1478190"/>
                  <a:pt x="1592058" y="1473643"/>
                  <a:pt x="1586575" y="1467064"/>
                </a:cubicBezTo>
                <a:cubicBezTo>
                  <a:pt x="1581916" y="1461473"/>
                  <a:pt x="1578767" y="1454767"/>
                  <a:pt x="1574463" y="1448898"/>
                </a:cubicBezTo>
                <a:cubicBezTo>
                  <a:pt x="1556558" y="1424482"/>
                  <a:pt x="1539793" y="1399111"/>
                  <a:pt x="1519963" y="1376230"/>
                </a:cubicBezTo>
                <a:cubicBezTo>
                  <a:pt x="1513353" y="1368603"/>
                  <a:pt x="1503814" y="1364119"/>
                  <a:pt x="1495740" y="1358063"/>
                </a:cubicBezTo>
                <a:cubicBezTo>
                  <a:pt x="1481610" y="1333841"/>
                  <a:pt x="1468515" y="1308985"/>
                  <a:pt x="1453351" y="1285396"/>
                </a:cubicBezTo>
                <a:cubicBezTo>
                  <a:pt x="1450264" y="1280593"/>
                  <a:pt x="1444407" y="1278035"/>
                  <a:pt x="1441240" y="1273284"/>
                </a:cubicBezTo>
                <a:cubicBezTo>
                  <a:pt x="1414683" y="1233449"/>
                  <a:pt x="1446930" y="1260756"/>
                  <a:pt x="1404906" y="1212728"/>
                </a:cubicBezTo>
                <a:cubicBezTo>
                  <a:pt x="1400113" y="1207251"/>
                  <a:pt x="1392795" y="1204654"/>
                  <a:pt x="1386739" y="1200617"/>
                </a:cubicBezTo>
                <a:cubicBezTo>
                  <a:pt x="1380683" y="1188506"/>
                  <a:pt x="1376083" y="1175550"/>
                  <a:pt x="1368572" y="1164283"/>
                </a:cubicBezTo>
                <a:cubicBezTo>
                  <a:pt x="1363822" y="1157157"/>
                  <a:pt x="1355978" y="1152618"/>
                  <a:pt x="1350405" y="1146116"/>
                </a:cubicBezTo>
                <a:cubicBezTo>
                  <a:pt x="1302187" y="1089863"/>
                  <a:pt x="1368364" y="1136779"/>
                  <a:pt x="1247459" y="1049226"/>
                </a:cubicBezTo>
                <a:cubicBezTo>
                  <a:pt x="1218860" y="1028516"/>
                  <a:pt x="1185552" y="1014974"/>
                  <a:pt x="1156625" y="994725"/>
                </a:cubicBezTo>
                <a:cubicBezTo>
                  <a:pt x="1113517" y="964549"/>
                  <a:pt x="1138182" y="973647"/>
                  <a:pt x="1114236" y="946280"/>
                </a:cubicBezTo>
                <a:cubicBezTo>
                  <a:pt x="1090720" y="919404"/>
                  <a:pt x="1065084" y="894433"/>
                  <a:pt x="1041568" y="867557"/>
                </a:cubicBezTo>
                <a:cubicBezTo>
                  <a:pt x="990394" y="809072"/>
                  <a:pt x="1125714" y="919511"/>
                  <a:pt x="968901" y="788834"/>
                </a:cubicBezTo>
                <a:cubicBezTo>
                  <a:pt x="942222" y="766602"/>
                  <a:pt x="915184" y="743809"/>
                  <a:pt x="884122" y="728278"/>
                </a:cubicBezTo>
                <a:cubicBezTo>
                  <a:pt x="876048" y="724241"/>
                  <a:pt x="867172" y="721514"/>
                  <a:pt x="859899" y="716166"/>
                </a:cubicBezTo>
                <a:cubicBezTo>
                  <a:pt x="798424" y="670964"/>
                  <a:pt x="732186" y="630843"/>
                  <a:pt x="678230" y="576887"/>
                </a:cubicBezTo>
                <a:cubicBezTo>
                  <a:pt x="672174" y="570831"/>
                  <a:pt x="666565" y="564293"/>
                  <a:pt x="660063" y="558720"/>
                </a:cubicBezTo>
                <a:cubicBezTo>
                  <a:pt x="638355" y="540112"/>
                  <a:pt x="630583" y="538024"/>
                  <a:pt x="605563" y="522386"/>
                </a:cubicBezTo>
                <a:cubicBezTo>
                  <a:pt x="599391" y="518529"/>
                  <a:pt x="593906" y="513530"/>
                  <a:pt x="587396" y="510275"/>
                </a:cubicBezTo>
                <a:cubicBezTo>
                  <a:pt x="581687" y="507420"/>
                  <a:pt x="575005" y="506937"/>
                  <a:pt x="569229" y="504219"/>
                </a:cubicBezTo>
                <a:cubicBezTo>
                  <a:pt x="540641" y="490766"/>
                  <a:pt x="512069" y="477174"/>
                  <a:pt x="484450" y="461830"/>
                </a:cubicBezTo>
                <a:cubicBezTo>
                  <a:pt x="475627" y="456929"/>
                  <a:pt x="469024" y="448611"/>
                  <a:pt x="460228" y="443663"/>
                </a:cubicBezTo>
                <a:cubicBezTo>
                  <a:pt x="436624" y="430386"/>
                  <a:pt x="409225" y="423578"/>
                  <a:pt x="387560" y="407329"/>
                </a:cubicBezTo>
                <a:cubicBezTo>
                  <a:pt x="379486" y="401273"/>
                  <a:pt x="371551" y="395028"/>
                  <a:pt x="363338" y="389162"/>
                </a:cubicBezTo>
                <a:cubicBezTo>
                  <a:pt x="357416" y="384932"/>
                  <a:pt x="350854" y="381597"/>
                  <a:pt x="345171" y="377051"/>
                </a:cubicBezTo>
                <a:cubicBezTo>
                  <a:pt x="320550" y="357354"/>
                  <a:pt x="297124" y="336192"/>
                  <a:pt x="272503" y="316495"/>
                </a:cubicBezTo>
                <a:cubicBezTo>
                  <a:pt x="246727" y="295874"/>
                  <a:pt x="261725" y="313722"/>
                  <a:pt x="242225" y="292272"/>
                </a:cubicBezTo>
                <a:cubicBezTo>
                  <a:pt x="225875" y="274287"/>
                  <a:pt x="209341" y="256445"/>
                  <a:pt x="193780" y="237772"/>
                </a:cubicBezTo>
                <a:cubicBezTo>
                  <a:pt x="189121" y="232181"/>
                  <a:pt x="187352" y="224152"/>
                  <a:pt x="181669" y="219605"/>
                </a:cubicBezTo>
                <a:cubicBezTo>
                  <a:pt x="176685" y="215617"/>
                  <a:pt x="169558" y="215568"/>
                  <a:pt x="163502" y="213549"/>
                </a:cubicBezTo>
                <a:cubicBezTo>
                  <a:pt x="141298" y="193364"/>
                  <a:pt x="120486" y="171532"/>
                  <a:pt x="96890" y="152993"/>
                </a:cubicBezTo>
                <a:cubicBezTo>
                  <a:pt x="91871" y="149049"/>
                  <a:pt x="83237" y="151451"/>
                  <a:pt x="78723" y="146937"/>
                </a:cubicBezTo>
                <a:cubicBezTo>
                  <a:pt x="72340" y="140554"/>
                  <a:pt x="71160" y="130512"/>
                  <a:pt x="66612" y="122715"/>
                </a:cubicBezTo>
                <a:cubicBezTo>
                  <a:pt x="41673" y="79962"/>
                  <a:pt x="42095" y="81951"/>
                  <a:pt x="18167" y="50047"/>
                </a:cubicBezTo>
                <a:cubicBezTo>
                  <a:pt x="4508" y="-4591"/>
                  <a:pt x="11320" y="-14189"/>
                  <a:pt x="0" y="19769"/>
                </a:cubicBezTo>
                <a:cubicBezTo>
                  <a:pt x="2019" y="78307"/>
                  <a:pt x="2978" y="136890"/>
                  <a:pt x="6056" y="195382"/>
                </a:cubicBezTo>
                <a:cubicBezTo>
                  <a:pt x="7017" y="213636"/>
                  <a:pt x="8526" y="231959"/>
                  <a:pt x="12111" y="249883"/>
                </a:cubicBezTo>
                <a:cubicBezTo>
                  <a:pt x="14615" y="262402"/>
                  <a:pt x="20185" y="274106"/>
                  <a:pt x="24222" y="286217"/>
                </a:cubicBezTo>
                <a:cubicBezTo>
                  <a:pt x="22204" y="264013"/>
                  <a:pt x="20772" y="241748"/>
                  <a:pt x="18167" y="219605"/>
                </a:cubicBezTo>
                <a:cubicBezTo>
                  <a:pt x="16732" y="207411"/>
                  <a:pt x="13978" y="195407"/>
                  <a:pt x="12111" y="183271"/>
                </a:cubicBezTo>
                <a:cubicBezTo>
                  <a:pt x="9941" y="169164"/>
                  <a:pt x="8074" y="155012"/>
                  <a:pt x="6056" y="140882"/>
                </a:cubicBezTo>
                <a:cubicBezTo>
                  <a:pt x="8074" y="106567"/>
                  <a:pt x="3774" y="71284"/>
                  <a:pt x="12111" y="37936"/>
                </a:cubicBezTo>
                <a:cubicBezTo>
                  <a:pt x="13659" y="31743"/>
                  <a:pt x="24120" y="42312"/>
                  <a:pt x="30278" y="43992"/>
                </a:cubicBezTo>
                <a:cubicBezTo>
                  <a:pt x="188450" y="87130"/>
                  <a:pt x="-1502" y="31381"/>
                  <a:pt x="109001" y="68214"/>
                </a:cubicBezTo>
                <a:cubicBezTo>
                  <a:pt x="162345" y="85995"/>
                  <a:pt x="206573" y="91234"/>
                  <a:pt x="266448" y="98492"/>
                </a:cubicBezTo>
                <a:cubicBezTo>
                  <a:pt x="317595" y="104692"/>
                  <a:pt x="325434" y="104548"/>
                  <a:pt x="357282" y="104548"/>
                </a:cubicBezTo>
              </a:path>
            </a:pathLst>
          </a:cu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none"/>
          <a:lstStyle>
            <a:defPPr>
              <a:defRPr lang="en-US"/>
            </a:defPPr>
            <a:lvl1pPr algn="l" rtl="0" eaLnBrk="0" fontAlgn="base" hangingPunct="0">
              <a:spcBef>
                <a:spcPct val="0"/>
              </a:spcBef>
              <a:spcAft>
                <a:spcPct val="0"/>
              </a:spcAft>
              <a:defRPr sz="800" b="1" kern="1200">
                <a:solidFill>
                  <a:schemeClr val="tx1"/>
                </a:solidFill>
                <a:latin typeface="+mn-lt"/>
                <a:ea typeface="+mn-ea"/>
                <a:cs typeface="+mn-cs"/>
              </a:defRPr>
            </a:lvl1pPr>
            <a:lvl2pPr marL="457200" algn="l" rtl="0" eaLnBrk="0" fontAlgn="base" hangingPunct="0">
              <a:spcBef>
                <a:spcPct val="0"/>
              </a:spcBef>
              <a:spcAft>
                <a:spcPct val="0"/>
              </a:spcAft>
              <a:defRPr sz="800" b="1" kern="1200">
                <a:solidFill>
                  <a:schemeClr val="tx1"/>
                </a:solidFill>
                <a:latin typeface="+mn-lt"/>
                <a:ea typeface="+mn-ea"/>
                <a:cs typeface="+mn-cs"/>
              </a:defRPr>
            </a:lvl2pPr>
            <a:lvl3pPr marL="914400" algn="l" rtl="0" eaLnBrk="0" fontAlgn="base" hangingPunct="0">
              <a:spcBef>
                <a:spcPct val="0"/>
              </a:spcBef>
              <a:spcAft>
                <a:spcPct val="0"/>
              </a:spcAft>
              <a:defRPr sz="800" b="1" kern="1200">
                <a:solidFill>
                  <a:schemeClr val="tx1"/>
                </a:solidFill>
                <a:latin typeface="+mn-lt"/>
                <a:ea typeface="+mn-ea"/>
                <a:cs typeface="+mn-cs"/>
              </a:defRPr>
            </a:lvl3pPr>
            <a:lvl4pPr marL="1371600" algn="l" rtl="0" eaLnBrk="0" fontAlgn="base" hangingPunct="0">
              <a:spcBef>
                <a:spcPct val="0"/>
              </a:spcBef>
              <a:spcAft>
                <a:spcPct val="0"/>
              </a:spcAft>
              <a:defRPr sz="800" b="1" kern="1200">
                <a:solidFill>
                  <a:schemeClr val="tx1"/>
                </a:solidFill>
                <a:latin typeface="+mn-lt"/>
                <a:ea typeface="+mn-ea"/>
                <a:cs typeface="+mn-cs"/>
              </a:defRPr>
            </a:lvl4pPr>
            <a:lvl5pPr marL="1828800" algn="l" rtl="0" eaLnBrk="0" fontAlgn="base" hangingPunct="0">
              <a:spcBef>
                <a:spcPct val="0"/>
              </a:spcBef>
              <a:spcAft>
                <a:spcPct val="0"/>
              </a:spcAft>
              <a:defRPr sz="800" b="1" kern="1200">
                <a:solidFill>
                  <a:schemeClr val="tx1"/>
                </a:solidFill>
                <a:latin typeface="+mn-lt"/>
                <a:ea typeface="+mn-ea"/>
                <a:cs typeface="+mn-cs"/>
              </a:defRPr>
            </a:lvl5pPr>
            <a:lvl6pPr marL="2286000" algn="l" defTabSz="914400" rtl="0" eaLnBrk="1" latinLnBrk="0" hangingPunct="1">
              <a:defRPr sz="800" b="1" kern="1200">
                <a:solidFill>
                  <a:schemeClr val="tx1"/>
                </a:solidFill>
                <a:latin typeface="+mn-lt"/>
                <a:ea typeface="+mn-ea"/>
                <a:cs typeface="+mn-cs"/>
              </a:defRPr>
            </a:lvl6pPr>
            <a:lvl7pPr marL="2743200" algn="l" defTabSz="914400" rtl="0" eaLnBrk="1" latinLnBrk="0" hangingPunct="1">
              <a:defRPr sz="800" b="1" kern="1200">
                <a:solidFill>
                  <a:schemeClr val="tx1"/>
                </a:solidFill>
                <a:latin typeface="+mn-lt"/>
                <a:ea typeface="+mn-ea"/>
                <a:cs typeface="+mn-cs"/>
              </a:defRPr>
            </a:lvl7pPr>
            <a:lvl8pPr marL="3200400" algn="l" defTabSz="914400" rtl="0" eaLnBrk="1" latinLnBrk="0" hangingPunct="1">
              <a:defRPr sz="800" b="1" kern="1200">
                <a:solidFill>
                  <a:schemeClr val="tx1"/>
                </a:solidFill>
                <a:latin typeface="+mn-lt"/>
                <a:ea typeface="+mn-ea"/>
                <a:cs typeface="+mn-cs"/>
              </a:defRPr>
            </a:lvl8pPr>
            <a:lvl9pPr marL="3657600" algn="l" defTabSz="914400" rtl="0" eaLnBrk="1" latinLnBrk="0" hangingPunct="1">
              <a:defRPr sz="800" b="1" kern="1200">
                <a:solidFill>
                  <a:schemeClr val="tx1"/>
                </a:solidFill>
                <a:latin typeface="+mn-lt"/>
                <a:ea typeface="+mn-ea"/>
                <a:cs typeface="+mn-cs"/>
              </a:defRPr>
            </a:lvl9pPr>
          </a:lstStyle>
          <a:p>
            <a:pPr eaLnBrk="1" hangingPunct="1">
              <a:defRPr/>
            </a:pPr>
            <a:endParaRPr lang="en-US" sz="2400">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E8510D64-51B4-413D-BC75-E7DA5664A5EC}"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49</a:t>
            </a:fld>
            <a:endParaRPr lang="en-IN"/>
          </a:p>
        </p:txBody>
      </p:sp>
      <p:sp>
        <p:nvSpPr>
          <p:cNvPr id="14" name="Content Placeholder 2">
            <a:extLst>
              <a:ext uri="{FF2B5EF4-FFF2-40B4-BE49-F238E27FC236}">
                <a16:creationId xmlns:a16="http://schemas.microsoft.com/office/drawing/2014/main" id="{D4D733CD-419F-41CF-9649-0B527E717078}"/>
              </a:ext>
            </a:extLst>
          </p:cNvPr>
          <p:cNvSpPr>
            <a:spLocks noGrp="1"/>
          </p:cNvSpPr>
          <p:nvPr/>
        </p:nvSpPr>
        <p:spPr bwMode="auto">
          <a:xfrm>
            <a:off x="417512" y="1089818"/>
            <a:ext cx="48656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r>
              <a:rPr lang="en-US" sz="2400" b="1" dirty="0">
                <a:solidFill>
                  <a:schemeClr val="tx1"/>
                </a:solidFill>
                <a:latin typeface="Times New Roman" panose="02020603050405020304" pitchFamily="18" charset="0"/>
                <a:cs typeface="Times New Roman" panose="02020603050405020304" pitchFamily="18" charset="0"/>
              </a:rPr>
              <a:t>Example</a:t>
            </a:r>
            <a:r>
              <a:rPr lang="en-US" sz="2400" dirty="0">
                <a:solidFill>
                  <a:schemeClr val="tx1"/>
                </a:solidFill>
                <a:latin typeface="Times New Roman" panose="02020603050405020304" pitchFamily="18" charset="0"/>
                <a:cs typeface="Times New Roman" panose="02020603050405020304" pitchFamily="18" charset="0"/>
              </a:rPr>
              <a:t> assuming n=2:</a:t>
            </a:r>
          </a:p>
          <a:p>
            <a:pPr marL="0" indent="0">
              <a:buFontTx/>
              <a:buNone/>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r>
              <a:rPr lang="en-US" sz="2400" dirty="0">
                <a:solidFill>
                  <a:schemeClr val="tx1"/>
                </a:solidFill>
                <a:latin typeface="Times New Roman" panose="02020603050405020304" pitchFamily="18" charset="0"/>
                <a:cs typeface="Times New Roman" panose="02020603050405020304" pitchFamily="18" charset="0"/>
              </a:rPr>
              <a:t>Assuming the standard base &lt;v</a:t>
            </a:r>
            <a:r>
              <a:rPr lang="en-US" sz="2400" baseline="-25000" dirty="0">
                <a:solidFill>
                  <a:schemeClr val="tx1"/>
                </a:solidFill>
                <a:latin typeface="Times New Roman" panose="02020603050405020304" pitchFamily="18" charset="0"/>
                <a:cs typeface="Times New Roman" panose="02020603050405020304" pitchFamily="18" charset="0"/>
              </a:rPr>
              <a:t>1</a:t>
            </a:r>
            <a:r>
              <a:rPr lang="en-US" sz="2400" dirty="0">
                <a:solidFill>
                  <a:schemeClr val="tx1"/>
                </a:solidFill>
                <a:latin typeface="Times New Roman" panose="02020603050405020304" pitchFamily="18" charset="0"/>
                <a:cs typeface="Times New Roman" panose="02020603050405020304" pitchFamily="18" charset="0"/>
              </a:rPr>
              <a:t>=i, v</a:t>
            </a:r>
            <a:r>
              <a:rPr lang="en-US" sz="2400" baseline="-25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=j&gt;, x</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can be obtained by projecting x along the direction of v</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a:t>
            </a: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b="1" dirty="0">
              <a:solidFill>
                <a:schemeClr val="tx1"/>
              </a:solidFill>
              <a:latin typeface="Times New Roman" panose="02020603050405020304" pitchFamily="18" charset="0"/>
              <a:cs typeface="Times New Roman" panose="02020603050405020304" pitchFamily="18" charset="0"/>
            </a:endParaRPr>
          </a:p>
          <a:p>
            <a:pPr>
              <a:defRPr/>
            </a:pPr>
            <a:r>
              <a:rPr lang="en-US" sz="2400" b="1" dirty="0">
                <a:solidFill>
                  <a:schemeClr val="tx1"/>
                </a:solidFill>
                <a:latin typeface="Times New Roman" panose="02020603050405020304" pitchFamily="18" charset="0"/>
                <a:cs typeface="Times New Roman" panose="02020603050405020304" pitchFamily="18" charset="0"/>
              </a:rPr>
              <a:t>x</a:t>
            </a:r>
            <a:r>
              <a:rPr lang="en-US" sz="2400" dirty="0">
                <a:solidFill>
                  <a:schemeClr val="tx1"/>
                </a:solidFill>
                <a:latin typeface="Times New Roman" panose="02020603050405020304" pitchFamily="18" charset="0"/>
                <a:cs typeface="Times New Roman" panose="02020603050405020304" pitchFamily="18" charset="0"/>
              </a:rPr>
              <a:t> can be “</a:t>
            </a:r>
            <a:r>
              <a:rPr lang="en-US" sz="2400" dirty="0">
                <a:solidFill>
                  <a:srgbClr val="FF0000"/>
                </a:solidFill>
                <a:latin typeface="Times New Roman" panose="02020603050405020304" pitchFamily="18" charset="0"/>
                <a:cs typeface="Times New Roman" panose="02020603050405020304" pitchFamily="18" charset="0"/>
              </a:rPr>
              <a:t>reconstructed</a:t>
            </a:r>
            <a:r>
              <a:rPr lang="en-US" sz="2400" dirty="0">
                <a:solidFill>
                  <a:schemeClr val="tx1"/>
                </a:solidFill>
                <a:latin typeface="Times New Roman" panose="02020603050405020304" pitchFamily="18" charset="0"/>
                <a:cs typeface="Times New Roman" panose="02020603050405020304" pitchFamily="18" charset="0"/>
              </a:rPr>
              <a:t>” from its projections as follows:</a:t>
            </a: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baseline="30000" dirty="0">
              <a:solidFill>
                <a:schemeClr val="tx1"/>
              </a:solidFill>
              <a:latin typeface="Times New Roman" panose="02020603050405020304" pitchFamily="18" charset="0"/>
              <a:cs typeface="Times New Roman" panose="02020603050405020304" pitchFamily="18" charset="0"/>
            </a:endParaRPr>
          </a:p>
          <a:p>
            <a:pPr>
              <a:defRPr/>
            </a:pPr>
            <a:endParaRPr lang="en-US" sz="2400" baseline="30000" dirty="0">
              <a:solidFill>
                <a:schemeClr val="tx1"/>
              </a:solidFill>
              <a:latin typeface="Times New Roman" panose="02020603050405020304" pitchFamily="18" charset="0"/>
              <a:cs typeface="Times New Roman" panose="02020603050405020304" pitchFamily="18" charset="0"/>
            </a:endParaRPr>
          </a:p>
          <a:p>
            <a:pPr>
              <a:defRPr/>
            </a:pPr>
            <a:endParaRPr lang="en-US" sz="2400" baseline="300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400" baseline="300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5B2F143-7656-4E25-B9EB-7B728DBDD8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337" y="1372393"/>
            <a:ext cx="16970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C8B782A1-7D25-424E-836A-9FBEAD7E3C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4849" y="2874168"/>
            <a:ext cx="227171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886A6B37-A2C1-43B1-AEF2-13E1E977AC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399" y="5363368"/>
            <a:ext cx="13668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1786876B-B1CB-4350-BAAD-14881EE21D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3824" y="1361508"/>
            <a:ext cx="2252663"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B1C02DFE-9DCD-4DB8-B95B-C5F296ABC4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9124" y="3869531"/>
            <a:ext cx="236855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1C4-1AAF-4417-8046-72B12C49DC9B}"/>
              </a:ext>
            </a:extLst>
          </p:cNvPr>
          <p:cNvSpPr>
            <a:spLocks noGrp="1"/>
          </p:cNvSpPr>
          <p:nvPr>
            <p:ph type="title"/>
          </p:nvPr>
        </p:nvSpPr>
        <p:spPr>
          <a:xfrm>
            <a:off x="860478" y="602630"/>
            <a:ext cx="7772400" cy="1143000"/>
          </a:xfrm>
        </p:spPr>
        <p:txBody>
          <a:bodyPr>
            <a:normAutofit/>
          </a:bodyPr>
          <a:lstStyle/>
          <a:p>
            <a:pPr rtl="0">
              <a:spcBef>
                <a:spcPts val="0"/>
              </a:spcBef>
              <a:spcAft>
                <a:spcPts val="0"/>
              </a:spcAft>
            </a:pPr>
            <a:r>
              <a:rPr lang="en-IN" sz="2800" b="1" i="1" u="none" strike="noStrike" dirty="0">
                <a:solidFill>
                  <a:srgbClr val="003399"/>
                </a:solidFill>
                <a:effectLst/>
                <a:latin typeface="Times New Roman" panose="02020603050405020304" pitchFamily="18" charset="0"/>
              </a:rPr>
              <a:t>Why Machine Learning?</a:t>
            </a:r>
            <a:endParaRPr lang="en-IN" sz="2800" dirty="0"/>
          </a:p>
        </p:txBody>
      </p:sp>
      <p:sp>
        <p:nvSpPr>
          <p:cNvPr id="3" name="Date Placeholder 2">
            <a:extLst>
              <a:ext uri="{FF2B5EF4-FFF2-40B4-BE49-F238E27FC236}">
                <a16:creationId xmlns:a16="http://schemas.microsoft.com/office/drawing/2014/main" id="{26EB7036-DACA-4E28-BC19-6C5F2481B44D}"/>
              </a:ext>
            </a:extLst>
          </p:cNvPr>
          <p:cNvSpPr>
            <a:spLocks noGrp="1"/>
          </p:cNvSpPr>
          <p:nvPr>
            <p:ph type="dt" sz="half" idx="10"/>
          </p:nvPr>
        </p:nvSpPr>
        <p:spPr/>
        <p:txBody>
          <a:bodyPr/>
          <a:lstStyle/>
          <a:p>
            <a:fld id="{22B1A147-FA57-45EB-B111-16F1A0DA55B2}" type="datetime1">
              <a:rPr lang="en-US" smtClean="0"/>
              <a:t>1/18/22</a:t>
            </a:fld>
            <a:endParaRPr lang="en-IN"/>
          </a:p>
        </p:txBody>
      </p:sp>
      <p:sp>
        <p:nvSpPr>
          <p:cNvPr id="4" name="Footer Placeholder 3">
            <a:extLst>
              <a:ext uri="{FF2B5EF4-FFF2-40B4-BE49-F238E27FC236}">
                <a16:creationId xmlns:a16="http://schemas.microsoft.com/office/drawing/2014/main" id="{FA05B2A2-1DE3-4776-9278-5A15601B1363}"/>
              </a:ext>
            </a:extLst>
          </p:cNvPr>
          <p:cNvSpPr>
            <a:spLocks noGrp="1"/>
          </p:cNvSpPr>
          <p:nvPr>
            <p:ph type="ftr" sz="quarter" idx="11"/>
          </p:nvPr>
        </p:nvSpPr>
        <p:spPr/>
        <p:txBody>
          <a:bodyPr/>
          <a:lstStyle/>
          <a:p>
            <a:r>
              <a:rPr lang="en-US"/>
              <a:t>UNIT-IV </a:t>
            </a:r>
            <a:endParaRPr lang="en-IN" dirty="0"/>
          </a:p>
        </p:txBody>
      </p:sp>
      <p:sp>
        <p:nvSpPr>
          <p:cNvPr id="5" name="Slide Number Placeholder 4">
            <a:extLst>
              <a:ext uri="{FF2B5EF4-FFF2-40B4-BE49-F238E27FC236}">
                <a16:creationId xmlns:a16="http://schemas.microsoft.com/office/drawing/2014/main" id="{56B9DA02-7F26-4396-A8C8-6F7DE77E369E}"/>
              </a:ext>
            </a:extLst>
          </p:cNvPr>
          <p:cNvSpPr>
            <a:spLocks noGrp="1"/>
          </p:cNvSpPr>
          <p:nvPr>
            <p:ph type="sldNum" sz="quarter" idx="12"/>
          </p:nvPr>
        </p:nvSpPr>
        <p:spPr/>
        <p:txBody>
          <a:bodyPr/>
          <a:lstStyle/>
          <a:p>
            <a:fld id="{0E2B90DE-CA9C-452B-80F9-35262CC2B070}" type="slidenum">
              <a:rPr lang="en-IN" smtClean="0"/>
              <a:pPr/>
              <a:t>5</a:t>
            </a:fld>
            <a:endParaRPr lang="en-IN"/>
          </a:p>
        </p:txBody>
      </p:sp>
      <p:sp>
        <p:nvSpPr>
          <p:cNvPr id="6" name="Content Placeholder 5">
            <a:extLst>
              <a:ext uri="{FF2B5EF4-FFF2-40B4-BE49-F238E27FC236}">
                <a16:creationId xmlns:a16="http://schemas.microsoft.com/office/drawing/2014/main" id="{E5C198E1-37EE-476A-B589-3AA2D5F43BD6}"/>
              </a:ext>
            </a:extLst>
          </p:cNvPr>
          <p:cNvSpPr>
            <a:spLocks noGrp="1"/>
          </p:cNvSpPr>
          <p:nvPr>
            <p:ph sz="quarter" idx="1"/>
          </p:nvPr>
        </p:nvSpPr>
        <p:spPr>
          <a:xfrm>
            <a:off x="876908" y="1775447"/>
            <a:ext cx="7772400" cy="4572000"/>
          </a:xfrm>
        </p:spPr>
        <p:txBody>
          <a:bodyPr>
            <a:normAutofit/>
          </a:bodyPr>
          <a:lstStyle/>
          <a:p>
            <a:pPr marL="44450"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We need computers to make informed decisions on new, unseen data.</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marL="44450" rtl="0" fontAlgn="base">
              <a:spcBef>
                <a:spcPts val="86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Often it is too difficult to design a set of rules “by hand”.</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marL="44450" rtl="0" fontAlgn="base">
              <a:spcBef>
                <a:spcPts val="86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Machine learning is about automatically extracting relevant information from data and applying it to analyze new data.</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0952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Principal Component Analysis (PCA)</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C77B1DB-8D3F-432D-BD0F-7BCFD8487D7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50</a:t>
            </a:fld>
            <a:endParaRPr lang="en-IN"/>
          </a:p>
        </p:txBody>
      </p:sp>
      <p:sp>
        <p:nvSpPr>
          <p:cNvPr id="8" name="Rectangle 7">
            <a:extLst>
              <a:ext uri="{FF2B5EF4-FFF2-40B4-BE49-F238E27FC236}">
                <a16:creationId xmlns:a16="http://schemas.microsoft.com/office/drawing/2014/main" id="{C7A1E719-2F76-4BB6-98E4-5EA12E9FF855}"/>
              </a:ext>
            </a:extLst>
          </p:cNvPr>
          <p:cNvSpPr/>
          <p:nvPr/>
        </p:nvSpPr>
        <p:spPr>
          <a:xfrm>
            <a:off x="540544" y="674687"/>
            <a:ext cx="6767760" cy="5509200"/>
          </a:xfrm>
          <a:prstGeom prst="rect">
            <a:avLst/>
          </a:prstGeom>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endParaRPr lang="en-US" sz="2200" b="0" dirty="0">
              <a:cs typeface="Times New Roman" panose="02020603050405020304" pitchFamily="18" charset="0"/>
            </a:endParaRPr>
          </a:p>
          <a:p>
            <a:pPr>
              <a:defRPr/>
            </a:pPr>
            <a:endParaRPr lang="en-US" sz="2200" b="0" dirty="0">
              <a:cs typeface="Times New Roman" panose="02020603050405020304" pitchFamily="18" charset="0"/>
            </a:endParaRPr>
          </a:p>
          <a:p>
            <a:pPr marL="342900" indent="-342900">
              <a:buFont typeface="Arial" panose="020B0604020202020204" pitchFamily="34" charset="0"/>
              <a:buChar char="•"/>
              <a:defRPr/>
            </a:pPr>
            <a:r>
              <a:rPr lang="en-US" altLang="en-US" sz="2200" b="0" dirty="0">
                <a:cs typeface="Times New Roman" panose="02020603050405020304" pitchFamily="18" charset="0"/>
              </a:rPr>
              <a:t>If </a:t>
            </a:r>
            <a:r>
              <a:rPr lang="en-US" altLang="en-US" sz="2200" dirty="0" err="1">
                <a:cs typeface="Times New Roman" panose="02020603050405020304" pitchFamily="18" charset="0"/>
              </a:rPr>
              <a:t>x</a:t>
            </a:r>
            <a:r>
              <a:rPr lang="en-US" sz="2200" b="0" dirty="0" err="1">
                <a:cs typeface="Times New Roman" panose="02020603050405020304" pitchFamily="18" charset="0"/>
              </a:rPr>
              <a:t>∈R</a:t>
            </a:r>
            <a:r>
              <a:rPr lang="en-US" sz="2200" b="0" baseline="30000" dirty="0" err="1">
                <a:cs typeface="Times New Roman" panose="02020603050405020304" pitchFamily="18" charset="0"/>
              </a:rPr>
              <a:t>N</a:t>
            </a:r>
            <a:r>
              <a:rPr lang="en-US" sz="2200" b="0" dirty="0">
                <a:cs typeface="Times New Roman" panose="02020603050405020304" pitchFamily="18" charset="0"/>
              </a:rPr>
              <a:t>, then it can be written a linear combination of an </a:t>
            </a:r>
            <a:r>
              <a:rPr lang="en-US" sz="2200" b="0" dirty="0">
                <a:solidFill>
                  <a:srgbClr val="FF0000"/>
                </a:solidFill>
                <a:cs typeface="Times New Roman" panose="02020603050405020304" pitchFamily="18" charset="0"/>
              </a:rPr>
              <a:t>orthonormal</a:t>
            </a:r>
            <a:r>
              <a:rPr lang="en-US" sz="2200" b="0" dirty="0">
                <a:cs typeface="Times New Roman" panose="02020603050405020304" pitchFamily="18" charset="0"/>
              </a:rPr>
              <a:t> set of </a:t>
            </a:r>
            <a:r>
              <a:rPr lang="en-US" sz="2200" b="0" dirty="0">
                <a:solidFill>
                  <a:srgbClr val="FF0000"/>
                </a:solidFill>
                <a:cs typeface="Times New Roman" panose="02020603050405020304" pitchFamily="18" charset="0"/>
              </a:rPr>
              <a:t>N</a:t>
            </a:r>
            <a:r>
              <a:rPr lang="en-US" sz="2200" b="0" dirty="0">
                <a:cs typeface="Times New Roman" panose="02020603050405020304" pitchFamily="18" charset="0"/>
              </a:rPr>
              <a:t> basis vectors &lt;v</a:t>
            </a:r>
            <a:r>
              <a:rPr lang="en-US" sz="2200" b="0" baseline="-25000" dirty="0">
                <a:cs typeface="Times New Roman" panose="02020603050405020304" pitchFamily="18" charset="0"/>
              </a:rPr>
              <a:t>1</a:t>
            </a:r>
            <a:r>
              <a:rPr lang="en-US" sz="2200" b="0" dirty="0">
                <a:cs typeface="Times New Roman" panose="02020603050405020304" pitchFamily="18" charset="0"/>
              </a:rPr>
              <a:t>,v</a:t>
            </a:r>
            <a:r>
              <a:rPr lang="en-US" sz="2200" b="0" baseline="-25000" dirty="0">
                <a:cs typeface="Times New Roman" panose="02020603050405020304" pitchFamily="18" charset="0"/>
              </a:rPr>
              <a:t>2</a:t>
            </a:r>
            <a:r>
              <a:rPr lang="en-US" sz="2200" b="0" dirty="0">
                <a:cs typeface="Times New Roman" panose="02020603050405020304" pitchFamily="18" charset="0"/>
              </a:rPr>
              <a:t>,…,v</a:t>
            </a:r>
            <a:r>
              <a:rPr lang="en-US" sz="2200" b="0" baseline="-25000" dirty="0">
                <a:cs typeface="Times New Roman" panose="02020603050405020304" pitchFamily="18" charset="0"/>
              </a:rPr>
              <a:t>𝑁</a:t>
            </a:r>
            <a:r>
              <a:rPr lang="en-US" sz="2200" b="0" dirty="0">
                <a:cs typeface="Times New Roman" panose="02020603050405020304" pitchFamily="18" charset="0"/>
              </a:rPr>
              <a:t>&gt; in R</a:t>
            </a:r>
            <a:r>
              <a:rPr lang="en-US" sz="2200" b="0" baseline="30000" dirty="0">
                <a:cs typeface="Times New Roman" panose="02020603050405020304" pitchFamily="18" charset="0"/>
              </a:rPr>
              <a:t>N</a:t>
            </a:r>
            <a:r>
              <a:rPr lang="en-US" sz="2200" b="0" dirty="0">
                <a:cs typeface="Times New Roman" panose="02020603050405020304" pitchFamily="18" charset="0"/>
              </a:rPr>
              <a:t> (e.g., using the standard base):</a:t>
            </a:r>
          </a:p>
          <a:p>
            <a:pPr marL="342900" indent="-342900">
              <a:buFont typeface="Arial" panose="020B0604020202020204" pitchFamily="34" charset="0"/>
              <a:buChar char="•"/>
              <a:defRPr/>
            </a:pPr>
            <a:endParaRPr lang="en-US" sz="2200" b="0" dirty="0">
              <a:cs typeface="Times New Roman" panose="02020603050405020304" pitchFamily="18" charset="0"/>
            </a:endParaRPr>
          </a:p>
          <a:p>
            <a:pPr marL="342900" indent="-342900">
              <a:buFont typeface="Arial" panose="020B0604020202020204" pitchFamily="34" charset="0"/>
              <a:buChar char="•"/>
              <a:defRPr/>
            </a:pPr>
            <a:endParaRPr lang="en-US" sz="2200" b="0" dirty="0">
              <a:cs typeface="Times New Roman" panose="02020603050405020304" pitchFamily="18" charset="0"/>
            </a:endParaRPr>
          </a:p>
          <a:p>
            <a:pPr>
              <a:defRPr/>
            </a:pPr>
            <a:endParaRPr lang="en-US" sz="2200" b="0" dirty="0">
              <a:cs typeface="Times New Roman" panose="02020603050405020304" pitchFamily="18" charset="0"/>
            </a:endParaRPr>
          </a:p>
          <a:p>
            <a:pPr marL="342900" indent="-342900">
              <a:buFont typeface="Arial" panose="020B0604020202020204" pitchFamily="34" charset="0"/>
              <a:buChar char="•"/>
              <a:defRPr/>
            </a:pPr>
            <a:endParaRPr lang="en-US" sz="2200" b="0" dirty="0">
              <a:cs typeface="Times New Roman" panose="02020603050405020304" pitchFamily="18" charset="0"/>
            </a:endParaRPr>
          </a:p>
          <a:p>
            <a:pPr marL="342900" indent="-342900">
              <a:buFont typeface="Arial" panose="020B0604020202020204" pitchFamily="34" charset="0"/>
              <a:buChar char="•"/>
              <a:defRPr/>
            </a:pPr>
            <a:r>
              <a:rPr lang="en-US" sz="2200" b="0" dirty="0">
                <a:cs typeface="Times New Roman" panose="02020603050405020304" pitchFamily="18" charset="0"/>
              </a:rPr>
              <a:t>PCA seeks to </a:t>
            </a:r>
            <a:r>
              <a:rPr lang="en-US" sz="2200" b="0" dirty="0">
                <a:solidFill>
                  <a:srgbClr val="FF0000"/>
                </a:solidFill>
                <a:cs typeface="Times New Roman" panose="02020603050405020304" pitchFamily="18" charset="0"/>
              </a:rPr>
              <a:t>approximate</a:t>
            </a:r>
            <a:r>
              <a:rPr lang="en-US" sz="2200" dirty="0">
                <a:cs typeface="Times New Roman" panose="02020603050405020304" pitchFamily="18" charset="0"/>
              </a:rPr>
              <a:t> x</a:t>
            </a:r>
            <a:r>
              <a:rPr lang="en-US" sz="2200" b="0" dirty="0">
                <a:cs typeface="Times New Roman" panose="02020603050405020304" pitchFamily="18" charset="0"/>
              </a:rPr>
              <a:t> in a </a:t>
            </a:r>
            <a:r>
              <a:rPr lang="en-US" sz="2200" b="0" dirty="0">
                <a:solidFill>
                  <a:srgbClr val="FF0000"/>
                </a:solidFill>
                <a:cs typeface="Times New Roman" panose="02020603050405020304" pitchFamily="18" charset="0"/>
              </a:rPr>
              <a:t>subspace</a:t>
            </a:r>
            <a:r>
              <a:rPr lang="en-US" sz="2200" b="0" dirty="0">
                <a:cs typeface="Times New Roman" panose="02020603050405020304" pitchFamily="18" charset="0"/>
              </a:rPr>
              <a:t> of R</a:t>
            </a:r>
            <a:r>
              <a:rPr lang="en-US" sz="2200" b="0" baseline="30000" dirty="0">
                <a:cs typeface="Times New Roman" panose="02020603050405020304" pitchFamily="18" charset="0"/>
              </a:rPr>
              <a:t>N</a:t>
            </a:r>
            <a:r>
              <a:rPr lang="en-US" sz="2200" b="0" dirty="0">
                <a:cs typeface="Times New Roman" panose="02020603050405020304" pitchFamily="18" charset="0"/>
              </a:rPr>
              <a:t> using a </a:t>
            </a:r>
            <a:r>
              <a:rPr lang="en-US" sz="2200" b="0" dirty="0">
                <a:solidFill>
                  <a:srgbClr val="FF0000"/>
                </a:solidFill>
                <a:cs typeface="Times New Roman" panose="02020603050405020304" pitchFamily="18" charset="0"/>
              </a:rPr>
              <a:t>new</a:t>
            </a:r>
            <a:r>
              <a:rPr lang="en-US" sz="2200" b="0" dirty="0">
                <a:cs typeface="Times New Roman" panose="02020603050405020304" pitchFamily="18" charset="0"/>
              </a:rPr>
              <a:t> set of </a:t>
            </a:r>
            <a:r>
              <a:rPr lang="en-US" sz="2200" b="0" dirty="0">
                <a:solidFill>
                  <a:srgbClr val="FF0000"/>
                </a:solidFill>
                <a:cs typeface="Times New Roman" panose="02020603050405020304" pitchFamily="18" charset="0"/>
              </a:rPr>
              <a:t>K&lt;&lt;N </a:t>
            </a:r>
            <a:r>
              <a:rPr lang="en-US" sz="2200" b="0" dirty="0">
                <a:cs typeface="Times New Roman" panose="02020603050405020304" pitchFamily="18" charset="0"/>
              </a:rPr>
              <a:t>basis vectors </a:t>
            </a:r>
            <a:r>
              <a:rPr lang="en-US" altLang="en-US" sz="2200" b="0" dirty="0">
                <a:cs typeface="Times New Roman" panose="02020603050405020304" pitchFamily="18" charset="0"/>
              </a:rPr>
              <a:t>&lt;u</a:t>
            </a:r>
            <a:r>
              <a:rPr lang="en-US" altLang="en-US" sz="2200" b="0" baseline="-25000" dirty="0">
                <a:cs typeface="Times New Roman" panose="02020603050405020304" pitchFamily="18" charset="0"/>
              </a:rPr>
              <a:t>1</a:t>
            </a:r>
            <a:r>
              <a:rPr lang="en-US" altLang="en-US" sz="2200" b="0" dirty="0">
                <a:cs typeface="Times New Roman" panose="02020603050405020304" pitchFamily="18" charset="0"/>
              </a:rPr>
              <a:t>, u</a:t>
            </a:r>
            <a:r>
              <a:rPr lang="en-US" altLang="en-US" sz="2200" b="0" baseline="-25000" dirty="0">
                <a:cs typeface="Times New Roman" panose="02020603050405020304" pitchFamily="18" charset="0"/>
              </a:rPr>
              <a:t>2</a:t>
            </a:r>
            <a:r>
              <a:rPr lang="en-US" altLang="en-US" sz="2200" b="0" dirty="0">
                <a:cs typeface="Times New Roman" panose="02020603050405020304" pitchFamily="18" charset="0"/>
              </a:rPr>
              <a:t>, …,</a:t>
            </a:r>
            <a:r>
              <a:rPr lang="en-US" altLang="en-US" sz="2200" b="0" dirty="0" err="1">
                <a:cs typeface="Times New Roman" panose="02020603050405020304" pitchFamily="18" charset="0"/>
              </a:rPr>
              <a:t>u</a:t>
            </a:r>
            <a:r>
              <a:rPr lang="en-US" altLang="en-US" sz="2200" b="0" baseline="-25000" dirty="0" err="1">
                <a:cs typeface="Times New Roman" panose="02020603050405020304" pitchFamily="18" charset="0"/>
              </a:rPr>
              <a:t>K</a:t>
            </a:r>
            <a:r>
              <a:rPr lang="en-US" altLang="en-US" sz="2200" b="0" dirty="0">
                <a:cs typeface="Times New Roman" panose="02020603050405020304" pitchFamily="18" charset="0"/>
              </a:rPr>
              <a:t>&gt; in R</a:t>
            </a:r>
            <a:r>
              <a:rPr lang="en-US" altLang="en-US" sz="2200" b="0" baseline="30000" dirty="0">
                <a:cs typeface="Times New Roman" panose="02020603050405020304" pitchFamily="18" charset="0"/>
              </a:rPr>
              <a:t>N</a:t>
            </a:r>
            <a:r>
              <a:rPr lang="en-US" altLang="en-US" sz="2200" b="0" dirty="0">
                <a:cs typeface="Times New Roman" panose="02020603050405020304" pitchFamily="18" charset="0"/>
              </a:rPr>
              <a:t>:</a:t>
            </a:r>
            <a:endParaRPr lang="en-US" sz="2200" b="0" dirty="0">
              <a:cs typeface="Times New Roman" panose="02020603050405020304" pitchFamily="18" charset="0"/>
            </a:endParaRPr>
          </a:p>
          <a:p>
            <a:pPr marL="342900" indent="-342900">
              <a:buFont typeface="Arial" panose="020B0604020202020204" pitchFamily="34" charset="0"/>
              <a:buChar char="•"/>
              <a:defRPr/>
            </a:pPr>
            <a:endParaRPr lang="en-US" sz="2200" b="0" dirty="0">
              <a:cs typeface="Times New Roman" panose="02020603050405020304" pitchFamily="18" charset="0"/>
            </a:endParaRPr>
          </a:p>
          <a:p>
            <a:pPr marL="342900" indent="-342900">
              <a:buFont typeface="Arial" panose="020B0604020202020204" pitchFamily="34" charset="0"/>
              <a:buChar char="•"/>
              <a:defRPr/>
            </a:pPr>
            <a:endParaRPr lang="en-US" sz="2200" b="0" dirty="0">
              <a:cs typeface="Times New Roman" panose="02020603050405020304" pitchFamily="18" charset="0"/>
            </a:endParaRPr>
          </a:p>
          <a:p>
            <a:pPr>
              <a:defRPr/>
            </a:pPr>
            <a:r>
              <a:rPr lang="en-US" sz="2200" b="0" dirty="0">
                <a:cs typeface="Times New Roman" panose="02020603050405020304" pitchFamily="18" charset="0"/>
              </a:rPr>
              <a:t>	             </a:t>
            </a:r>
          </a:p>
          <a:p>
            <a:pPr>
              <a:defRPr/>
            </a:pPr>
            <a:r>
              <a:rPr lang="en-US" sz="2200" b="0" dirty="0">
                <a:cs typeface="Times New Roman" panose="02020603050405020304" pitchFamily="18" charset="0"/>
              </a:rPr>
              <a:t>                                 such that              is </a:t>
            </a:r>
            <a:r>
              <a:rPr lang="en-US" sz="2200" b="0" dirty="0">
                <a:solidFill>
                  <a:srgbClr val="FF0000"/>
                </a:solidFill>
                <a:cs typeface="Times New Roman" panose="02020603050405020304" pitchFamily="18" charset="0"/>
              </a:rPr>
              <a:t>minimized</a:t>
            </a:r>
            <a:r>
              <a:rPr lang="en-US" sz="2200" b="0" dirty="0">
                <a:cs typeface="Times New Roman" panose="02020603050405020304" pitchFamily="18" charset="0"/>
              </a:rPr>
              <a:t>!</a:t>
            </a:r>
          </a:p>
          <a:p>
            <a:pPr>
              <a:defRPr/>
            </a:pPr>
            <a:r>
              <a:rPr lang="en-US" sz="2200" b="0" dirty="0">
                <a:cs typeface="Times New Roman" panose="02020603050405020304" pitchFamily="18" charset="0"/>
              </a:rPr>
              <a:t>                                (i.e., minimize information loss)</a:t>
            </a:r>
          </a:p>
        </p:txBody>
      </p:sp>
      <p:pic>
        <p:nvPicPr>
          <p:cNvPr id="9" name="Picture 8">
            <a:extLst>
              <a:ext uri="{FF2B5EF4-FFF2-40B4-BE49-F238E27FC236}">
                <a16:creationId xmlns:a16="http://schemas.microsoft.com/office/drawing/2014/main" id="{3A329F1F-74D9-442F-A520-733B1C2E59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2270036"/>
            <a:ext cx="38496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B34C7991-053E-4D19-9FCD-BEA78801DB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4112" y="2579687"/>
            <a:ext cx="219233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833558E0-004A-4DAF-A438-17E019FCE9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105" y="4418013"/>
            <a:ext cx="423703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56F6D9F-7248-43F5-B7E3-1240A1D216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440" y="4045744"/>
            <a:ext cx="711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6A04B694-4764-4E8E-8812-4713623820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75803" y="1028699"/>
            <a:ext cx="752475"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525BBCCE-0A66-4790-B44A-504144C1A4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2830" y="4572633"/>
            <a:ext cx="19764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5AD2F642-C621-4AB1-A356-84FD1FCD8AE8}"/>
              </a:ext>
            </a:extLst>
          </p:cNvPr>
          <p:cNvPicPr>
            <a:picLocks noChangeAspect="1"/>
          </p:cNvPicPr>
          <p:nvPr/>
        </p:nvPicPr>
        <p:blipFill>
          <a:blip r:embed="rId9"/>
          <a:stretch>
            <a:fillRect/>
          </a:stretch>
        </p:blipFill>
        <p:spPr>
          <a:xfrm>
            <a:off x="3937000" y="5391151"/>
            <a:ext cx="939800" cy="387350"/>
          </a:xfrm>
          <a:prstGeom prst="rect">
            <a:avLst/>
          </a:prstGeom>
        </p:spPr>
      </p:pic>
      <p:sp>
        <p:nvSpPr>
          <p:cNvPr id="17" name="Rectangle 16">
            <a:extLst>
              <a:ext uri="{FF2B5EF4-FFF2-40B4-BE49-F238E27FC236}">
                <a16:creationId xmlns:a16="http://schemas.microsoft.com/office/drawing/2014/main" id="{EC25E8A1-8B97-4148-A4A0-01AE137DDBE5}"/>
              </a:ext>
            </a:extLst>
          </p:cNvPr>
          <p:cNvSpPr/>
          <p:nvPr/>
        </p:nvSpPr>
        <p:spPr>
          <a:xfrm>
            <a:off x="2627784" y="5351927"/>
            <a:ext cx="4104456" cy="9040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2">
            <a:extLst>
              <a:ext uri="{FF2B5EF4-FFF2-40B4-BE49-F238E27FC236}">
                <a16:creationId xmlns:a16="http://schemas.microsoft.com/office/drawing/2014/main" id="{99A75A00-7C19-4DC2-9625-C338777156B2}"/>
              </a:ext>
            </a:extLst>
          </p:cNvPr>
          <p:cNvSpPr txBox="1"/>
          <p:nvPr/>
        </p:nvSpPr>
        <p:spPr>
          <a:xfrm>
            <a:off x="2509089" y="4892485"/>
            <a:ext cx="1703415"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solidFill>
                  <a:srgbClr val="FF0000"/>
                </a:solidFill>
                <a:latin typeface="+mn-lt"/>
              </a:rPr>
              <a:t>(reconstruction)</a:t>
            </a:r>
          </a:p>
        </p:txBody>
      </p:sp>
      <p:pic>
        <p:nvPicPr>
          <p:cNvPr id="19" name="Picture 18">
            <a:extLst>
              <a:ext uri="{FF2B5EF4-FFF2-40B4-BE49-F238E27FC236}">
                <a16:creationId xmlns:a16="http://schemas.microsoft.com/office/drawing/2014/main" id="{28759204-F844-4137-99AD-F893375F7D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7581" y="2817980"/>
            <a:ext cx="19764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000" b="1" i="1" dirty="0">
                <a:solidFill>
                  <a:schemeClr val="accent3"/>
                </a:solidFill>
                <a:latin typeface="Times New Roman" panose="02020603050405020304" pitchFamily="18" charset="0"/>
                <a:cs typeface="Times New Roman" panose="02020603050405020304" pitchFamily="18" charset="0"/>
              </a:rPr>
              <a:t>Principal Component Analysis (PCA)</a:t>
            </a:r>
            <a:endParaRPr lang="en-US" dirty="0"/>
          </a:p>
        </p:txBody>
      </p:sp>
      <p:sp>
        <p:nvSpPr>
          <p:cNvPr id="3" name="Date Placeholder 2"/>
          <p:cNvSpPr>
            <a:spLocks noGrp="1"/>
          </p:cNvSpPr>
          <p:nvPr>
            <p:ph type="dt" sz="half" idx="10"/>
          </p:nvPr>
        </p:nvSpPr>
        <p:spPr/>
        <p:txBody>
          <a:bodyPr/>
          <a:lstStyle/>
          <a:p>
            <a:fld id="{C432C579-16D3-41B7-8DF4-F8901EA80FF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51</a:t>
            </a:fld>
            <a:endParaRPr lang="en-IN"/>
          </a:p>
        </p:txBody>
      </p:sp>
      <p:sp>
        <p:nvSpPr>
          <p:cNvPr id="8" name="Rectangle 7">
            <a:extLst>
              <a:ext uri="{FF2B5EF4-FFF2-40B4-BE49-F238E27FC236}">
                <a16:creationId xmlns:a16="http://schemas.microsoft.com/office/drawing/2014/main" id="{A9C60F37-6744-465D-926A-9B23E663A706}"/>
              </a:ext>
            </a:extLst>
          </p:cNvPr>
          <p:cNvSpPr>
            <a:spLocks noChangeArrowheads="1"/>
          </p:cNvSpPr>
          <p:nvPr/>
        </p:nvSpPr>
        <p:spPr bwMode="auto">
          <a:xfrm>
            <a:off x="432994" y="1417638"/>
            <a:ext cx="8191500" cy="115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r>
              <a:rPr lang="en-US" altLang="en-US" sz="2400" b="0" dirty="0">
                <a:solidFill>
                  <a:srgbClr val="000000"/>
                </a:solidFill>
              </a:rPr>
              <a:t>The “</a:t>
            </a:r>
            <a:r>
              <a:rPr lang="en-US" altLang="en-US" sz="2400" b="0" dirty="0">
                <a:solidFill>
                  <a:srgbClr val="FF0000"/>
                </a:solidFill>
              </a:rPr>
              <a:t>optimal</a:t>
            </a:r>
            <a:r>
              <a:rPr lang="en-US" altLang="en-US" sz="2400" b="0" dirty="0">
                <a:solidFill>
                  <a:srgbClr val="000000"/>
                </a:solidFill>
              </a:rPr>
              <a:t>” set of basis vectors &lt;u</a:t>
            </a:r>
            <a:r>
              <a:rPr lang="en-US" altLang="en-US" sz="2400" b="0" baseline="-25000" dirty="0">
                <a:solidFill>
                  <a:srgbClr val="000000"/>
                </a:solidFill>
              </a:rPr>
              <a:t>1</a:t>
            </a:r>
            <a:r>
              <a:rPr lang="en-US" altLang="en-US" sz="2400" b="0" dirty="0">
                <a:solidFill>
                  <a:srgbClr val="000000"/>
                </a:solidFill>
              </a:rPr>
              <a:t>, u</a:t>
            </a:r>
            <a:r>
              <a:rPr lang="en-US" altLang="en-US" sz="2400" b="0" baseline="-25000" dirty="0">
                <a:solidFill>
                  <a:srgbClr val="000000"/>
                </a:solidFill>
              </a:rPr>
              <a:t>2</a:t>
            </a:r>
            <a:r>
              <a:rPr lang="en-US" altLang="en-US" sz="2400" b="0" dirty="0">
                <a:solidFill>
                  <a:srgbClr val="000000"/>
                </a:solidFill>
              </a:rPr>
              <a:t>, …,</a:t>
            </a:r>
            <a:r>
              <a:rPr lang="en-US" altLang="en-US" sz="2400" b="0" dirty="0" err="1">
                <a:solidFill>
                  <a:srgbClr val="000000"/>
                </a:solidFill>
              </a:rPr>
              <a:t>u</a:t>
            </a:r>
            <a:r>
              <a:rPr lang="en-US" altLang="en-US" sz="2400" b="0" baseline="-25000" dirty="0" err="1">
                <a:solidFill>
                  <a:srgbClr val="000000"/>
                </a:solidFill>
              </a:rPr>
              <a:t>K</a:t>
            </a:r>
            <a:r>
              <a:rPr lang="en-US" altLang="en-US" sz="2400" b="0" dirty="0">
                <a:solidFill>
                  <a:srgbClr val="000000"/>
                </a:solidFill>
              </a:rPr>
              <a:t>&gt; can be found as follows (we will see why):</a:t>
            </a:r>
          </a:p>
          <a:p>
            <a:pPr eaLnBrk="1" hangingPunct="1"/>
            <a:endParaRPr lang="en-US" altLang="en-US" sz="2400" b="0" dirty="0">
              <a:solidFill>
                <a:srgbClr val="000000"/>
              </a:solidFill>
            </a:endParaRPr>
          </a:p>
        </p:txBody>
      </p:sp>
      <p:sp>
        <p:nvSpPr>
          <p:cNvPr id="9" name="TextBox 6">
            <a:extLst>
              <a:ext uri="{FF2B5EF4-FFF2-40B4-BE49-F238E27FC236}">
                <a16:creationId xmlns:a16="http://schemas.microsoft.com/office/drawing/2014/main" id="{36EDE785-B28E-4988-926E-DE830793DC46}"/>
              </a:ext>
            </a:extLst>
          </p:cNvPr>
          <p:cNvSpPr txBox="1"/>
          <p:nvPr/>
        </p:nvSpPr>
        <p:spPr>
          <a:xfrm>
            <a:off x="424408" y="2315614"/>
            <a:ext cx="8470900" cy="3940175"/>
          </a:xfrm>
          <a:prstGeom prst="rect">
            <a:avLst/>
          </a:prstGeom>
          <a:solidFill>
            <a:schemeClr val="accent3">
              <a:lumMod val="40000"/>
              <a:lumOff val="60000"/>
            </a:schemeClr>
          </a:solidFill>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defRPr/>
            </a:pPr>
            <a:r>
              <a:rPr lang="en-US" sz="2200" b="0" dirty="0">
                <a:solidFill>
                  <a:schemeClr val="bg2"/>
                </a:solidFill>
                <a:latin typeface="+mn-lt"/>
              </a:rPr>
              <a:t> </a:t>
            </a:r>
            <a:r>
              <a:rPr lang="en-US" sz="2200" b="0" dirty="0">
                <a:latin typeface="+mn-lt"/>
              </a:rPr>
              <a:t>(1) Find the </a:t>
            </a:r>
            <a:r>
              <a:rPr lang="en-US" sz="2200" b="0" dirty="0">
                <a:solidFill>
                  <a:srgbClr val="FF0000"/>
                </a:solidFill>
                <a:latin typeface="+mn-lt"/>
              </a:rPr>
              <a:t>eigenvectors</a:t>
            </a:r>
            <a:r>
              <a:rPr lang="en-US" sz="2200" b="0" dirty="0">
                <a:solidFill>
                  <a:schemeClr val="bg2"/>
                </a:solidFill>
                <a:latin typeface="+mn-lt"/>
              </a:rPr>
              <a:t> </a:t>
            </a:r>
            <a:r>
              <a:rPr lang="en-US" sz="2200" b="0" dirty="0">
                <a:latin typeface="+mn-lt"/>
              </a:rPr>
              <a:t>u</a:t>
            </a:r>
            <a:r>
              <a:rPr lang="en-US" sz="2200" b="0" baseline="-25000" dirty="0">
                <a:latin typeface="+mn-lt"/>
              </a:rPr>
              <a:t>𝑖</a:t>
            </a:r>
            <a:r>
              <a:rPr lang="en-US" sz="2200" b="0" dirty="0">
                <a:latin typeface="+mn-lt"/>
              </a:rPr>
              <a:t> </a:t>
            </a:r>
            <a:r>
              <a:rPr lang="en-US" sz="2200" b="0" dirty="0">
                <a:solidFill>
                  <a:srgbClr val="000000"/>
                </a:solidFill>
                <a:latin typeface="Arial"/>
              </a:rPr>
              <a:t>of the </a:t>
            </a:r>
            <a:r>
              <a:rPr lang="en-US" sz="2200" b="0" dirty="0">
                <a:solidFill>
                  <a:srgbClr val="FF0000"/>
                </a:solidFill>
                <a:latin typeface="Arial"/>
              </a:rPr>
              <a:t>covariance</a:t>
            </a:r>
            <a:r>
              <a:rPr lang="en-US" sz="2200" b="0" dirty="0">
                <a:solidFill>
                  <a:srgbClr val="000000"/>
                </a:solidFill>
                <a:latin typeface="Arial"/>
              </a:rPr>
              <a:t> matrix of the 	(training) data </a:t>
            </a:r>
            <a:r>
              <a:rPr lang="el-GR" sz="2200" b="0" dirty="0">
                <a:solidFill>
                  <a:srgbClr val="000000"/>
                </a:solidFill>
                <a:latin typeface="Arial"/>
              </a:rPr>
              <a:t>Σ</a:t>
            </a:r>
            <a:r>
              <a:rPr lang="en-US" sz="2200" baseline="-25000" dirty="0">
                <a:solidFill>
                  <a:srgbClr val="000000"/>
                </a:solidFill>
                <a:latin typeface="Arial"/>
              </a:rPr>
              <a:t>x</a:t>
            </a:r>
            <a:endParaRPr lang="en-US" sz="2200" b="0" dirty="0">
              <a:solidFill>
                <a:srgbClr val="000000"/>
              </a:solidFill>
              <a:latin typeface="Arial"/>
            </a:endParaRPr>
          </a:p>
          <a:p>
            <a:pPr eaLnBrk="1" hangingPunct="1">
              <a:defRPr/>
            </a:pPr>
            <a:r>
              <a:rPr lang="en-US" sz="2200" b="0" dirty="0">
                <a:solidFill>
                  <a:srgbClr val="000000"/>
                </a:solidFill>
                <a:latin typeface="Arial"/>
              </a:rPr>
              <a:t>                                              </a:t>
            </a:r>
            <a:r>
              <a:rPr lang="el-GR" sz="2200" b="0" dirty="0">
                <a:solidFill>
                  <a:srgbClr val="000000"/>
                </a:solidFill>
                <a:latin typeface="+mn-lt"/>
              </a:rPr>
              <a:t>Σ</a:t>
            </a:r>
            <a:r>
              <a:rPr lang="en-US" sz="2200" baseline="-25000" dirty="0">
                <a:solidFill>
                  <a:srgbClr val="000000"/>
                </a:solidFill>
                <a:latin typeface="+mn-lt"/>
              </a:rPr>
              <a:t>x</a:t>
            </a:r>
            <a:r>
              <a:rPr lang="en-US" sz="2200" b="0" dirty="0">
                <a:solidFill>
                  <a:srgbClr val="000000"/>
                </a:solidFill>
                <a:latin typeface="+mn-lt"/>
              </a:rPr>
              <a:t> u</a:t>
            </a:r>
            <a:r>
              <a:rPr lang="en-US" sz="2200" b="0" baseline="-25000" dirty="0">
                <a:solidFill>
                  <a:srgbClr val="000000"/>
                </a:solidFill>
                <a:latin typeface="+mn-lt"/>
              </a:rPr>
              <a:t>𝑖</a:t>
            </a:r>
            <a:r>
              <a:rPr lang="en-US" sz="2200" b="0" dirty="0">
                <a:solidFill>
                  <a:srgbClr val="000000"/>
                </a:solidFill>
                <a:latin typeface="+mn-lt"/>
              </a:rPr>
              <a:t>= </a:t>
            </a:r>
            <a:r>
              <a:rPr lang="en-US" sz="2200" b="0" dirty="0">
                <a:latin typeface="+mn-lt"/>
              </a:rPr>
              <a:t>𝜆</a:t>
            </a:r>
            <a:r>
              <a:rPr lang="en-US" sz="2200" b="0" baseline="-25000" dirty="0">
                <a:latin typeface="+mn-lt"/>
              </a:rPr>
              <a:t>𝑖 </a:t>
            </a:r>
            <a:r>
              <a:rPr lang="en-US" sz="2200" b="0" dirty="0">
                <a:latin typeface="+mn-lt"/>
              </a:rPr>
              <a:t>u</a:t>
            </a:r>
            <a:r>
              <a:rPr lang="en-US" sz="2200" b="0" baseline="-25000" dirty="0">
                <a:latin typeface="+mn-lt"/>
              </a:rPr>
              <a:t>𝑖</a:t>
            </a:r>
            <a:r>
              <a:rPr lang="en-US" sz="2200" b="0" dirty="0">
                <a:latin typeface="+mn-lt"/>
              </a:rPr>
              <a:t>   </a:t>
            </a:r>
          </a:p>
          <a:p>
            <a:pPr eaLnBrk="1" hangingPunct="1">
              <a:defRPr/>
            </a:pPr>
            <a:endParaRPr lang="en-US" sz="2200" b="0" dirty="0">
              <a:solidFill>
                <a:srgbClr val="000000"/>
              </a:solidFill>
              <a:latin typeface="Arial"/>
            </a:endParaRPr>
          </a:p>
          <a:p>
            <a:pPr eaLnBrk="1" hangingPunct="1">
              <a:defRPr/>
            </a:pPr>
            <a:r>
              <a:rPr lang="en-US" sz="2200" b="0" dirty="0">
                <a:solidFill>
                  <a:srgbClr val="000000"/>
                </a:solidFill>
                <a:latin typeface="Arial"/>
              </a:rPr>
              <a:t> (2) Choose the K “</a:t>
            </a:r>
            <a:r>
              <a:rPr lang="en-US" sz="2200" b="0" dirty="0">
                <a:solidFill>
                  <a:srgbClr val="FF0000"/>
                </a:solidFill>
                <a:latin typeface="Arial"/>
              </a:rPr>
              <a:t>largest</a:t>
            </a:r>
            <a:r>
              <a:rPr lang="en-US" sz="2200" b="0" dirty="0">
                <a:solidFill>
                  <a:srgbClr val="000000"/>
                </a:solidFill>
                <a:latin typeface="Arial"/>
              </a:rPr>
              <a:t>” </a:t>
            </a:r>
            <a:r>
              <a:rPr lang="en-US" sz="2200" b="0" dirty="0">
                <a:latin typeface="Arial"/>
              </a:rPr>
              <a:t>eigenvectors</a:t>
            </a:r>
            <a:r>
              <a:rPr lang="en-US" sz="2200" b="0" dirty="0">
                <a:solidFill>
                  <a:srgbClr val="000000"/>
                </a:solidFill>
                <a:latin typeface="Arial"/>
              </a:rPr>
              <a:t> u</a:t>
            </a:r>
            <a:r>
              <a:rPr lang="en-US" sz="2200" b="0" baseline="-25000" dirty="0">
                <a:solidFill>
                  <a:srgbClr val="000000"/>
                </a:solidFill>
                <a:latin typeface="Arial"/>
              </a:rPr>
              <a:t>𝑖</a:t>
            </a:r>
            <a:r>
              <a:rPr lang="en-US" sz="2200" b="0" dirty="0">
                <a:solidFill>
                  <a:srgbClr val="000000"/>
                </a:solidFill>
                <a:latin typeface="Arial"/>
              </a:rPr>
              <a:t> (i.e., </a:t>
            </a:r>
            <a:r>
              <a:rPr lang="en-US" sz="2200" b="0" dirty="0">
                <a:latin typeface="+mn-lt"/>
              </a:rPr>
              <a:t>corresponding to the K “</a:t>
            </a:r>
            <a:r>
              <a:rPr lang="en-US" sz="2200" b="0" dirty="0">
                <a:solidFill>
                  <a:srgbClr val="FF0000"/>
                </a:solidFill>
                <a:latin typeface="+mn-lt"/>
              </a:rPr>
              <a:t>largest</a:t>
            </a:r>
            <a:r>
              <a:rPr lang="en-US" sz="2200" b="0" dirty="0">
                <a:latin typeface="+mn-lt"/>
              </a:rPr>
              <a:t>” eigenvalues 𝜆</a:t>
            </a:r>
            <a:r>
              <a:rPr lang="en-US" sz="2200" b="0" baseline="-25000" dirty="0">
                <a:latin typeface="+mn-lt"/>
              </a:rPr>
              <a:t>𝑖</a:t>
            </a:r>
            <a:r>
              <a:rPr lang="en-US" sz="2200" b="0" dirty="0">
                <a:latin typeface="+mn-lt"/>
              </a:rPr>
              <a:t>) </a:t>
            </a:r>
          </a:p>
          <a:p>
            <a:pPr eaLnBrk="1" hangingPunct="1">
              <a:defRPr/>
            </a:pPr>
            <a:endParaRPr lang="en-US" sz="2200" b="0" dirty="0">
              <a:solidFill>
                <a:schemeClr val="bg2"/>
              </a:solidFill>
              <a:latin typeface="+mn-lt"/>
            </a:endParaRPr>
          </a:p>
          <a:p>
            <a:pPr eaLnBrk="1" hangingPunct="1">
              <a:defRPr/>
            </a:pPr>
            <a:r>
              <a:rPr lang="en-US" altLang="en-US" sz="2400" b="0" dirty="0">
                <a:solidFill>
                  <a:srgbClr val="000000"/>
                </a:solidFill>
                <a:latin typeface="+mn-lt"/>
              </a:rPr>
              <a:t>          </a:t>
            </a:r>
            <a:r>
              <a:rPr lang="en-US" altLang="en-US" sz="2200" b="0" dirty="0">
                <a:solidFill>
                  <a:srgbClr val="000000"/>
                </a:solidFill>
                <a:latin typeface="+mn-lt"/>
              </a:rPr>
              <a:t>&lt;u</a:t>
            </a:r>
            <a:r>
              <a:rPr lang="en-US" altLang="en-US" sz="2200" b="0" baseline="-25000" dirty="0">
                <a:solidFill>
                  <a:srgbClr val="000000"/>
                </a:solidFill>
                <a:latin typeface="+mn-lt"/>
              </a:rPr>
              <a:t>1</a:t>
            </a:r>
            <a:r>
              <a:rPr lang="en-US" altLang="en-US" sz="2200" b="0" dirty="0">
                <a:solidFill>
                  <a:srgbClr val="000000"/>
                </a:solidFill>
                <a:latin typeface="+mn-lt"/>
              </a:rPr>
              <a:t>, u</a:t>
            </a:r>
            <a:r>
              <a:rPr lang="en-US" altLang="en-US" sz="2200" b="0" baseline="-25000" dirty="0">
                <a:solidFill>
                  <a:srgbClr val="000000"/>
                </a:solidFill>
                <a:latin typeface="+mn-lt"/>
              </a:rPr>
              <a:t>2</a:t>
            </a:r>
            <a:r>
              <a:rPr lang="en-US" altLang="en-US" sz="2200" b="0" dirty="0">
                <a:solidFill>
                  <a:srgbClr val="000000"/>
                </a:solidFill>
                <a:latin typeface="+mn-lt"/>
              </a:rPr>
              <a:t>, …,</a:t>
            </a:r>
            <a:r>
              <a:rPr lang="en-US" altLang="en-US" sz="2200" b="0" dirty="0" err="1">
                <a:solidFill>
                  <a:srgbClr val="000000"/>
                </a:solidFill>
                <a:latin typeface="+mn-lt"/>
              </a:rPr>
              <a:t>u</a:t>
            </a:r>
            <a:r>
              <a:rPr lang="en-US" altLang="en-US" sz="2200" b="0" baseline="-25000" dirty="0" err="1">
                <a:solidFill>
                  <a:srgbClr val="000000"/>
                </a:solidFill>
                <a:latin typeface="+mn-lt"/>
              </a:rPr>
              <a:t>K</a:t>
            </a:r>
            <a:r>
              <a:rPr lang="en-US" altLang="en-US" sz="2200" b="0" dirty="0">
                <a:solidFill>
                  <a:srgbClr val="000000"/>
                </a:solidFill>
                <a:latin typeface="+mn-lt"/>
              </a:rPr>
              <a:t>&gt; correspond to the “optimal” basis!</a:t>
            </a:r>
          </a:p>
          <a:p>
            <a:pPr eaLnBrk="1" hangingPunct="1">
              <a:defRPr/>
            </a:pPr>
            <a:endParaRPr lang="en-US" altLang="en-US" sz="2400" b="0" dirty="0">
              <a:solidFill>
                <a:srgbClr val="000000"/>
              </a:solidFill>
              <a:latin typeface="+mn-lt"/>
            </a:endParaRPr>
          </a:p>
          <a:p>
            <a:pPr eaLnBrk="1" hangingPunct="1">
              <a:defRPr/>
            </a:pPr>
            <a:r>
              <a:rPr lang="en-US" altLang="en-US" sz="2400" b="0" dirty="0">
                <a:solidFill>
                  <a:srgbClr val="000000"/>
                </a:solidFill>
                <a:latin typeface="+mn-lt"/>
              </a:rPr>
              <a:t> </a:t>
            </a:r>
            <a:r>
              <a:rPr lang="en-US" sz="2200" b="0" dirty="0">
                <a:solidFill>
                  <a:srgbClr val="000000"/>
                </a:solidFill>
                <a:latin typeface="Arial"/>
              </a:rPr>
              <a:t>We refer to the “</a:t>
            </a:r>
            <a:r>
              <a:rPr lang="en-US" sz="2200" b="0" dirty="0">
                <a:solidFill>
                  <a:srgbClr val="FF0000"/>
                </a:solidFill>
                <a:latin typeface="Arial"/>
              </a:rPr>
              <a:t>largest</a:t>
            </a:r>
            <a:r>
              <a:rPr lang="en-US" sz="2200" b="0" dirty="0">
                <a:solidFill>
                  <a:srgbClr val="000000"/>
                </a:solidFill>
                <a:latin typeface="Arial"/>
              </a:rPr>
              <a:t>” eigenvectors u</a:t>
            </a:r>
            <a:r>
              <a:rPr lang="en-US" sz="2200" b="0" baseline="-25000" dirty="0">
                <a:solidFill>
                  <a:srgbClr val="000000"/>
                </a:solidFill>
                <a:latin typeface="Arial"/>
              </a:rPr>
              <a:t>𝑖</a:t>
            </a:r>
            <a:r>
              <a:rPr lang="en-US" sz="2200" b="0" dirty="0">
                <a:solidFill>
                  <a:srgbClr val="000000"/>
                </a:solidFill>
                <a:latin typeface="Arial"/>
              </a:rPr>
              <a:t> as </a:t>
            </a:r>
            <a:r>
              <a:rPr lang="en-US" sz="2200" b="0" dirty="0">
                <a:solidFill>
                  <a:srgbClr val="FF0000"/>
                </a:solidFill>
                <a:latin typeface="Arial"/>
              </a:rPr>
              <a:t>principal components</a:t>
            </a:r>
            <a:r>
              <a:rPr lang="en-US" sz="2200" b="0" dirty="0">
                <a:solidFill>
                  <a:srgbClr val="000000"/>
                </a:solidFill>
                <a:latin typeface="Arial"/>
              </a:rPr>
              <a:t>.</a:t>
            </a:r>
          </a:p>
          <a:p>
            <a:pPr eaLnBrk="1" hangingPunct="1">
              <a:defRPr/>
            </a:pPr>
            <a:endParaRPr lang="en-US" sz="2400" b="0" dirty="0">
              <a:solidFill>
                <a:schemeClr val="bg2"/>
              </a:solidFill>
              <a:latin typeface="+mn-lt"/>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PCA - Steps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BF7C746-41CC-4851-B92F-556592E61DA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52</a:t>
            </a:fld>
            <a:endParaRPr lang="en-IN"/>
          </a:p>
        </p:txBody>
      </p:sp>
      <p:sp>
        <p:nvSpPr>
          <p:cNvPr id="8" name="Content Placeholder 1">
            <a:extLst>
              <a:ext uri="{FF2B5EF4-FFF2-40B4-BE49-F238E27FC236}">
                <a16:creationId xmlns:a16="http://schemas.microsoft.com/office/drawing/2014/main" id="{7325CBFD-7CEC-4121-A5F7-9241EE03228A}"/>
              </a:ext>
            </a:extLst>
          </p:cNvPr>
          <p:cNvSpPr>
            <a:spLocks noGrp="1"/>
          </p:cNvSpPr>
          <p:nvPr/>
        </p:nvSpPr>
        <p:spPr bwMode="auto">
          <a:xfrm>
            <a:off x="543152" y="1371600"/>
            <a:ext cx="851058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marL="0" indent="0">
              <a:buNone/>
              <a:defRPr/>
            </a:pPr>
            <a:r>
              <a:rPr lang="en-US" sz="2200" dirty="0">
                <a:solidFill>
                  <a:schemeClr val="tx1"/>
                </a:solidFill>
                <a:latin typeface="Times New Roman" panose="02020603050405020304" pitchFamily="18" charset="0"/>
                <a:cs typeface="Times New Roman" panose="02020603050405020304" pitchFamily="18" charset="0"/>
              </a:rPr>
              <a:t>                Suppose we are given </a:t>
            </a:r>
            <a:r>
              <a:rPr lang="en-US" sz="2200" b="1" dirty="0">
                <a:solidFill>
                  <a:schemeClr val="tx1"/>
                </a:solidFill>
                <a:latin typeface="Times New Roman" panose="02020603050405020304" pitchFamily="18" charset="0"/>
                <a:cs typeface="Times New Roman" panose="02020603050405020304" pitchFamily="18" charset="0"/>
              </a:rPr>
              <a:t>x</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x</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 </a:t>
            </a:r>
            <a:r>
              <a:rPr lang="en-US" sz="2200" b="1" dirty="0" err="1">
                <a:solidFill>
                  <a:schemeClr val="tx1"/>
                </a:solidFill>
                <a:latin typeface="Times New Roman" panose="02020603050405020304" pitchFamily="18" charset="0"/>
                <a:cs typeface="Times New Roman" panose="02020603050405020304" pitchFamily="18" charset="0"/>
              </a:rPr>
              <a:t>x</a:t>
            </a:r>
            <a:r>
              <a:rPr lang="en-US" sz="2200" baseline="-25000" dirty="0" err="1">
                <a:solidFill>
                  <a:schemeClr val="tx1"/>
                </a:solidFill>
                <a:latin typeface="Times New Roman" panose="02020603050405020304" pitchFamily="18" charset="0"/>
                <a:cs typeface="Times New Roman" panose="02020603050405020304" pitchFamily="18" charset="0"/>
              </a:rPr>
              <a:t>M</a:t>
            </a:r>
            <a:r>
              <a:rPr lang="en-US" sz="2200" dirty="0">
                <a:solidFill>
                  <a:schemeClr val="tx1"/>
                </a:solidFill>
                <a:latin typeface="Times New Roman" panose="02020603050405020304" pitchFamily="18" charset="0"/>
                <a:cs typeface="Times New Roman" panose="02020603050405020304" pitchFamily="18" charset="0"/>
              </a:rPr>
              <a:t>  (N x 1) vectors</a:t>
            </a:r>
            <a:endParaRPr 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200" b="1" dirty="0">
                <a:solidFill>
                  <a:srgbClr val="C00000"/>
                </a:solidFill>
                <a:latin typeface="Times New Roman" panose="02020603050405020304" pitchFamily="18" charset="0"/>
                <a:cs typeface="Times New Roman" panose="02020603050405020304" pitchFamily="18" charset="0"/>
              </a:rPr>
              <a:t>Step 1:</a:t>
            </a:r>
            <a:r>
              <a:rPr lang="en-US" sz="2200" dirty="0">
                <a:solidFill>
                  <a:srgbClr val="C00000"/>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compute sample </a:t>
            </a:r>
            <a:r>
              <a:rPr lang="en-US" sz="2200" dirty="0">
                <a:solidFill>
                  <a:srgbClr val="FF0000"/>
                </a:solidFill>
                <a:latin typeface="Times New Roman" panose="02020603050405020304" pitchFamily="18" charset="0"/>
                <a:cs typeface="Times New Roman" panose="02020603050405020304" pitchFamily="18" charset="0"/>
              </a:rPr>
              <a:t>mean</a:t>
            </a:r>
            <a:endParaRPr lang="en-US" sz="2200" u="sng" dirty="0">
              <a:solidFill>
                <a:srgbClr val="FF0000"/>
              </a:solidFill>
              <a:latin typeface="Times New Roman" panose="02020603050405020304" pitchFamily="18" charset="0"/>
              <a:cs typeface="Times New Roman" panose="02020603050405020304" pitchFamily="18" charset="0"/>
            </a:endParaRPr>
          </a:p>
          <a:p>
            <a:pPr marL="0" indent="0">
              <a:buFontTx/>
              <a:buNone/>
              <a:defRPr/>
            </a:pPr>
            <a:endParaRPr lang="en-US" sz="2200" u="sng"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200" b="1" dirty="0">
                <a:solidFill>
                  <a:srgbClr val="C00000"/>
                </a:solidFill>
                <a:latin typeface="Times New Roman" panose="02020603050405020304" pitchFamily="18" charset="0"/>
                <a:cs typeface="Times New Roman" panose="02020603050405020304" pitchFamily="18" charset="0"/>
              </a:rPr>
              <a:t>Step 2:</a:t>
            </a:r>
            <a:r>
              <a:rPr lang="en-US" sz="2200" dirty="0">
                <a:solidFill>
                  <a:srgbClr val="C00000"/>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subtract sample mean (i.e., center data at </a:t>
            </a:r>
            <a:r>
              <a:rPr lang="en-US" sz="2200" dirty="0">
                <a:solidFill>
                  <a:srgbClr val="FF0000"/>
                </a:solidFill>
                <a:latin typeface="Times New Roman" panose="02020603050405020304" pitchFamily="18" charset="0"/>
                <a:cs typeface="Times New Roman" panose="02020603050405020304" pitchFamily="18" charset="0"/>
              </a:rPr>
              <a:t>zero</a:t>
            </a:r>
            <a:r>
              <a:rPr lang="en-US" sz="2200" dirty="0">
                <a:solidFill>
                  <a:schemeClr val="tx1"/>
                </a:solidFill>
                <a:latin typeface="Times New Roman" panose="02020603050405020304" pitchFamily="18" charset="0"/>
                <a:cs typeface="Times New Roman" panose="02020603050405020304" pitchFamily="18" charset="0"/>
              </a:rPr>
              <a:t>)</a:t>
            </a:r>
            <a:endParaRPr lang="en-US" sz="2200" u="sng"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200" b="1" dirty="0">
                <a:solidFill>
                  <a:srgbClr val="C00000"/>
                </a:solidFill>
                <a:latin typeface="Times New Roman" panose="02020603050405020304" pitchFamily="18" charset="0"/>
                <a:cs typeface="Times New Roman" panose="02020603050405020304" pitchFamily="18" charset="0"/>
              </a:rPr>
              <a:t>Step 3:</a:t>
            </a:r>
            <a:r>
              <a:rPr lang="en-US" sz="2200" dirty="0">
                <a:solidFill>
                  <a:srgbClr val="C00000"/>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compute the sample </a:t>
            </a:r>
            <a:r>
              <a:rPr lang="en-US" sz="2200" dirty="0">
                <a:solidFill>
                  <a:srgbClr val="FF0000"/>
                </a:solidFill>
                <a:latin typeface="Times New Roman" panose="02020603050405020304" pitchFamily="18" charset="0"/>
                <a:cs typeface="Times New Roman" panose="02020603050405020304" pitchFamily="18" charset="0"/>
              </a:rPr>
              <a:t>covariance</a:t>
            </a:r>
            <a:r>
              <a:rPr lang="en-US" sz="2200" dirty="0">
                <a:solidFill>
                  <a:schemeClr val="tx1"/>
                </a:solidFill>
                <a:latin typeface="Times New Roman" panose="02020603050405020304" pitchFamily="18" charset="0"/>
                <a:cs typeface="Times New Roman" panose="02020603050405020304" pitchFamily="18" charset="0"/>
              </a:rPr>
              <a:t> matrix </a:t>
            </a:r>
            <a:r>
              <a:rPr lang="el-GR" sz="2200" dirty="0">
                <a:solidFill>
                  <a:schemeClr val="tx1"/>
                </a:solidFill>
                <a:latin typeface="Times New Roman" panose="02020603050405020304" pitchFamily="18" charset="0"/>
                <a:cs typeface="Times New Roman" panose="02020603050405020304" pitchFamily="18" charset="0"/>
              </a:rPr>
              <a:t>Σ</a:t>
            </a:r>
            <a:r>
              <a:rPr lang="en-US" sz="2200" baseline="-25000" dirty="0">
                <a:solidFill>
                  <a:schemeClr val="tx1"/>
                </a:solidFill>
                <a:latin typeface="Times New Roman" panose="02020603050405020304" pitchFamily="18" charset="0"/>
                <a:cs typeface="Times New Roman" panose="02020603050405020304" pitchFamily="18" charset="0"/>
              </a:rPr>
              <a:t>x</a:t>
            </a:r>
            <a:r>
              <a:rPr lang="en-US" sz="2200" dirty="0">
                <a:solidFill>
                  <a:schemeClr val="tx1"/>
                </a:solidFill>
                <a:latin typeface="Times New Roman" panose="02020603050405020304" pitchFamily="18" charset="0"/>
                <a:cs typeface="Times New Roman" panose="02020603050405020304" pitchFamily="18" charset="0"/>
              </a:rPr>
              <a:t> </a:t>
            </a:r>
          </a:p>
          <a:p>
            <a:pPr marL="0" indent="0">
              <a:buFontTx/>
              <a:buNone/>
              <a:defRPr/>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200" dirty="0">
                <a:solidFill>
                  <a:schemeClr val="tx1"/>
                </a:solidFill>
                <a:latin typeface="Times New Roman" panose="02020603050405020304" pitchFamily="18" charset="0"/>
                <a:cs typeface="Times New Roman" panose="02020603050405020304" pitchFamily="18" charset="0"/>
              </a:rPr>
              <a:t>                                                                    </a:t>
            </a:r>
          </a:p>
          <a:p>
            <a:pPr marL="0" indent="0">
              <a:buFontTx/>
              <a:buNone/>
              <a:defRPr/>
            </a:pPr>
            <a:r>
              <a:rPr lang="en-US" sz="2200" dirty="0">
                <a:solidFill>
                  <a:schemeClr val="tx1"/>
                </a:solidFill>
                <a:latin typeface="Times New Roman" panose="02020603050405020304" pitchFamily="18" charset="0"/>
                <a:cs typeface="Times New Roman" panose="02020603050405020304" pitchFamily="18" charset="0"/>
              </a:rPr>
              <a:t>                                                                         </a:t>
            </a:r>
          </a:p>
          <a:p>
            <a:pPr marL="0" indent="0">
              <a:buFontTx/>
              <a:buNone/>
              <a:defRPr/>
            </a:pPr>
            <a:endParaRPr lang="en-US" sz="2200" u="sng" dirty="0">
              <a:solidFill>
                <a:schemeClr val="tx1"/>
              </a:solidFill>
              <a:latin typeface="Times New Roman" panose="02020603050405020304" pitchFamily="18" charset="0"/>
              <a:cs typeface="Times New Roman" panose="02020603050405020304" pitchFamily="18" charset="0"/>
            </a:endParaRPr>
          </a:p>
          <a:p>
            <a:pPr>
              <a:defRPr/>
            </a:pPr>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6171E8E-12BF-4307-99C8-6FC3238B1E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195" y="2176464"/>
            <a:ext cx="1371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AB852D7B-1E17-44F7-AC39-C8D3BFAB97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680" y="3506789"/>
            <a:ext cx="1587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15B30E50-228E-4D66-8731-C0D330AB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637" y="4909344"/>
            <a:ext cx="44751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14EDB89-7AF6-44B7-A4A5-98F1414322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2773" y="4896305"/>
            <a:ext cx="9128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0E9706A-2895-4992-AF2F-D7F44ABA7597}"/>
              </a:ext>
            </a:extLst>
          </p:cNvPr>
          <p:cNvSpPr/>
          <p:nvPr/>
        </p:nvSpPr>
        <p:spPr>
          <a:xfrm>
            <a:off x="5905586" y="4964341"/>
            <a:ext cx="3084512" cy="1003300"/>
          </a:xfrm>
          <a:prstGeom prst="rect">
            <a:avLst/>
          </a:prstGeom>
          <a:ln>
            <a:solidFill>
              <a:schemeClr val="tx1"/>
            </a:solidFill>
          </a:ln>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20000"/>
              </a:spcBef>
              <a:buClr>
                <a:srgbClr val="000000"/>
              </a:buClr>
              <a:defRPr/>
            </a:pPr>
            <a:r>
              <a:rPr lang="en-US" sz="1600" b="0" kern="0" dirty="0">
                <a:solidFill>
                  <a:srgbClr val="000000"/>
                </a:solidFill>
                <a:latin typeface="Arial"/>
              </a:rPr>
              <a:t>     where A=[</a:t>
            </a:r>
            <a:r>
              <a:rPr lang="el-GR" sz="1600" b="0" kern="0" dirty="0">
                <a:solidFill>
                  <a:srgbClr val="000000"/>
                </a:solidFill>
                <a:latin typeface="Arial"/>
              </a:rPr>
              <a:t>Φ</a:t>
            </a:r>
            <a:r>
              <a:rPr lang="el-GR" sz="1600" b="0" kern="0" baseline="-25000" dirty="0">
                <a:solidFill>
                  <a:srgbClr val="000000"/>
                </a:solidFill>
                <a:latin typeface="Arial"/>
              </a:rPr>
              <a:t>1</a:t>
            </a:r>
            <a:r>
              <a:rPr lang="el-GR" sz="1600" b="0" kern="0" dirty="0">
                <a:solidFill>
                  <a:srgbClr val="000000"/>
                </a:solidFill>
                <a:latin typeface="Arial"/>
              </a:rPr>
              <a:t> Φ</a:t>
            </a:r>
            <a:r>
              <a:rPr lang="el-GR" sz="1600" b="0" kern="0" baseline="-25000" dirty="0">
                <a:solidFill>
                  <a:srgbClr val="000000"/>
                </a:solidFill>
                <a:latin typeface="Arial"/>
              </a:rPr>
              <a:t>2</a:t>
            </a:r>
            <a:r>
              <a:rPr lang="el-GR" sz="1600" b="0" kern="0" dirty="0">
                <a:solidFill>
                  <a:srgbClr val="000000"/>
                </a:solidFill>
                <a:latin typeface="Arial"/>
              </a:rPr>
              <a:t> ... Φ</a:t>
            </a:r>
            <a:r>
              <a:rPr lang="el-GR" sz="1600" b="0" kern="0" baseline="-25000" dirty="0">
                <a:solidFill>
                  <a:srgbClr val="000000"/>
                </a:solidFill>
                <a:latin typeface="Arial"/>
              </a:rPr>
              <a:t>Μ</a:t>
            </a:r>
            <a:r>
              <a:rPr lang="el-GR" sz="1600" b="0" kern="0" dirty="0">
                <a:solidFill>
                  <a:srgbClr val="000000"/>
                </a:solidFill>
                <a:latin typeface="Arial"/>
              </a:rPr>
              <a:t>] </a:t>
            </a:r>
            <a:endParaRPr lang="en-US" sz="1600" b="0" kern="0" dirty="0">
              <a:solidFill>
                <a:srgbClr val="000000"/>
              </a:solidFill>
              <a:latin typeface="Arial"/>
            </a:endParaRPr>
          </a:p>
          <a:p>
            <a:pPr>
              <a:spcBef>
                <a:spcPct val="20000"/>
              </a:spcBef>
              <a:buClr>
                <a:srgbClr val="000000"/>
              </a:buClr>
              <a:defRPr/>
            </a:pPr>
            <a:r>
              <a:rPr lang="en-US" sz="1600" b="0" kern="0" dirty="0">
                <a:solidFill>
                  <a:srgbClr val="000000"/>
                </a:solidFill>
                <a:latin typeface="Arial"/>
              </a:rPr>
              <a:t>i.e., the columns of A are the </a:t>
            </a:r>
            <a:r>
              <a:rPr lang="el-GR" sz="1600" b="0" kern="0" dirty="0">
                <a:solidFill>
                  <a:srgbClr val="000000"/>
                </a:solidFill>
                <a:latin typeface="Arial"/>
              </a:rPr>
              <a:t>Φ</a:t>
            </a:r>
            <a:r>
              <a:rPr lang="en-US" sz="1600" b="0" kern="0" baseline="-25000" dirty="0">
                <a:solidFill>
                  <a:srgbClr val="000000"/>
                </a:solidFill>
                <a:latin typeface="Arial"/>
              </a:rPr>
              <a:t>i</a:t>
            </a:r>
            <a:r>
              <a:rPr lang="en-US" sz="1600" b="0" kern="0" dirty="0">
                <a:solidFill>
                  <a:srgbClr val="000000"/>
                </a:solidFill>
                <a:latin typeface="Arial"/>
              </a:rPr>
              <a:t> </a:t>
            </a:r>
          </a:p>
          <a:p>
            <a:pPr>
              <a:spcBef>
                <a:spcPct val="20000"/>
              </a:spcBef>
              <a:buClr>
                <a:srgbClr val="000000"/>
              </a:buClr>
              <a:defRPr/>
            </a:pPr>
            <a:r>
              <a:rPr lang="en-US" sz="1600" b="0" kern="0" dirty="0">
                <a:solidFill>
                  <a:srgbClr val="000000"/>
                </a:solidFill>
                <a:latin typeface="Arial"/>
              </a:rPr>
              <a:t>          (N x M matrix)</a:t>
            </a:r>
            <a:r>
              <a:rPr lang="en-US" sz="2000" b="0" kern="0" dirty="0">
                <a:solidFill>
                  <a:srgbClr val="000000"/>
                </a:solidFill>
                <a:latin typeface="Arial"/>
              </a:rPr>
              <a:t>                                                               </a:t>
            </a:r>
            <a:endParaRPr lang="en-US" dirty="0"/>
          </a:p>
        </p:txBody>
      </p:sp>
      <p:sp>
        <p:nvSpPr>
          <p:cNvPr id="14" name="Rectangle 13">
            <a:extLst>
              <a:ext uri="{FF2B5EF4-FFF2-40B4-BE49-F238E27FC236}">
                <a16:creationId xmlns:a16="http://schemas.microsoft.com/office/drawing/2014/main" id="{BC121310-ED95-44C4-AC30-7F8264C1CFAB}"/>
              </a:ext>
            </a:extLst>
          </p:cNvPr>
          <p:cNvSpPr>
            <a:spLocks noChangeArrowheads="1"/>
          </p:cNvSpPr>
          <p:nvPr/>
        </p:nvSpPr>
        <p:spPr bwMode="auto">
          <a:xfrm>
            <a:off x="5292080" y="1777774"/>
            <a:ext cx="2514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lvl="1" eaLnBrk="1" hangingPunct="1">
              <a:buFont typeface="Arial" panose="020B0604020202020204" pitchFamily="34" charset="0"/>
              <a:buNone/>
            </a:pPr>
            <a:r>
              <a:rPr lang="en-US" altLang="en-US" sz="2000" b="0" dirty="0">
                <a:solidFill>
                  <a:srgbClr val="FF0000"/>
                </a:solidFill>
              </a:rPr>
              <a:t>N</a:t>
            </a:r>
            <a:r>
              <a:rPr lang="en-US" altLang="en-US" sz="2000" b="0" dirty="0">
                <a:solidFill>
                  <a:srgbClr val="000000"/>
                </a:solidFill>
              </a:rPr>
              <a:t>: # of features</a:t>
            </a:r>
          </a:p>
          <a:p>
            <a:pPr lvl="1" eaLnBrk="1" hangingPunct="1">
              <a:buFont typeface="Arial" panose="020B0604020202020204" pitchFamily="34" charset="0"/>
              <a:buNone/>
            </a:pPr>
            <a:r>
              <a:rPr lang="en-US" altLang="en-US" sz="2000" b="0" dirty="0">
                <a:solidFill>
                  <a:srgbClr val="FF0000"/>
                </a:solidFill>
              </a:rPr>
              <a:t>M</a:t>
            </a:r>
            <a:r>
              <a:rPr lang="en-US" altLang="en-US" sz="2000" b="0" dirty="0">
                <a:solidFill>
                  <a:srgbClr val="000000"/>
                </a:solidFill>
              </a:rPr>
              <a:t>: # data</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PCA - Steps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8900BCE-3B48-4474-A236-0472592B3D0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53</a:t>
            </a:fld>
            <a:endParaRPr lang="en-IN"/>
          </a:p>
        </p:txBody>
      </p:sp>
      <p:sp>
        <p:nvSpPr>
          <p:cNvPr id="8" name="Content Placeholder 1">
            <a:extLst>
              <a:ext uri="{FF2B5EF4-FFF2-40B4-BE49-F238E27FC236}">
                <a16:creationId xmlns:a16="http://schemas.microsoft.com/office/drawing/2014/main" id="{C71F29DB-A851-446A-829D-FFF91B529C2C}"/>
              </a:ext>
            </a:extLst>
          </p:cNvPr>
          <p:cNvSpPr>
            <a:spLocks noGrp="1"/>
          </p:cNvSpPr>
          <p:nvPr/>
        </p:nvSpPr>
        <p:spPr bwMode="auto">
          <a:xfrm>
            <a:off x="286940" y="1237456"/>
            <a:ext cx="851058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marL="0" indent="0">
              <a:buFontTx/>
              <a:buNone/>
              <a:defRPr/>
            </a:pPr>
            <a:r>
              <a:rPr lang="en-US" altLang="en-US" sz="2200" b="1" dirty="0">
                <a:solidFill>
                  <a:srgbClr val="C00000"/>
                </a:solidFill>
                <a:latin typeface="Times New Roman" panose="02020603050405020304" pitchFamily="18" charset="0"/>
                <a:cs typeface="Times New Roman" panose="02020603050405020304" pitchFamily="18" charset="0"/>
              </a:rPr>
              <a:t>Step 4:</a:t>
            </a:r>
            <a:r>
              <a:rPr lang="en-US" altLang="en-US" sz="2200" dirty="0">
                <a:solidFill>
                  <a:srgbClr val="C00000"/>
                </a:solidFill>
                <a:latin typeface="Times New Roman" panose="02020603050405020304" pitchFamily="18" charset="0"/>
                <a:cs typeface="Times New Roman" panose="02020603050405020304" pitchFamily="18" charset="0"/>
              </a:rPr>
              <a:t> </a:t>
            </a:r>
            <a:r>
              <a:rPr lang="en-US" altLang="en-US" sz="2200" dirty="0">
                <a:solidFill>
                  <a:schemeClr val="tx1"/>
                </a:solidFill>
                <a:latin typeface="Times New Roman" panose="02020603050405020304" pitchFamily="18" charset="0"/>
                <a:cs typeface="Times New Roman" panose="02020603050405020304" pitchFamily="18" charset="0"/>
              </a:rPr>
              <a:t>compute the eigenvalues/eigenvectors of </a:t>
            </a:r>
            <a:r>
              <a:rPr lang="el-GR" altLang="en-US" sz="2200" dirty="0">
                <a:solidFill>
                  <a:schemeClr val="tx1"/>
                </a:solidFill>
                <a:latin typeface="Times New Roman" panose="02020603050405020304" pitchFamily="18" charset="0"/>
                <a:cs typeface="Times New Roman" panose="02020603050405020304" pitchFamily="18" charset="0"/>
              </a:rPr>
              <a:t>Σ</a:t>
            </a:r>
            <a:r>
              <a:rPr lang="en-US" altLang="en-US" sz="2200" baseline="-25000" dirty="0">
                <a:solidFill>
                  <a:schemeClr val="tx1"/>
                </a:solidFill>
                <a:latin typeface="Times New Roman" panose="02020603050405020304" pitchFamily="18" charset="0"/>
                <a:cs typeface="Times New Roman" panose="02020603050405020304" pitchFamily="18" charset="0"/>
              </a:rPr>
              <a:t>x</a:t>
            </a:r>
            <a:r>
              <a:rPr lang="en-US" altLang="en-US" sz="2200" dirty="0">
                <a:solidFill>
                  <a:schemeClr val="tx1"/>
                </a:solidFill>
                <a:latin typeface="Times New Roman" panose="02020603050405020304" pitchFamily="18" charset="0"/>
                <a:cs typeface="Times New Roman" panose="02020603050405020304" pitchFamily="18" charset="0"/>
              </a:rPr>
              <a:t> </a:t>
            </a:r>
          </a:p>
          <a:p>
            <a:pPr marL="0" indent="0">
              <a:buFontTx/>
              <a:buNone/>
              <a:defRPr/>
            </a:pPr>
            <a:endParaRPr lang="en-US" altLang="en-US" sz="2200" u="sng"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altLang="en-US" sz="2200" u="sng" dirty="0">
                <a:solidFill>
                  <a:schemeClr val="tx1"/>
                </a:solidFill>
                <a:latin typeface="Times New Roman" panose="02020603050405020304" pitchFamily="18" charset="0"/>
                <a:cs typeface="Times New Roman" panose="02020603050405020304" pitchFamily="18" charset="0"/>
              </a:rPr>
              <a:t>          </a:t>
            </a:r>
          </a:p>
          <a:p>
            <a:pPr marL="0" indent="0">
              <a:buFontTx/>
              <a:buNone/>
              <a:defRPr/>
            </a:pPr>
            <a:endParaRPr lang="en-US" altLang="en-US" sz="22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altLang="en-US" sz="22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altLang="en-US" sz="2200" dirty="0">
                <a:solidFill>
                  <a:schemeClr val="tx1"/>
                </a:solidFill>
                <a:latin typeface="Times New Roman" panose="02020603050405020304" pitchFamily="18" charset="0"/>
                <a:cs typeface="Times New Roman" panose="02020603050405020304" pitchFamily="18" charset="0"/>
              </a:rPr>
              <a:t>Since </a:t>
            </a:r>
            <a:r>
              <a:rPr lang="el-GR" altLang="en-US" sz="2200" dirty="0">
                <a:solidFill>
                  <a:schemeClr val="tx1"/>
                </a:solidFill>
                <a:latin typeface="Times New Roman" panose="02020603050405020304" pitchFamily="18" charset="0"/>
                <a:cs typeface="Times New Roman" panose="02020603050405020304" pitchFamily="18" charset="0"/>
              </a:rPr>
              <a:t>Σ</a:t>
            </a:r>
            <a:r>
              <a:rPr lang="en-US" altLang="en-US" sz="2200" baseline="-25000" dirty="0">
                <a:solidFill>
                  <a:schemeClr val="tx1"/>
                </a:solidFill>
                <a:latin typeface="Times New Roman" panose="02020603050405020304" pitchFamily="18" charset="0"/>
                <a:cs typeface="Times New Roman" panose="02020603050405020304" pitchFamily="18" charset="0"/>
              </a:rPr>
              <a:t>x</a:t>
            </a:r>
            <a:r>
              <a:rPr lang="en-US" altLang="en-US" sz="2200" dirty="0">
                <a:solidFill>
                  <a:schemeClr val="tx1"/>
                </a:solidFill>
                <a:latin typeface="Times New Roman" panose="02020603050405020304" pitchFamily="18" charset="0"/>
                <a:cs typeface="Times New Roman" panose="02020603050405020304" pitchFamily="18" charset="0"/>
              </a:rPr>
              <a:t> is symmetric, &lt;u</a:t>
            </a:r>
            <a:r>
              <a:rPr lang="en-US" altLang="en-US" sz="2200" baseline="-25000" dirty="0">
                <a:solidFill>
                  <a:schemeClr val="tx1"/>
                </a:solidFill>
                <a:latin typeface="Times New Roman" panose="02020603050405020304" pitchFamily="18" charset="0"/>
                <a:cs typeface="Times New Roman" panose="02020603050405020304" pitchFamily="18" charset="0"/>
              </a:rPr>
              <a:t>1</a:t>
            </a:r>
            <a:r>
              <a:rPr lang="en-US" altLang="en-US" sz="2200" dirty="0">
                <a:solidFill>
                  <a:schemeClr val="tx1"/>
                </a:solidFill>
                <a:latin typeface="Times New Roman" panose="02020603050405020304" pitchFamily="18" charset="0"/>
                <a:cs typeface="Times New Roman" panose="02020603050405020304" pitchFamily="18" charset="0"/>
              </a:rPr>
              <a:t>,u</a:t>
            </a:r>
            <a:r>
              <a:rPr lang="en-US" altLang="en-US" sz="2200" baseline="-25000" dirty="0">
                <a:solidFill>
                  <a:schemeClr val="tx1"/>
                </a:solidFill>
                <a:latin typeface="Times New Roman" panose="02020603050405020304" pitchFamily="18" charset="0"/>
                <a:cs typeface="Times New Roman" panose="02020603050405020304" pitchFamily="18" charset="0"/>
              </a:rPr>
              <a:t>2</a:t>
            </a:r>
            <a:r>
              <a:rPr lang="en-US" altLang="en-US" sz="2200" dirty="0">
                <a:solidFill>
                  <a:schemeClr val="tx1"/>
                </a:solidFill>
                <a:latin typeface="Times New Roman" panose="02020603050405020304" pitchFamily="18" charset="0"/>
                <a:cs typeface="Times New Roman" panose="02020603050405020304" pitchFamily="18" charset="0"/>
              </a:rPr>
              <a:t>,…,</a:t>
            </a:r>
            <a:r>
              <a:rPr lang="en-US" altLang="en-US" sz="2200" dirty="0" err="1">
                <a:solidFill>
                  <a:schemeClr val="tx1"/>
                </a:solidFill>
                <a:latin typeface="Times New Roman" panose="02020603050405020304" pitchFamily="18" charset="0"/>
                <a:cs typeface="Times New Roman" panose="02020603050405020304" pitchFamily="18" charset="0"/>
              </a:rPr>
              <a:t>u</a:t>
            </a:r>
            <a:r>
              <a:rPr lang="en-US" altLang="en-US" sz="2200" baseline="-25000" dirty="0" err="1">
                <a:solidFill>
                  <a:schemeClr val="tx1"/>
                </a:solidFill>
                <a:latin typeface="Times New Roman" panose="02020603050405020304" pitchFamily="18" charset="0"/>
                <a:cs typeface="Times New Roman" panose="02020603050405020304" pitchFamily="18" charset="0"/>
              </a:rPr>
              <a:t>N</a:t>
            </a:r>
            <a:r>
              <a:rPr lang="en-US" altLang="en-US" sz="2200" dirty="0">
                <a:solidFill>
                  <a:schemeClr val="tx1"/>
                </a:solidFill>
                <a:latin typeface="Times New Roman" panose="02020603050405020304" pitchFamily="18" charset="0"/>
                <a:cs typeface="Times New Roman" panose="02020603050405020304" pitchFamily="18" charset="0"/>
              </a:rPr>
              <a:t>&gt; form an </a:t>
            </a:r>
            <a:r>
              <a:rPr lang="en-US" altLang="en-US" sz="2200" dirty="0">
                <a:solidFill>
                  <a:srgbClr val="FF0000"/>
                </a:solidFill>
                <a:latin typeface="Times New Roman" panose="02020603050405020304" pitchFamily="18" charset="0"/>
                <a:cs typeface="Times New Roman" panose="02020603050405020304" pitchFamily="18" charset="0"/>
              </a:rPr>
              <a:t>orthogonal</a:t>
            </a:r>
            <a:r>
              <a:rPr lang="en-US" altLang="en-US" sz="2200" dirty="0">
                <a:solidFill>
                  <a:schemeClr val="tx1"/>
                </a:solidFill>
                <a:latin typeface="Times New Roman" panose="02020603050405020304" pitchFamily="18" charset="0"/>
                <a:cs typeface="Times New Roman" panose="02020603050405020304" pitchFamily="18" charset="0"/>
              </a:rPr>
              <a:t> basis in R</a:t>
            </a:r>
            <a:r>
              <a:rPr lang="en-US" altLang="en-US" sz="2200" baseline="30000" dirty="0">
                <a:solidFill>
                  <a:schemeClr val="tx1"/>
                </a:solidFill>
                <a:latin typeface="Times New Roman" panose="02020603050405020304" pitchFamily="18" charset="0"/>
                <a:cs typeface="Times New Roman" panose="02020603050405020304" pitchFamily="18" charset="0"/>
              </a:rPr>
              <a:t>N</a:t>
            </a:r>
            <a:r>
              <a:rPr lang="en-US" altLang="en-US" sz="2200" dirty="0">
                <a:solidFill>
                  <a:schemeClr val="tx1"/>
                </a:solidFill>
                <a:latin typeface="Times New Roman" panose="02020603050405020304" pitchFamily="18" charset="0"/>
                <a:cs typeface="Times New Roman" panose="02020603050405020304" pitchFamily="18" charset="0"/>
              </a:rPr>
              <a:t> and we can represent </a:t>
            </a:r>
            <a:r>
              <a:rPr lang="en-US" altLang="en-US" sz="2200" dirty="0">
                <a:solidFill>
                  <a:srgbClr val="FF0000"/>
                </a:solidFill>
                <a:latin typeface="Times New Roman" panose="02020603050405020304" pitchFamily="18" charset="0"/>
                <a:cs typeface="Times New Roman" panose="02020603050405020304" pitchFamily="18" charset="0"/>
              </a:rPr>
              <a:t>any</a:t>
            </a:r>
            <a:r>
              <a:rPr lang="en-US" altLang="en-US" sz="2200" dirty="0">
                <a:solidFill>
                  <a:schemeClr val="tx1"/>
                </a:solidFill>
                <a:latin typeface="Times New Roman" panose="02020603050405020304" pitchFamily="18" charset="0"/>
                <a:cs typeface="Times New Roman" panose="02020603050405020304" pitchFamily="18" charset="0"/>
              </a:rPr>
              <a:t> </a:t>
            </a:r>
            <a:r>
              <a:rPr lang="en-US" altLang="en-US" sz="2200" b="1" kern="1200" dirty="0" err="1">
                <a:solidFill>
                  <a:schemeClr val="tx1"/>
                </a:solidFill>
                <a:latin typeface="Times New Roman" panose="02020603050405020304" pitchFamily="18" charset="0"/>
                <a:cs typeface="Times New Roman" panose="02020603050405020304" pitchFamily="18" charset="0"/>
              </a:rPr>
              <a:t>x</a:t>
            </a:r>
            <a:r>
              <a:rPr lang="en-US" sz="2200" kern="1200" dirty="0" err="1">
                <a:solidFill>
                  <a:schemeClr val="tx1"/>
                </a:solidFill>
                <a:latin typeface="Times New Roman" panose="02020603050405020304" pitchFamily="18" charset="0"/>
                <a:cs typeface="Times New Roman" panose="02020603050405020304" pitchFamily="18" charset="0"/>
              </a:rPr>
              <a:t>∈R</a:t>
            </a:r>
            <a:r>
              <a:rPr lang="en-US" sz="2200" kern="1200" baseline="30000" dirty="0" err="1">
                <a:solidFill>
                  <a:schemeClr val="tx1"/>
                </a:solidFill>
                <a:latin typeface="Times New Roman" panose="02020603050405020304" pitchFamily="18" charset="0"/>
                <a:cs typeface="Times New Roman" panose="02020603050405020304" pitchFamily="18" charset="0"/>
              </a:rPr>
              <a:t>N</a:t>
            </a:r>
            <a:r>
              <a:rPr lang="en-US" altLang="en-US" sz="2200" dirty="0">
                <a:solidFill>
                  <a:schemeClr val="tx1"/>
                </a:solidFill>
                <a:latin typeface="Times New Roman" panose="02020603050405020304" pitchFamily="18" charset="0"/>
                <a:cs typeface="Times New Roman" panose="02020603050405020304" pitchFamily="18" charset="0"/>
              </a:rPr>
              <a:t> as:</a:t>
            </a:r>
            <a:endParaRPr lang="en-US" altLang="en-US" sz="2200" baseline="-250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alt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altLang="en-US" sz="22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altLang="en-US" sz="22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altLang="en-US" sz="2200" dirty="0">
                <a:solidFill>
                  <a:schemeClr val="tx1"/>
                </a:solidFill>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F25CDCC0-37FA-43B7-8667-EC46ACB946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5058" y="1730857"/>
            <a:ext cx="2219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337DC80F-3091-4FB1-B45B-BECEC3869A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504" y="3917951"/>
            <a:ext cx="4683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
            <a:extLst>
              <a:ext uri="{FF2B5EF4-FFF2-40B4-BE49-F238E27FC236}">
                <a16:creationId xmlns:a16="http://schemas.microsoft.com/office/drawing/2014/main" id="{9CCD1738-B6E1-4016-BFE3-13BEB31F5EE5}"/>
              </a:ext>
            </a:extLst>
          </p:cNvPr>
          <p:cNvSpPr txBox="1"/>
          <p:nvPr/>
        </p:nvSpPr>
        <p:spPr>
          <a:xfrm>
            <a:off x="349364" y="2378869"/>
            <a:ext cx="8289131" cy="646331"/>
          </a:xfrm>
          <a:prstGeom prst="rect">
            <a:avLst/>
          </a:prstGeom>
          <a:noFill/>
          <a:ln>
            <a:solidFill>
              <a:schemeClr val="tx1"/>
            </a:solidFill>
          </a:ln>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1800" dirty="0">
                <a:cs typeface="Times New Roman" panose="02020603050405020304" pitchFamily="18" charset="0"/>
              </a:rPr>
              <a:t>Note :</a:t>
            </a:r>
            <a:r>
              <a:rPr lang="en-US" sz="1800" b="0" dirty="0">
                <a:cs typeface="Times New Roman" panose="02020603050405020304" pitchFamily="18" charset="0"/>
              </a:rPr>
              <a:t> most software packages return the eigenvalues (and corresponding eigenvectors)  is </a:t>
            </a:r>
            <a:r>
              <a:rPr lang="en-US" sz="1800" b="0" dirty="0">
                <a:solidFill>
                  <a:srgbClr val="FF0000"/>
                </a:solidFill>
                <a:cs typeface="Times New Roman" panose="02020603050405020304" pitchFamily="18" charset="0"/>
              </a:rPr>
              <a:t>decreasing</a:t>
            </a:r>
            <a:r>
              <a:rPr lang="en-US" sz="1800" b="0" dirty="0">
                <a:cs typeface="Times New Roman" panose="02020603050405020304" pitchFamily="18" charset="0"/>
              </a:rPr>
              <a:t> order – if not, you can explicitly put them in this order) </a:t>
            </a:r>
          </a:p>
        </p:txBody>
      </p:sp>
      <p:pic>
        <p:nvPicPr>
          <p:cNvPr id="12" name="Picture 11">
            <a:extLst>
              <a:ext uri="{FF2B5EF4-FFF2-40B4-BE49-F238E27FC236}">
                <a16:creationId xmlns:a16="http://schemas.microsoft.com/office/drawing/2014/main" id="{55500A2B-0765-421E-8850-D73C19810F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782" y="1699419"/>
            <a:ext cx="13684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
            <a:extLst>
              <a:ext uri="{FF2B5EF4-FFF2-40B4-BE49-F238E27FC236}">
                <a16:creationId xmlns:a16="http://schemas.microsoft.com/office/drawing/2014/main" id="{93395D5B-4380-458A-883C-2A476895B53A}"/>
              </a:ext>
            </a:extLst>
          </p:cNvPr>
          <p:cNvSpPr txBox="1"/>
          <p:nvPr/>
        </p:nvSpPr>
        <p:spPr>
          <a:xfrm>
            <a:off x="3331105" y="1748562"/>
            <a:ext cx="1813317" cy="369332"/>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1800" b="0" dirty="0">
                <a:cs typeface="Times New Roman" panose="02020603050405020304" pitchFamily="18" charset="0"/>
              </a:rPr>
              <a:t>where we </a:t>
            </a:r>
            <a:r>
              <a:rPr lang="en-US" sz="1800" b="0" dirty="0">
                <a:solidFill>
                  <a:srgbClr val="FF0000"/>
                </a:solidFill>
                <a:cs typeface="Times New Roman" panose="02020603050405020304" pitchFamily="18" charset="0"/>
              </a:rPr>
              <a:t>assume</a:t>
            </a:r>
          </a:p>
        </p:txBody>
      </p:sp>
      <p:sp>
        <p:nvSpPr>
          <p:cNvPr id="14" name="TextBox 13">
            <a:extLst>
              <a:ext uri="{FF2B5EF4-FFF2-40B4-BE49-F238E27FC236}">
                <a16:creationId xmlns:a16="http://schemas.microsoft.com/office/drawing/2014/main" id="{CA0A9D8E-6579-424D-B5B1-D6545689E2CF}"/>
              </a:ext>
            </a:extLst>
          </p:cNvPr>
          <p:cNvSpPr txBox="1"/>
          <p:nvPr/>
        </p:nvSpPr>
        <p:spPr>
          <a:xfrm>
            <a:off x="388625" y="5546839"/>
            <a:ext cx="7808913" cy="707886"/>
          </a:xfrm>
          <a:prstGeom prst="rect">
            <a:avLst/>
          </a:prstGeom>
          <a:noFill/>
          <a:ln>
            <a:solidFill>
              <a:schemeClr val="tx1"/>
            </a:solidFill>
          </a:ln>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defRPr/>
            </a:pPr>
            <a:r>
              <a:rPr lang="en-US" sz="2000" dirty="0">
                <a:cs typeface="Times New Roman" panose="02020603050405020304" pitchFamily="18" charset="0"/>
              </a:rPr>
              <a:t>Note : </a:t>
            </a:r>
            <a:r>
              <a:rPr lang="en-US" sz="2000" b="0" dirty="0">
                <a:cs typeface="Times New Roman" panose="02020603050405020304" pitchFamily="18" charset="0"/>
              </a:rPr>
              <a:t>most software packages </a:t>
            </a:r>
            <a:r>
              <a:rPr lang="en-US" sz="2000" b="0" dirty="0">
                <a:solidFill>
                  <a:srgbClr val="FF0000"/>
                </a:solidFill>
                <a:cs typeface="Times New Roman" panose="02020603050405020304" pitchFamily="18" charset="0"/>
              </a:rPr>
              <a:t>normalize</a:t>
            </a:r>
            <a:r>
              <a:rPr lang="en-US" sz="2000" b="0" dirty="0">
                <a:cs typeface="Times New Roman" panose="02020603050405020304" pitchFamily="18" charset="0"/>
              </a:rPr>
              <a:t> </a:t>
            </a:r>
            <a:r>
              <a:rPr lang="en-US" sz="2000" b="0" dirty="0" err="1">
                <a:cs typeface="Times New Roman" panose="02020603050405020304" pitchFamily="18" charset="0"/>
              </a:rPr>
              <a:t>u</a:t>
            </a:r>
            <a:r>
              <a:rPr lang="en-US" sz="2000" b="0" baseline="-25000" dirty="0" err="1">
                <a:cs typeface="Times New Roman" panose="02020603050405020304" pitchFamily="18" charset="0"/>
              </a:rPr>
              <a:t>i</a:t>
            </a:r>
            <a:r>
              <a:rPr lang="en-US" sz="2000" b="0" dirty="0">
                <a:cs typeface="Times New Roman" panose="02020603050405020304" pitchFamily="18" charset="0"/>
              </a:rPr>
              <a:t> to unit length to simplify calculations; if not, you can explicitly normalize them)</a:t>
            </a:r>
          </a:p>
        </p:txBody>
      </p:sp>
      <p:pic>
        <p:nvPicPr>
          <p:cNvPr id="15" name="Picture 14">
            <a:extLst>
              <a:ext uri="{FF2B5EF4-FFF2-40B4-BE49-F238E27FC236}">
                <a16:creationId xmlns:a16="http://schemas.microsoft.com/office/drawing/2014/main" id="{6314D14E-727F-4CBC-A528-EFC94B78A9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955" y="4789065"/>
            <a:ext cx="36576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AE7658C9-1FDB-45C6-842E-377B4C857BF1}"/>
              </a:ext>
            </a:extLst>
          </p:cNvPr>
          <p:cNvSpPr txBox="1"/>
          <p:nvPr/>
        </p:nvSpPr>
        <p:spPr>
          <a:xfrm>
            <a:off x="5285058" y="4446787"/>
            <a:ext cx="1760538" cy="1015663"/>
          </a:xfrm>
          <a:prstGeom prst="rect">
            <a:avLst/>
          </a:prstGeom>
          <a:noFill/>
          <a:ln>
            <a:solidFill>
              <a:schemeClr val="tx1"/>
            </a:solidFill>
          </a:ln>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cs typeface="Times New Roman" panose="02020603050405020304" pitchFamily="18" charset="0"/>
              </a:rPr>
              <a:t>i.e., this is </a:t>
            </a:r>
          </a:p>
          <a:p>
            <a:pPr algn="just">
              <a:defRPr/>
            </a:pPr>
            <a:r>
              <a:rPr lang="en-US" sz="2000" b="0" dirty="0">
                <a:cs typeface="Times New Roman" panose="02020603050405020304" pitchFamily="18" charset="0"/>
              </a:rPr>
              <a:t>just a “</a:t>
            </a:r>
            <a:r>
              <a:rPr lang="en-US" sz="2000" b="0" dirty="0">
                <a:solidFill>
                  <a:srgbClr val="FF0000"/>
                </a:solidFill>
                <a:cs typeface="Times New Roman" panose="02020603050405020304" pitchFamily="18" charset="0"/>
              </a:rPr>
              <a:t>change</a:t>
            </a:r>
            <a:r>
              <a:rPr lang="en-US" sz="2000" b="0" dirty="0">
                <a:cs typeface="Times New Roman" panose="02020603050405020304" pitchFamily="18" charset="0"/>
              </a:rPr>
              <a:t>”</a:t>
            </a:r>
          </a:p>
          <a:p>
            <a:pPr>
              <a:defRPr/>
            </a:pPr>
            <a:r>
              <a:rPr lang="en-US" sz="2000" b="0" dirty="0">
                <a:cs typeface="Times New Roman" panose="02020603050405020304" pitchFamily="18" charset="0"/>
              </a:rPr>
              <a:t>of basis!</a:t>
            </a:r>
          </a:p>
        </p:txBody>
      </p:sp>
      <p:pic>
        <p:nvPicPr>
          <p:cNvPr id="17" name="Picture 16">
            <a:extLst>
              <a:ext uri="{FF2B5EF4-FFF2-40B4-BE49-F238E27FC236}">
                <a16:creationId xmlns:a16="http://schemas.microsoft.com/office/drawing/2014/main" id="{EEC776C6-22DB-47F1-BF6D-A1E8F284D2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0081" y="3721606"/>
            <a:ext cx="1627446"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PCA - Steps</a:t>
            </a:r>
            <a:endParaRPr lang="en-US" sz="3200" dirty="0"/>
          </a:p>
        </p:txBody>
      </p:sp>
      <p:sp>
        <p:nvSpPr>
          <p:cNvPr id="3" name="Date Placeholder 2"/>
          <p:cNvSpPr>
            <a:spLocks noGrp="1"/>
          </p:cNvSpPr>
          <p:nvPr>
            <p:ph type="dt" sz="half" idx="10"/>
          </p:nvPr>
        </p:nvSpPr>
        <p:spPr/>
        <p:txBody>
          <a:bodyPr/>
          <a:lstStyle/>
          <a:p>
            <a:fld id="{3EAB1379-8AEC-442D-B1E1-1CC7C473815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54</a:t>
            </a:fld>
            <a:endParaRPr lang="en-IN"/>
          </a:p>
        </p:txBody>
      </p:sp>
      <p:sp>
        <p:nvSpPr>
          <p:cNvPr id="8" name="Content Placeholder 1">
            <a:extLst>
              <a:ext uri="{FF2B5EF4-FFF2-40B4-BE49-F238E27FC236}">
                <a16:creationId xmlns:a16="http://schemas.microsoft.com/office/drawing/2014/main" id="{43263AD0-40E7-4776-91A3-1C32B0BBD313}"/>
              </a:ext>
            </a:extLst>
          </p:cNvPr>
          <p:cNvSpPr>
            <a:spLocks noGrp="1"/>
          </p:cNvSpPr>
          <p:nvPr/>
        </p:nvSpPr>
        <p:spPr bwMode="auto">
          <a:xfrm>
            <a:off x="409575" y="1285489"/>
            <a:ext cx="85105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marL="0" indent="0" algn="just">
              <a:buFontTx/>
              <a:buNone/>
            </a:pPr>
            <a:r>
              <a:rPr lang="en-US" altLang="en-US" sz="2400" b="1" dirty="0">
                <a:solidFill>
                  <a:srgbClr val="C00000"/>
                </a:solidFill>
                <a:latin typeface="Times New Roman" panose="02020603050405020304" pitchFamily="18" charset="0"/>
                <a:cs typeface="Times New Roman" panose="02020603050405020304" pitchFamily="18" charset="0"/>
              </a:rPr>
              <a:t>Step 5: </a:t>
            </a:r>
            <a:r>
              <a:rPr lang="en-US" altLang="en-US" sz="2400" i="1" u="sng" dirty="0">
                <a:solidFill>
                  <a:schemeClr val="tx1"/>
                </a:solidFill>
                <a:latin typeface="Times New Roman" panose="02020603050405020304" pitchFamily="18" charset="0"/>
                <a:cs typeface="Times New Roman" panose="02020603050405020304" pitchFamily="18" charset="0"/>
              </a:rPr>
              <a:t>dimensionality reduction step</a:t>
            </a:r>
            <a:r>
              <a:rPr lang="en-US" altLang="en-US" sz="2400" i="1" dirty="0">
                <a:solidFill>
                  <a:schemeClr val="tx1"/>
                </a:solidFill>
                <a:latin typeface="Times New Roman" panose="02020603050405020304" pitchFamily="18" charset="0"/>
                <a:cs typeface="Times New Roman" panose="02020603050405020304" pitchFamily="18" charset="0"/>
              </a:rPr>
              <a:t> </a:t>
            </a:r>
            <a:r>
              <a:rPr lang="en-US" altLang="en-US" sz="2400" dirty="0">
                <a:solidFill>
                  <a:schemeClr val="tx1"/>
                </a:solidFill>
                <a:latin typeface="Times New Roman" panose="02020603050405020304" pitchFamily="18" charset="0"/>
                <a:cs typeface="Times New Roman" panose="02020603050405020304" pitchFamily="18" charset="0"/>
              </a:rPr>
              <a:t>– </a:t>
            </a:r>
            <a:r>
              <a:rPr lang="en-US" altLang="en-US" sz="2400" dirty="0">
                <a:solidFill>
                  <a:srgbClr val="FF0000"/>
                </a:solidFill>
                <a:latin typeface="Times New Roman" panose="02020603050405020304" pitchFamily="18" charset="0"/>
                <a:cs typeface="Times New Roman" panose="02020603050405020304" pitchFamily="18" charset="0"/>
              </a:rPr>
              <a:t>approximate</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chemeClr val="tx1"/>
                </a:solidFill>
                <a:latin typeface="Times New Roman" panose="02020603050405020304" pitchFamily="18" charset="0"/>
                <a:cs typeface="Times New Roman" panose="02020603050405020304" pitchFamily="18" charset="0"/>
              </a:rPr>
              <a:t>x</a:t>
            </a:r>
            <a:r>
              <a:rPr lang="en-US" altLang="en-US" sz="2400" dirty="0">
                <a:solidFill>
                  <a:schemeClr val="tx1"/>
                </a:solidFill>
                <a:latin typeface="Times New Roman" panose="02020603050405020304" pitchFamily="18" charset="0"/>
                <a:cs typeface="Times New Roman" panose="02020603050405020304" pitchFamily="18" charset="0"/>
              </a:rPr>
              <a:t> using only the </a:t>
            </a:r>
            <a:r>
              <a:rPr lang="en-US" altLang="en-US" sz="2400" dirty="0">
                <a:solidFill>
                  <a:srgbClr val="FF0000"/>
                </a:solidFill>
                <a:latin typeface="Times New Roman" panose="02020603050405020304" pitchFamily="18" charset="0"/>
                <a:cs typeface="Times New Roman" panose="02020603050405020304" pitchFamily="18" charset="0"/>
              </a:rPr>
              <a:t>first</a:t>
            </a:r>
            <a:r>
              <a:rPr lang="en-US" altLang="en-US" sz="2400" dirty="0">
                <a:latin typeface="Times New Roman" panose="02020603050405020304" pitchFamily="18" charset="0"/>
                <a:cs typeface="Times New Roman" panose="02020603050405020304" pitchFamily="18" charset="0"/>
              </a:rPr>
              <a:t> </a:t>
            </a:r>
            <a:r>
              <a:rPr lang="en-US" altLang="en-US" sz="2400" dirty="0">
                <a:solidFill>
                  <a:schemeClr val="tx1"/>
                </a:solidFill>
                <a:latin typeface="Times New Roman" panose="02020603050405020304" pitchFamily="18" charset="0"/>
                <a:cs typeface="Times New Roman" panose="02020603050405020304" pitchFamily="18" charset="0"/>
              </a:rPr>
              <a:t>K eigenvectors (K&lt;&lt;N) (i.e., corresponding to the K </a:t>
            </a:r>
            <a:r>
              <a:rPr lang="en-US" altLang="en-US" sz="2400" dirty="0">
                <a:solidFill>
                  <a:srgbClr val="FF0000"/>
                </a:solidFill>
                <a:latin typeface="Times New Roman" panose="02020603050405020304" pitchFamily="18" charset="0"/>
                <a:cs typeface="Times New Roman" panose="02020603050405020304" pitchFamily="18" charset="0"/>
              </a:rPr>
              <a:t>largest</a:t>
            </a:r>
            <a:r>
              <a:rPr lang="en-US" altLang="en-US" sz="2400" dirty="0">
                <a:latin typeface="Times New Roman" panose="02020603050405020304" pitchFamily="18" charset="0"/>
                <a:cs typeface="Times New Roman" panose="02020603050405020304" pitchFamily="18" charset="0"/>
              </a:rPr>
              <a:t> </a:t>
            </a:r>
            <a:r>
              <a:rPr lang="en-US" altLang="en-US" sz="2400" dirty="0">
                <a:solidFill>
                  <a:schemeClr val="tx1"/>
                </a:solidFill>
                <a:latin typeface="Times New Roman" panose="02020603050405020304" pitchFamily="18" charset="0"/>
                <a:cs typeface="Times New Roman" panose="02020603050405020304" pitchFamily="18" charset="0"/>
              </a:rPr>
              <a:t>eigenvalues where K is a </a:t>
            </a:r>
            <a:r>
              <a:rPr lang="en-US" altLang="en-US" sz="2400" dirty="0">
                <a:solidFill>
                  <a:srgbClr val="FF0000"/>
                </a:solidFill>
                <a:latin typeface="Times New Roman" panose="02020603050405020304" pitchFamily="18" charset="0"/>
                <a:cs typeface="Times New Roman" panose="02020603050405020304" pitchFamily="18" charset="0"/>
              </a:rPr>
              <a:t>parameter</a:t>
            </a:r>
            <a:r>
              <a:rPr lang="en-US" altLang="en-US" sz="2400" dirty="0">
                <a:solidFill>
                  <a:schemeClr val="tx1"/>
                </a:solidFill>
                <a:latin typeface="Times New Roman" panose="02020603050405020304" pitchFamily="18" charset="0"/>
                <a:cs typeface="Times New Roman" panose="02020603050405020304" pitchFamily="18" charset="0"/>
              </a:rPr>
              <a:t>):</a:t>
            </a:r>
            <a:endParaRPr lang="en-US" altLang="en-US" sz="2400" u="sng" dirty="0">
              <a:solidFill>
                <a:schemeClr val="tx1"/>
              </a:solidFill>
              <a:latin typeface="Times New Roman" panose="02020603050405020304" pitchFamily="18" charset="0"/>
              <a:cs typeface="Times New Roman" panose="02020603050405020304" pitchFamily="18" charset="0"/>
            </a:endParaRPr>
          </a:p>
          <a:p>
            <a:pPr marL="0" indent="0" algn="just">
              <a:buFontTx/>
              <a:buNone/>
            </a:pPr>
            <a:endParaRPr lang="en-US" altLang="en-US" sz="2400" b="1" dirty="0">
              <a:latin typeface="Times New Roman" panose="02020603050405020304" pitchFamily="18" charset="0"/>
              <a:cs typeface="Times New Roman" panose="02020603050405020304" pitchFamily="18" charset="0"/>
            </a:endParaRPr>
          </a:p>
          <a:p>
            <a:pPr marL="0" indent="0" algn="just">
              <a:buFontTx/>
              <a:buNone/>
            </a:pPr>
            <a:endParaRPr lang="en-US" altLang="en-US" sz="2400" dirty="0">
              <a:latin typeface="Times New Roman" panose="02020603050405020304" pitchFamily="18" charset="0"/>
              <a:cs typeface="Times New Roman" panose="02020603050405020304" pitchFamily="18" charset="0"/>
            </a:endParaRPr>
          </a:p>
          <a:p>
            <a:pPr marL="0" indent="0" algn="just">
              <a:buFontTx/>
              <a:buNone/>
            </a:pPr>
            <a:r>
              <a:rPr lang="en-US" altLang="en-US" sz="2400"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3DBDB33-80AA-4B51-B8BC-DDA1FFAF27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3741292"/>
            <a:ext cx="4686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6A22A6FB-604E-4D17-AC05-5533100FB0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50" y="2495225"/>
            <a:ext cx="4683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
            <a:extLst>
              <a:ext uri="{FF2B5EF4-FFF2-40B4-BE49-F238E27FC236}">
                <a16:creationId xmlns:a16="http://schemas.microsoft.com/office/drawing/2014/main" id="{17D9D111-F43E-41A1-B49B-5116588E19FB}"/>
              </a:ext>
            </a:extLst>
          </p:cNvPr>
          <p:cNvSpPr>
            <a:spLocks noChangeArrowheads="1"/>
          </p:cNvSpPr>
          <p:nvPr/>
        </p:nvSpPr>
        <p:spPr bwMode="auto">
          <a:xfrm>
            <a:off x="2291923" y="3237261"/>
            <a:ext cx="685800" cy="652462"/>
          </a:xfrm>
          <a:prstGeom prst="downArrow">
            <a:avLst>
              <a:gd name="adj1" fmla="val 50000"/>
              <a:gd name="adj2" fmla="val 50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sp>
        <p:nvSpPr>
          <p:cNvPr id="12" name="Rectangle 11">
            <a:extLst>
              <a:ext uri="{FF2B5EF4-FFF2-40B4-BE49-F238E27FC236}">
                <a16:creationId xmlns:a16="http://schemas.microsoft.com/office/drawing/2014/main" id="{A3B4715C-83BB-45F4-B9A0-EC78A6FB2E14}"/>
              </a:ext>
            </a:extLst>
          </p:cNvPr>
          <p:cNvSpPr/>
          <p:nvPr/>
        </p:nvSpPr>
        <p:spPr>
          <a:xfrm>
            <a:off x="3263159" y="3213711"/>
            <a:ext cx="3074881" cy="707886"/>
          </a:xfrm>
          <a:prstGeom prst="rect">
            <a:avLst/>
          </a:prstGeom>
          <a:ln>
            <a:solidFill>
              <a:schemeClr val="accent6">
                <a:lumMod val="75000"/>
              </a:schemeClr>
            </a:solidFill>
          </a:ln>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altLang="en-US" sz="2000" b="0" kern="0" dirty="0">
                <a:solidFill>
                  <a:srgbClr val="FF0000"/>
                </a:solidFill>
                <a:latin typeface="Arial"/>
              </a:rPr>
              <a:t>approximate</a:t>
            </a:r>
            <a:r>
              <a:rPr lang="en-US" altLang="en-US" sz="2000" b="0" kern="0" dirty="0">
                <a:solidFill>
                  <a:schemeClr val="bg2"/>
                </a:solidFill>
                <a:latin typeface="Arial"/>
              </a:rPr>
              <a:t> </a:t>
            </a:r>
            <a:r>
              <a:rPr lang="en-US" altLang="en-US" sz="2000" b="0" kern="0" dirty="0">
                <a:latin typeface="Arial"/>
              </a:rPr>
              <a:t>using first K </a:t>
            </a:r>
          </a:p>
          <a:p>
            <a:pPr>
              <a:defRPr/>
            </a:pPr>
            <a:r>
              <a:rPr lang="en-US" altLang="en-US" sz="2000" b="0" kern="0" dirty="0">
                <a:latin typeface="Arial"/>
              </a:rPr>
              <a:t>Eigenvectors only</a:t>
            </a:r>
            <a:endParaRPr lang="en-US" sz="2000" dirty="0"/>
          </a:p>
        </p:txBody>
      </p:sp>
      <p:sp>
        <p:nvSpPr>
          <p:cNvPr id="13" name="Rectangle 12">
            <a:extLst>
              <a:ext uri="{FF2B5EF4-FFF2-40B4-BE49-F238E27FC236}">
                <a16:creationId xmlns:a16="http://schemas.microsoft.com/office/drawing/2014/main" id="{A6A17E9E-CA53-40B2-BCFA-821EB16257F0}"/>
              </a:ext>
            </a:extLst>
          </p:cNvPr>
          <p:cNvSpPr/>
          <p:nvPr/>
        </p:nvSpPr>
        <p:spPr>
          <a:xfrm>
            <a:off x="5029993" y="5135949"/>
            <a:ext cx="3767137" cy="708025"/>
          </a:xfrm>
          <a:prstGeom prst="rect">
            <a:avLst/>
          </a:prstGeom>
          <a:ln>
            <a:solidFill>
              <a:schemeClr val="tx1"/>
            </a:solidFill>
          </a:ln>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altLang="en-US" sz="2000" b="0" kern="0" dirty="0">
                <a:latin typeface="Arial"/>
              </a:rPr>
              <a:t>note that if </a:t>
            </a:r>
            <a:r>
              <a:rPr lang="en-US" altLang="en-US" sz="2000" b="0" kern="0" dirty="0">
                <a:solidFill>
                  <a:srgbClr val="FF0000"/>
                </a:solidFill>
                <a:latin typeface="Arial"/>
              </a:rPr>
              <a:t>K=N</a:t>
            </a:r>
            <a:r>
              <a:rPr lang="en-US" altLang="en-US" sz="2000" b="0" kern="0" dirty="0">
                <a:latin typeface="Arial"/>
              </a:rPr>
              <a:t>, then</a:t>
            </a:r>
          </a:p>
          <a:p>
            <a:pPr>
              <a:defRPr/>
            </a:pPr>
            <a:r>
              <a:rPr lang="en-US" altLang="en-US" sz="2000" b="0" kern="0" dirty="0">
                <a:latin typeface="Arial"/>
              </a:rPr>
              <a:t>(i.e., zero reconstruction error)  </a:t>
            </a:r>
          </a:p>
        </p:txBody>
      </p:sp>
      <p:pic>
        <p:nvPicPr>
          <p:cNvPr id="14" name="Picture 13">
            <a:extLst>
              <a:ext uri="{FF2B5EF4-FFF2-40B4-BE49-F238E27FC236}">
                <a16:creationId xmlns:a16="http://schemas.microsoft.com/office/drawing/2014/main" id="{D358DD03-C957-4978-9219-CEC612E3CE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088" y="4436655"/>
            <a:ext cx="2517775"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9192339-848B-4968-AA25-49034EB2A5CF}"/>
              </a:ext>
            </a:extLst>
          </p:cNvPr>
          <p:cNvSpPr txBox="1"/>
          <p:nvPr/>
        </p:nvSpPr>
        <p:spPr>
          <a:xfrm>
            <a:off x="5238750" y="4003705"/>
            <a:ext cx="1818126"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solidFill>
                  <a:srgbClr val="FF0000"/>
                </a:solidFill>
                <a:cs typeface="Times New Roman" panose="02020603050405020304" pitchFamily="18" charset="0"/>
              </a:rPr>
              <a:t>(reconstruction)</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08720"/>
            <a:ext cx="82296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What is the Linear Transformation implied by PCA?</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4BB4F1B-BE9B-4163-8336-981E7204641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55</a:t>
            </a:fld>
            <a:endParaRPr lang="en-IN"/>
          </a:p>
        </p:txBody>
      </p:sp>
      <p:sp>
        <p:nvSpPr>
          <p:cNvPr id="8" name="Rectangle 7">
            <a:extLst>
              <a:ext uri="{FF2B5EF4-FFF2-40B4-BE49-F238E27FC236}">
                <a16:creationId xmlns:a16="http://schemas.microsoft.com/office/drawing/2014/main" id="{62AD05FC-503D-4614-9791-7D29C9DE6373}"/>
              </a:ext>
            </a:extLst>
          </p:cNvPr>
          <p:cNvSpPr>
            <a:spLocks noChangeArrowheads="1"/>
          </p:cNvSpPr>
          <p:nvPr/>
        </p:nvSpPr>
        <p:spPr bwMode="auto">
          <a:xfrm>
            <a:off x="524407" y="1772816"/>
            <a:ext cx="8610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defRPr/>
            </a:pPr>
            <a:r>
              <a:rPr lang="en-US" altLang="en-US" sz="2400" b="0" dirty="0">
                <a:solidFill>
                  <a:srgbClr val="000000"/>
                </a:solidFill>
              </a:rPr>
              <a:t>The linear transformation </a:t>
            </a:r>
            <a:r>
              <a:rPr lang="en-US" altLang="en-US" sz="2400" dirty="0">
                <a:solidFill>
                  <a:srgbClr val="FF0000"/>
                </a:solidFill>
                <a:latin typeface="CMBX12"/>
              </a:rPr>
              <a:t>y </a:t>
            </a:r>
            <a:r>
              <a:rPr lang="en-US" altLang="en-US" sz="2400" dirty="0">
                <a:solidFill>
                  <a:srgbClr val="FF0000"/>
                </a:solidFill>
                <a:latin typeface="CMR12"/>
              </a:rPr>
              <a:t>= </a:t>
            </a:r>
            <a:r>
              <a:rPr lang="en-US" altLang="en-US" sz="2400" dirty="0" err="1">
                <a:solidFill>
                  <a:srgbClr val="FF0000"/>
                </a:solidFill>
                <a:latin typeface="CMBX12"/>
              </a:rPr>
              <a:t>Tx</a:t>
            </a:r>
            <a:r>
              <a:rPr lang="en-US" altLang="en-US" sz="2400" dirty="0">
                <a:solidFill>
                  <a:srgbClr val="FF0000"/>
                </a:solidFill>
                <a:latin typeface="CMBX12"/>
              </a:rPr>
              <a:t> </a:t>
            </a:r>
            <a:r>
              <a:rPr lang="en-US" altLang="en-US" sz="2400" b="0" dirty="0">
                <a:solidFill>
                  <a:srgbClr val="000000"/>
                </a:solidFill>
              </a:rPr>
              <a:t>which performs the dimensionality reduction in PCA is:</a:t>
            </a:r>
          </a:p>
          <a:p>
            <a:pPr eaLnBrk="1" hangingPunct="1">
              <a:defRPr/>
            </a:pPr>
            <a:endParaRPr lang="en-US" altLang="en-US" sz="1200" b="0" dirty="0">
              <a:solidFill>
                <a:srgbClr val="000000"/>
              </a:solidFill>
            </a:endParaRPr>
          </a:p>
          <a:p>
            <a:pPr marL="0" indent="0" eaLnBrk="1" hangingPunct="1">
              <a:buFontTx/>
              <a:buNone/>
              <a:defRPr/>
            </a:pPr>
            <a:r>
              <a:rPr lang="en-US" altLang="en-US" sz="2400" dirty="0">
                <a:solidFill>
                  <a:srgbClr val="FF0000"/>
                </a:solidFill>
                <a:latin typeface="CMBX12"/>
              </a:rPr>
              <a:t>                         </a:t>
            </a:r>
            <a:endParaRPr lang="en-US" altLang="en-US" sz="2400" b="0" dirty="0">
              <a:latin typeface="CMMI12"/>
            </a:endParaRPr>
          </a:p>
          <a:p>
            <a:pPr marL="0" indent="0" eaLnBrk="1" hangingPunct="1">
              <a:buFontTx/>
              <a:buNone/>
              <a:defRPr/>
            </a:pPr>
            <a:r>
              <a:rPr lang="en-US" altLang="en-US" sz="2400" b="0" dirty="0">
                <a:latin typeface="CMMI12"/>
              </a:rPr>
              <a:t>                             </a:t>
            </a:r>
            <a:endParaRPr lang="en-US" altLang="en-US" sz="2400" b="0" dirty="0">
              <a:solidFill>
                <a:srgbClr val="000000"/>
              </a:solidFill>
            </a:endParaRPr>
          </a:p>
        </p:txBody>
      </p:sp>
      <p:pic>
        <p:nvPicPr>
          <p:cNvPr id="9" name="Picture 8">
            <a:extLst>
              <a:ext uri="{FF2B5EF4-FFF2-40B4-BE49-F238E27FC236}">
                <a16:creationId xmlns:a16="http://schemas.microsoft.com/office/drawing/2014/main" id="{EDDB1397-5167-44CC-91B2-6F5D6B71AE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9661" y="4722601"/>
            <a:ext cx="1885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C7F2ED81-2512-4BB3-B2C9-F01E20251308}"/>
              </a:ext>
            </a:extLst>
          </p:cNvPr>
          <p:cNvSpPr txBox="1">
            <a:spLocks noChangeArrowheads="1"/>
          </p:cNvSpPr>
          <p:nvPr/>
        </p:nvSpPr>
        <p:spPr bwMode="auto">
          <a:xfrm>
            <a:off x="4537075" y="5756482"/>
            <a:ext cx="32702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0"/>
              </a:spcBef>
              <a:buClrTx/>
              <a:buFontTx/>
              <a:buNone/>
              <a:defRPr/>
            </a:pPr>
            <a:r>
              <a:rPr lang="en-US" altLang="en-US" sz="2000" b="0" dirty="0">
                <a:cs typeface="Times New Roman" panose="02020603050405020304" pitchFamily="18" charset="0"/>
              </a:rPr>
              <a:t>i.e., the </a:t>
            </a:r>
            <a:r>
              <a:rPr lang="en-US" altLang="en-US" sz="2000" b="0" dirty="0">
                <a:solidFill>
                  <a:srgbClr val="FF0000"/>
                </a:solidFill>
                <a:cs typeface="Times New Roman" panose="02020603050405020304" pitchFamily="18" charset="0"/>
              </a:rPr>
              <a:t>rows</a:t>
            </a:r>
            <a:r>
              <a:rPr lang="en-US" altLang="en-US" sz="2000" b="0" dirty="0">
                <a:cs typeface="Times New Roman" panose="02020603050405020304" pitchFamily="18" charset="0"/>
              </a:rPr>
              <a:t> of T</a:t>
            </a:r>
            <a:r>
              <a:rPr lang="en-US" altLang="en-US" sz="2000" b="0" dirty="0">
                <a:solidFill>
                  <a:srgbClr val="FF0000"/>
                </a:solidFill>
                <a:cs typeface="Times New Roman" panose="02020603050405020304" pitchFamily="18" charset="0"/>
              </a:rPr>
              <a:t> </a:t>
            </a:r>
            <a:r>
              <a:rPr lang="en-US" altLang="en-US" sz="2000" b="0" dirty="0">
                <a:cs typeface="Times New Roman" panose="02020603050405020304" pitchFamily="18" charset="0"/>
              </a:rPr>
              <a:t>are the first K eigenvectors of </a:t>
            </a:r>
            <a:r>
              <a:rPr lang="el-GR" altLang="en-US" sz="2000" b="0" dirty="0">
                <a:cs typeface="Times New Roman" panose="02020603050405020304" pitchFamily="18" charset="0"/>
              </a:rPr>
              <a:t>Σ</a:t>
            </a:r>
            <a:r>
              <a:rPr lang="en-US" altLang="en-US" sz="2000" baseline="-25000" dirty="0">
                <a:cs typeface="Times New Roman" panose="02020603050405020304" pitchFamily="18" charset="0"/>
              </a:rPr>
              <a:t>x</a:t>
            </a:r>
            <a:endParaRPr lang="en-US" altLang="en-US" sz="2000" dirty="0">
              <a:cs typeface="Times New Roman" panose="02020603050405020304" pitchFamily="18" charset="0"/>
            </a:endParaRPr>
          </a:p>
        </p:txBody>
      </p:sp>
      <p:pic>
        <p:nvPicPr>
          <p:cNvPr id="11" name="Picture 10">
            <a:extLst>
              <a:ext uri="{FF2B5EF4-FFF2-40B4-BE49-F238E27FC236}">
                <a16:creationId xmlns:a16="http://schemas.microsoft.com/office/drawing/2014/main" id="{3CC3181F-8171-4B70-A9D7-5E987C3916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737" y="2717589"/>
            <a:ext cx="1693863"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Arrow 1">
            <a:extLst>
              <a:ext uri="{FF2B5EF4-FFF2-40B4-BE49-F238E27FC236}">
                <a16:creationId xmlns:a16="http://schemas.microsoft.com/office/drawing/2014/main" id="{EDB6A162-CDE1-4CF3-82EB-FE8090024BD8}"/>
              </a:ext>
            </a:extLst>
          </p:cNvPr>
          <p:cNvSpPr>
            <a:spLocks noChangeArrowheads="1"/>
          </p:cNvSpPr>
          <p:nvPr/>
        </p:nvSpPr>
        <p:spPr bwMode="auto">
          <a:xfrm>
            <a:off x="1316437" y="5355555"/>
            <a:ext cx="611187" cy="593725"/>
          </a:xfrm>
          <a:prstGeom prst="rightArrow">
            <a:avLst>
              <a:gd name="adj1" fmla="val 50000"/>
              <a:gd name="adj2" fmla="val 5001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sp>
        <p:nvSpPr>
          <p:cNvPr id="13" name="Rectangle 12">
            <a:extLst>
              <a:ext uri="{FF2B5EF4-FFF2-40B4-BE49-F238E27FC236}">
                <a16:creationId xmlns:a16="http://schemas.microsoft.com/office/drawing/2014/main" id="{D11785FC-A181-4E12-BC7A-F23B9D862206}"/>
              </a:ext>
            </a:extLst>
          </p:cNvPr>
          <p:cNvSpPr>
            <a:spLocks noChangeArrowheads="1"/>
          </p:cNvSpPr>
          <p:nvPr/>
        </p:nvSpPr>
        <p:spPr bwMode="auto">
          <a:xfrm>
            <a:off x="4899759" y="5259175"/>
            <a:ext cx="1093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r>
              <a:rPr lang="en-US" altLang="en-US" sz="2400" dirty="0">
                <a:solidFill>
                  <a:srgbClr val="FF0000"/>
                </a:solidFill>
                <a:latin typeface="CMMI12"/>
              </a:rPr>
              <a:t>T = U</a:t>
            </a:r>
            <a:r>
              <a:rPr lang="en-US" altLang="en-US" sz="2400" baseline="30000" dirty="0">
                <a:solidFill>
                  <a:srgbClr val="FF0000"/>
                </a:solidFill>
                <a:latin typeface="CMMI12"/>
              </a:rPr>
              <a:t>T</a:t>
            </a:r>
          </a:p>
        </p:txBody>
      </p:sp>
      <p:pic>
        <p:nvPicPr>
          <p:cNvPr id="14" name="Picture 13">
            <a:extLst>
              <a:ext uri="{FF2B5EF4-FFF2-40B4-BE49-F238E27FC236}">
                <a16:creationId xmlns:a16="http://schemas.microsoft.com/office/drawing/2014/main" id="{EED70BC5-85EB-4C1A-9218-FADA7CB2F8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0038" y="3334145"/>
            <a:ext cx="4295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a:extLst>
              <a:ext uri="{FF2B5EF4-FFF2-40B4-BE49-F238E27FC236}">
                <a16:creationId xmlns:a16="http://schemas.microsoft.com/office/drawing/2014/main" id="{ECA12FDA-50A9-4B2C-ABEA-DF18561CB7A6}"/>
              </a:ext>
            </a:extLst>
          </p:cNvPr>
          <p:cNvSpPr txBox="1">
            <a:spLocks noChangeArrowheads="1"/>
          </p:cNvSpPr>
          <p:nvPr/>
        </p:nvSpPr>
        <p:spPr bwMode="auto">
          <a:xfrm>
            <a:off x="4594684" y="4066347"/>
            <a:ext cx="31550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0"/>
              </a:spcBef>
              <a:buClrTx/>
              <a:buFontTx/>
              <a:buNone/>
              <a:defRPr/>
            </a:pPr>
            <a:r>
              <a:rPr lang="en-US" altLang="en-US" sz="2000" b="0" dirty="0">
                <a:cs typeface="Times New Roman" panose="02020603050405020304" pitchFamily="18" charset="0"/>
              </a:rPr>
              <a:t>i.e., the </a:t>
            </a:r>
            <a:r>
              <a:rPr lang="en-US" altLang="en-US" sz="2000" b="0" dirty="0">
                <a:solidFill>
                  <a:srgbClr val="FF0000"/>
                </a:solidFill>
                <a:cs typeface="Times New Roman" panose="02020603050405020304" pitchFamily="18" charset="0"/>
              </a:rPr>
              <a:t>columns</a:t>
            </a:r>
            <a:r>
              <a:rPr lang="en-US" altLang="en-US" sz="2000" b="0" dirty="0">
                <a:cs typeface="Times New Roman" panose="02020603050405020304" pitchFamily="18" charset="0"/>
              </a:rPr>
              <a:t> of U are the</a:t>
            </a:r>
          </a:p>
          <a:p>
            <a:pPr>
              <a:spcBef>
                <a:spcPct val="0"/>
              </a:spcBef>
              <a:buClrTx/>
              <a:buFontTx/>
              <a:buNone/>
              <a:defRPr/>
            </a:pPr>
            <a:r>
              <a:rPr lang="en-US" altLang="en-US" sz="2000" b="0" dirty="0">
                <a:cs typeface="Times New Roman" panose="02020603050405020304" pitchFamily="18" charset="0"/>
              </a:rPr>
              <a:t>the first K eigenvectors of </a:t>
            </a:r>
            <a:r>
              <a:rPr lang="el-GR" altLang="en-US" sz="2000" b="0" dirty="0">
                <a:cs typeface="Times New Roman" panose="02020603050405020304" pitchFamily="18" charset="0"/>
              </a:rPr>
              <a:t>Σ</a:t>
            </a:r>
            <a:r>
              <a:rPr lang="en-US" altLang="en-US" sz="2000" baseline="-25000" dirty="0">
                <a:cs typeface="Times New Roman" panose="02020603050405020304" pitchFamily="18" charset="0"/>
              </a:rPr>
              <a:t>x</a:t>
            </a:r>
            <a:endParaRPr lang="en-US" altLang="en-US" sz="2000" dirty="0">
              <a:cs typeface="Times New Roman" panose="02020603050405020304" pitchFamily="18" charset="0"/>
            </a:endParaRPr>
          </a:p>
        </p:txBody>
      </p:sp>
      <p:pic>
        <p:nvPicPr>
          <p:cNvPr id="16" name="Picture 15">
            <a:extLst>
              <a:ext uri="{FF2B5EF4-FFF2-40B4-BE49-F238E27FC236}">
                <a16:creationId xmlns:a16="http://schemas.microsoft.com/office/drawing/2014/main" id="{20443729-5862-411D-92E2-AE5F9B0137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1880" y="2289408"/>
            <a:ext cx="4117975" cy="9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
            <a:extLst>
              <a:ext uri="{FF2B5EF4-FFF2-40B4-BE49-F238E27FC236}">
                <a16:creationId xmlns:a16="http://schemas.microsoft.com/office/drawing/2014/main" id="{C0294E0A-ECE6-4A85-89F0-45DEEDF487B1}"/>
              </a:ext>
            </a:extLst>
          </p:cNvPr>
          <p:cNvSpPr txBox="1"/>
          <p:nvPr/>
        </p:nvSpPr>
        <p:spPr>
          <a:xfrm>
            <a:off x="6153606" y="5235521"/>
            <a:ext cx="1608133"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cs typeface="Times New Roman" panose="02020603050405020304" pitchFamily="18" charset="0"/>
              </a:rPr>
              <a:t>K x N matrix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What is the form of </a:t>
            </a:r>
            <a:r>
              <a:rPr lang="el-GR" altLang="en-US" sz="3200" b="1" i="1" dirty="0">
                <a:solidFill>
                  <a:schemeClr val="accent3"/>
                </a:solidFill>
                <a:latin typeface="Times New Roman" panose="02020603050405020304" pitchFamily="18" charset="0"/>
                <a:cs typeface="Times New Roman" panose="02020603050405020304" pitchFamily="18" charset="0"/>
              </a:rPr>
              <a:t>Σ</a:t>
            </a:r>
            <a:r>
              <a:rPr lang="en-US" altLang="en-US" sz="3200" b="1" i="1" baseline="-25000" dirty="0">
                <a:solidFill>
                  <a:schemeClr val="accent3"/>
                </a:solidFill>
                <a:latin typeface="Times New Roman" panose="02020603050405020304" pitchFamily="18" charset="0"/>
                <a:cs typeface="Times New Roman" panose="02020603050405020304" pitchFamily="18" charset="0"/>
              </a:rPr>
              <a:t>y </a:t>
            </a:r>
            <a:r>
              <a:rPr lang="en-US" altLang="en-US" sz="3200" b="1" i="1" dirty="0">
                <a:solidFill>
                  <a:schemeClr val="accent3"/>
                </a:solidFill>
                <a:latin typeface="Times New Roman" panose="02020603050405020304" pitchFamily="18" charset="0"/>
                <a:cs typeface="Times New Roman" panose="02020603050405020304" pitchFamily="18" charset="0"/>
              </a:rPr>
              <a:t>?</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DD2E12A-7BA5-4F52-BE56-B52D7E9084F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56</a:t>
            </a:fld>
            <a:endParaRPr lang="en-IN"/>
          </a:p>
        </p:txBody>
      </p:sp>
      <p:pic>
        <p:nvPicPr>
          <p:cNvPr id="8" name="Picture 7">
            <a:extLst>
              <a:ext uri="{FF2B5EF4-FFF2-40B4-BE49-F238E27FC236}">
                <a16:creationId xmlns:a16="http://schemas.microsoft.com/office/drawing/2014/main" id="{C3C3AE65-C4B7-4751-8311-A992DE6FAF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318306"/>
            <a:ext cx="5832648" cy="105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E340031-57AC-4B14-8CF5-0030ED89AC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5774" y="3515406"/>
            <a:ext cx="2895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7D6FC7B-CC6E-400E-ADF8-85638583A716}"/>
              </a:ext>
            </a:extLst>
          </p:cNvPr>
          <p:cNvSpPr>
            <a:spLocks noChangeArrowheads="1"/>
          </p:cNvSpPr>
          <p:nvPr/>
        </p:nvSpPr>
        <p:spPr bwMode="auto">
          <a:xfrm>
            <a:off x="2809874" y="2526393"/>
            <a:ext cx="2514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buClrTx/>
              <a:buFontTx/>
              <a:buNone/>
            </a:pPr>
            <a:r>
              <a:rPr lang="en-US" altLang="ko-KR" sz="2000" b="0" dirty="0">
                <a:solidFill>
                  <a:srgbClr val="000000"/>
                </a:solidFill>
                <a:ea typeface="굴림" panose="020B0503020000020004" pitchFamily="34" charset="-127"/>
                <a:cs typeface="Times New Roman" panose="02020603050405020304" pitchFamily="18" charset="0"/>
              </a:rPr>
              <a:t>The columns of P are the </a:t>
            </a:r>
            <a:r>
              <a:rPr lang="en-US" altLang="ko-KR" sz="2000" b="0" dirty="0">
                <a:solidFill>
                  <a:srgbClr val="FF0000"/>
                </a:solidFill>
                <a:ea typeface="굴림" panose="020B0503020000020004" pitchFamily="34" charset="-127"/>
                <a:cs typeface="Times New Roman" panose="02020603050405020304" pitchFamily="18" charset="0"/>
              </a:rPr>
              <a:t>eigenvectors</a:t>
            </a:r>
            <a:r>
              <a:rPr lang="en-US" altLang="ko-KR" sz="2000" b="0" dirty="0">
                <a:solidFill>
                  <a:srgbClr val="000000"/>
                </a:solidFill>
                <a:ea typeface="굴림" panose="020B0503020000020004" pitchFamily="34" charset="-127"/>
                <a:cs typeface="Times New Roman" panose="02020603050405020304" pitchFamily="18" charset="0"/>
              </a:rPr>
              <a:t> of </a:t>
            </a:r>
            <a:r>
              <a:rPr lang="el-GR" altLang="ko-KR" sz="2000" b="0" dirty="0">
                <a:solidFill>
                  <a:srgbClr val="000000"/>
                </a:solidFill>
                <a:ea typeface="굴림" panose="020B0503020000020004" pitchFamily="34" charset="-127"/>
                <a:cs typeface="Times New Roman" panose="02020603050405020304" pitchFamily="18" charset="0"/>
              </a:rPr>
              <a:t>Σ</a:t>
            </a:r>
            <a:r>
              <a:rPr lang="en-US" altLang="ko-KR" sz="2000" baseline="-25000" dirty="0">
                <a:solidFill>
                  <a:srgbClr val="000000"/>
                </a:solidFill>
                <a:ea typeface="굴림" panose="020B0503020000020004" pitchFamily="34" charset="-127"/>
                <a:cs typeface="Times New Roman" panose="02020603050405020304" pitchFamily="18" charset="0"/>
              </a:rPr>
              <a:t>X</a:t>
            </a:r>
          </a:p>
        </p:txBody>
      </p:sp>
      <p:sp>
        <p:nvSpPr>
          <p:cNvPr id="11" name="Rectangle 10">
            <a:extLst>
              <a:ext uri="{FF2B5EF4-FFF2-40B4-BE49-F238E27FC236}">
                <a16:creationId xmlns:a16="http://schemas.microsoft.com/office/drawing/2014/main" id="{732C85A7-1C40-4DF2-B465-3A6C60687A8C}"/>
              </a:ext>
            </a:extLst>
          </p:cNvPr>
          <p:cNvSpPr/>
          <p:nvPr/>
        </p:nvSpPr>
        <p:spPr>
          <a:xfrm>
            <a:off x="5705474" y="2389868"/>
            <a:ext cx="2994025" cy="1015663"/>
          </a:xfrm>
          <a:prstGeom prst="rect">
            <a:avLst/>
          </a:prstGeom>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fontAlgn="auto" hangingPunct="1">
              <a:spcBef>
                <a:spcPts val="0"/>
              </a:spcBef>
              <a:spcAft>
                <a:spcPts val="0"/>
              </a:spcAft>
              <a:defRPr/>
            </a:pPr>
            <a:r>
              <a:rPr lang="en-US" altLang="ko-KR" sz="2000" b="0" kern="0" dirty="0">
                <a:solidFill>
                  <a:prstClr val="black"/>
                </a:solidFill>
                <a:ea typeface="굴림" pitchFamily="34" charset="-127"/>
                <a:cs typeface="Times New Roman" panose="02020603050405020304" pitchFamily="18" charset="0"/>
              </a:rPr>
              <a:t>The diagonal elements of  </a:t>
            </a:r>
          </a:p>
          <a:p>
            <a:pPr eaLnBrk="1" fontAlgn="auto" hangingPunct="1">
              <a:spcBef>
                <a:spcPts val="0"/>
              </a:spcBef>
              <a:spcAft>
                <a:spcPts val="0"/>
              </a:spcAft>
              <a:defRPr/>
            </a:pPr>
            <a:r>
              <a:rPr lang="el-GR" altLang="ko-KR" sz="2000" b="0" kern="0" dirty="0">
                <a:solidFill>
                  <a:prstClr val="black"/>
                </a:solidFill>
                <a:ea typeface="굴림" pitchFamily="34" charset="-127"/>
                <a:cs typeface="Times New Roman" panose="02020603050405020304" pitchFamily="18" charset="0"/>
              </a:rPr>
              <a:t>Λ</a:t>
            </a:r>
            <a:r>
              <a:rPr lang="en-US" altLang="ko-KR" sz="2000" b="0" kern="0" dirty="0">
                <a:solidFill>
                  <a:prstClr val="black"/>
                </a:solidFill>
                <a:ea typeface="굴림" pitchFamily="34" charset="-127"/>
                <a:cs typeface="Times New Roman" panose="02020603050405020304" pitchFamily="18" charset="0"/>
              </a:rPr>
              <a:t> are the </a:t>
            </a:r>
            <a:r>
              <a:rPr lang="en-US" altLang="ko-KR" sz="2000" b="0" kern="0" dirty="0">
                <a:solidFill>
                  <a:srgbClr val="FF0000"/>
                </a:solidFill>
                <a:ea typeface="굴림" pitchFamily="34" charset="-127"/>
                <a:cs typeface="Times New Roman" panose="02020603050405020304" pitchFamily="18" charset="0"/>
              </a:rPr>
              <a:t>eigenvalues</a:t>
            </a:r>
            <a:r>
              <a:rPr lang="en-US" altLang="ko-KR" sz="2000" b="0" kern="0" dirty="0">
                <a:solidFill>
                  <a:prstClr val="black"/>
                </a:solidFill>
                <a:ea typeface="굴림" pitchFamily="34" charset="-127"/>
                <a:cs typeface="Times New Roman" panose="02020603050405020304" pitchFamily="18" charset="0"/>
              </a:rPr>
              <a:t> of </a:t>
            </a:r>
            <a:r>
              <a:rPr lang="el-GR" altLang="ko-KR" sz="2000" b="0" dirty="0">
                <a:solidFill>
                  <a:prstClr val="black"/>
                </a:solidFill>
                <a:ea typeface="굴림" pitchFamily="34" charset="-127"/>
                <a:cs typeface="Times New Roman" panose="02020603050405020304" pitchFamily="18" charset="0"/>
              </a:rPr>
              <a:t>Σ</a:t>
            </a:r>
            <a:r>
              <a:rPr lang="en-US" altLang="ko-KR" sz="2000" baseline="-25000" dirty="0">
                <a:solidFill>
                  <a:prstClr val="black"/>
                </a:solidFill>
                <a:ea typeface="굴림" pitchFamily="34" charset="-127"/>
                <a:cs typeface="Times New Roman" panose="02020603050405020304" pitchFamily="18" charset="0"/>
              </a:rPr>
              <a:t>X</a:t>
            </a:r>
            <a:r>
              <a:rPr lang="en-US" altLang="ko-KR" sz="2000" dirty="0">
                <a:solidFill>
                  <a:prstClr val="black"/>
                </a:solidFill>
                <a:ea typeface="굴림" pitchFamily="34" charset="-127"/>
                <a:cs typeface="Times New Roman" panose="02020603050405020304" pitchFamily="18" charset="0"/>
              </a:rPr>
              <a:t> </a:t>
            </a:r>
            <a:endParaRPr lang="en-US" altLang="ko-KR" sz="2000" b="0" dirty="0">
              <a:solidFill>
                <a:prstClr val="black"/>
              </a:solidFill>
              <a:ea typeface="굴림" pitchFamily="34" charset="-127"/>
              <a:cs typeface="Times New Roman" panose="02020603050405020304" pitchFamily="18" charset="0"/>
            </a:endParaRPr>
          </a:p>
          <a:p>
            <a:pPr eaLnBrk="1" fontAlgn="auto" hangingPunct="1">
              <a:spcBef>
                <a:spcPts val="0"/>
              </a:spcBef>
              <a:spcAft>
                <a:spcPts val="0"/>
              </a:spcAft>
              <a:defRPr/>
            </a:pPr>
            <a:r>
              <a:rPr lang="en-US" altLang="ko-KR" sz="2000" b="0" kern="0" dirty="0">
                <a:solidFill>
                  <a:prstClr val="black"/>
                </a:solidFill>
                <a:ea typeface="굴림" pitchFamily="34" charset="-127"/>
                <a:cs typeface="Times New Roman" panose="02020603050405020304" pitchFamily="18" charset="0"/>
              </a:rPr>
              <a:t>or the </a:t>
            </a:r>
            <a:r>
              <a:rPr lang="en-US" altLang="ko-KR" sz="2000" b="0" kern="0" dirty="0">
                <a:solidFill>
                  <a:srgbClr val="FF0000"/>
                </a:solidFill>
                <a:ea typeface="굴림" pitchFamily="34" charset="-127"/>
                <a:cs typeface="Times New Roman" panose="02020603050405020304" pitchFamily="18" charset="0"/>
              </a:rPr>
              <a:t>variances</a:t>
            </a:r>
            <a:endParaRPr lang="en-US" altLang="ko-KR" sz="2000" baseline="-25000" dirty="0">
              <a:solidFill>
                <a:prstClr val="black"/>
              </a:solidFill>
              <a:ea typeface="굴림" pitchFamily="34" charset="-127"/>
              <a:cs typeface="Times New Roman" panose="02020603050405020304" pitchFamily="18" charset="0"/>
            </a:endParaRPr>
          </a:p>
        </p:txBody>
      </p:sp>
      <p:pic>
        <p:nvPicPr>
          <p:cNvPr id="12" name="Picture 11">
            <a:extLst>
              <a:ext uri="{FF2B5EF4-FFF2-40B4-BE49-F238E27FC236}">
                <a16:creationId xmlns:a16="http://schemas.microsoft.com/office/drawing/2014/main" id="{2D9CD2D2-F4D6-4DE6-995F-F1AD836F92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762" y="2724831"/>
            <a:ext cx="1420812"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27AEAB6-4157-45B6-91B3-B3D0BB5004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587" y="4215493"/>
            <a:ext cx="325437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64300459-F931-4724-BAF8-548F0255C8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8324" y="5083856"/>
            <a:ext cx="22447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80682C7E-3BF5-48F9-9A1D-8D831E6ADB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9237" y="5255306"/>
            <a:ext cx="1646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C12EA868-A4D3-4A1E-B421-2C92B28C787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5237" y="4167868"/>
            <a:ext cx="192881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93D9D265-A466-471D-BFFD-850A22AF0E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6912" y="4169456"/>
            <a:ext cx="26479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470C7156-6269-4038-A270-252061FBBD4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699" y="5083856"/>
            <a:ext cx="2400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A0A5E7DD-1723-4789-9D41-78A9610ECA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03849" y="5250543"/>
            <a:ext cx="10223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5001F8CB-5625-4E55-8276-A78D3F86C5D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13724" y="5277531"/>
            <a:ext cx="2667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293C1670-F611-448C-B2B7-0776C2C6CA0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34216" y="6073549"/>
            <a:ext cx="9223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0DCEBEB9-3F28-409B-84EE-A50E1CFC97C2}"/>
              </a:ext>
            </a:extLst>
          </p:cNvPr>
          <p:cNvSpPr>
            <a:spLocks noChangeArrowheads="1"/>
          </p:cNvSpPr>
          <p:nvPr/>
        </p:nvSpPr>
        <p:spPr bwMode="auto">
          <a:xfrm>
            <a:off x="2236560" y="5938157"/>
            <a:ext cx="1517650" cy="70802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sp>
        <p:nvSpPr>
          <p:cNvPr id="23" name="Rectangle 22">
            <a:extLst>
              <a:ext uri="{FF2B5EF4-FFF2-40B4-BE49-F238E27FC236}">
                <a16:creationId xmlns:a16="http://schemas.microsoft.com/office/drawing/2014/main" id="{DC8D78A8-624D-497C-960A-BD28221088E4}"/>
              </a:ext>
            </a:extLst>
          </p:cNvPr>
          <p:cNvSpPr/>
          <p:nvPr/>
        </p:nvSpPr>
        <p:spPr>
          <a:xfrm>
            <a:off x="4424477" y="5876741"/>
            <a:ext cx="3322637" cy="769441"/>
          </a:xfrm>
          <a:prstGeom prst="rect">
            <a:avLst/>
          </a:prstGeom>
          <a:ln>
            <a:solidFill>
              <a:schemeClr val="tx1"/>
            </a:solidFill>
          </a:ln>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20000"/>
              </a:spcBef>
              <a:buClr>
                <a:srgbClr val="000000"/>
              </a:buClr>
              <a:defRPr/>
            </a:pPr>
            <a:r>
              <a:rPr lang="en-US" sz="2000" b="0" kern="0" dirty="0">
                <a:solidFill>
                  <a:srgbClr val="000000"/>
                </a:solidFill>
                <a:cs typeface="Times New Roman" panose="02020603050405020304" pitchFamily="18" charset="0"/>
              </a:rPr>
              <a:t>PCA de-correlates the data!</a:t>
            </a:r>
          </a:p>
          <a:p>
            <a:pPr>
              <a:spcBef>
                <a:spcPct val="20000"/>
              </a:spcBef>
              <a:buClr>
                <a:srgbClr val="000000"/>
              </a:buClr>
              <a:defRPr/>
            </a:pPr>
            <a:r>
              <a:rPr lang="en-US" sz="2000" b="0" kern="0" dirty="0">
                <a:solidFill>
                  <a:srgbClr val="000000"/>
                </a:solidFill>
                <a:cs typeface="Times New Roman" panose="02020603050405020304" pitchFamily="18" charset="0"/>
              </a:rPr>
              <a:t>Preserves original variances! </a:t>
            </a:r>
          </a:p>
        </p:txBody>
      </p:sp>
      <p:sp>
        <p:nvSpPr>
          <p:cNvPr id="24" name="Rectangle 23">
            <a:extLst>
              <a:ext uri="{FF2B5EF4-FFF2-40B4-BE49-F238E27FC236}">
                <a16:creationId xmlns:a16="http://schemas.microsoft.com/office/drawing/2014/main" id="{93C0FD52-1036-4322-B288-805A4886EB43}"/>
              </a:ext>
            </a:extLst>
          </p:cNvPr>
          <p:cNvSpPr>
            <a:spLocks noChangeArrowheads="1"/>
          </p:cNvSpPr>
          <p:nvPr/>
        </p:nvSpPr>
        <p:spPr bwMode="auto">
          <a:xfrm>
            <a:off x="277812" y="2258106"/>
            <a:ext cx="25955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0"/>
              </a:spcBef>
              <a:buClrTx/>
              <a:buFontTx/>
              <a:buNone/>
            </a:pPr>
            <a:r>
              <a:rPr lang="en-US" altLang="ko-KR" sz="2000" b="0" dirty="0">
                <a:solidFill>
                  <a:srgbClr val="000000"/>
                </a:solidFill>
                <a:ea typeface="굴림" panose="020B0503020000020004" pitchFamily="34" charset="-127"/>
                <a:cs typeface="Times New Roman" panose="02020603050405020304" pitchFamily="18" charset="0"/>
              </a:rPr>
              <a:t>Using diagonalization:</a:t>
            </a:r>
            <a:r>
              <a:rPr lang="en-US" altLang="ko-KR" sz="2000" baseline="-25000" dirty="0">
                <a:solidFill>
                  <a:srgbClr val="000000"/>
                </a:solidFill>
                <a:ea typeface="굴림" panose="020B0503020000020004" pitchFamily="34" charset="-127"/>
                <a:cs typeface="Times New Roman" panose="02020603050405020304" pitchFamily="18" charset="0"/>
              </a:rPr>
              <a:t>  </a:t>
            </a:r>
            <a:endParaRPr lang="en-US" altLang="en-US" sz="2000" dirty="0">
              <a:solidFill>
                <a:srgbClr val="FFFFFF"/>
              </a:solidFill>
              <a:cs typeface="Times New Roman" panose="02020603050405020304"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Interpretation of PCA</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EF09A0B-C96A-4570-83C4-6F01D9B9AEF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57</a:t>
            </a:fld>
            <a:endParaRPr lang="en-IN"/>
          </a:p>
        </p:txBody>
      </p:sp>
      <p:sp>
        <p:nvSpPr>
          <p:cNvPr id="8" name="Rectangle 7">
            <a:extLst>
              <a:ext uri="{FF2B5EF4-FFF2-40B4-BE49-F238E27FC236}">
                <a16:creationId xmlns:a16="http://schemas.microsoft.com/office/drawing/2014/main" id="{AC7A894A-1F89-4DC2-AF61-52C4E6DD9178}"/>
              </a:ext>
            </a:extLst>
          </p:cNvPr>
          <p:cNvSpPr>
            <a:spLocks noChangeArrowheads="1"/>
          </p:cNvSpPr>
          <p:nvPr/>
        </p:nvSpPr>
        <p:spPr bwMode="auto">
          <a:xfrm>
            <a:off x="243682" y="1383493"/>
            <a:ext cx="5456237"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algn="just" eaLnBrk="1" hangingPunct="1">
              <a:buFont typeface="Arial" panose="020B0604020202020204" pitchFamily="34" charset="0"/>
              <a:buChar char="•"/>
            </a:pPr>
            <a:r>
              <a:rPr lang="en-US" altLang="en-US" sz="2400" b="0" dirty="0">
                <a:solidFill>
                  <a:srgbClr val="000000"/>
                </a:solidFill>
              </a:rPr>
              <a:t>PCA chooses the </a:t>
            </a:r>
            <a:r>
              <a:rPr lang="en-US" altLang="en-US" sz="2400" b="0" dirty="0">
                <a:solidFill>
                  <a:srgbClr val="FF0000"/>
                </a:solidFill>
              </a:rPr>
              <a:t>eigenvectors </a:t>
            </a:r>
            <a:r>
              <a:rPr lang="en-US" altLang="en-US" sz="2400" b="0" dirty="0">
                <a:solidFill>
                  <a:srgbClr val="000000"/>
                </a:solidFill>
              </a:rPr>
              <a:t>of the covariance matrix corresponding to the </a:t>
            </a:r>
            <a:r>
              <a:rPr lang="en-US" altLang="en-US" sz="2400" b="0" dirty="0">
                <a:solidFill>
                  <a:srgbClr val="FF0000"/>
                </a:solidFill>
              </a:rPr>
              <a:t>largest</a:t>
            </a:r>
            <a:r>
              <a:rPr lang="en-US" altLang="en-US" sz="2400" b="0" dirty="0">
                <a:solidFill>
                  <a:srgbClr val="000000"/>
                </a:solidFill>
              </a:rPr>
              <a:t> eigenvalues.</a:t>
            </a:r>
          </a:p>
          <a:p>
            <a:pPr marL="342900" indent="-342900" algn="just" eaLnBrk="1" hangingPunct="1">
              <a:buFont typeface="Arial" panose="020B0604020202020204" pitchFamily="34" charset="0"/>
              <a:buChar char="•"/>
            </a:pPr>
            <a:r>
              <a:rPr lang="en-US" altLang="en-US" sz="2400" b="0" dirty="0">
                <a:solidFill>
                  <a:srgbClr val="000000"/>
                </a:solidFill>
              </a:rPr>
              <a:t>The </a:t>
            </a:r>
            <a:r>
              <a:rPr lang="en-US" altLang="en-US" sz="2400" b="0" dirty="0">
                <a:solidFill>
                  <a:srgbClr val="FF0000"/>
                </a:solidFill>
              </a:rPr>
              <a:t>eigenvalues</a:t>
            </a:r>
            <a:r>
              <a:rPr lang="en-US" altLang="en-US" sz="2400" b="0" dirty="0">
                <a:solidFill>
                  <a:srgbClr val="000000"/>
                </a:solidFill>
              </a:rPr>
              <a:t> correspond to the </a:t>
            </a:r>
            <a:r>
              <a:rPr lang="en-US" altLang="en-US" sz="2400" b="0" dirty="0">
                <a:solidFill>
                  <a:srgbClr val="FF0000"/>
                </a:solidFill>
              </a:rPr>
              <a:t>variance</a:t>
            </a:r>
            <a:r>
              <a:rPr lang="en-US" altLang="en-US" sz="2400" b="0" dirty="0">
                <a:solidFill>
                  <a:srgbClr val="000000"/>
                </a:solidFill>
              </a:rPr>
              <a:t> of the data along the eigenvector directions.</a:t>
            </a:r>
          </a:p>
          <a:p>
            <a:pPr marL="342900" indent="-342900" algn="just" eaLnBrk="1" hangingPunct="1">
              <a:buFont typeface="Arial" panose="020B0604020202020204" pitchFamily="34" charset="0"/>
              <a:buChar char="•"/>
            </a:pPr>
            <a:r>
              <a:rPr lang="en-US" altLang="en-US" sz="2400" b="0" dirty="0">
                <a:solidFill>
                  <a:srgbClr val="000000"/>
                </a:solidFill>
              </a:rPr>
              <a:t>Therefore, PCA projects the data along the directions where the data varies </a:t>
            </a:r>
            <a:r>
              <a:rPr lang="en-US" altLang="en-US" sz="2400" b="0" dirty="0">
                <a:solidFill>
                  <a:srgbClr val="FF0000"/>
                </a:solidFill>
              </a:rPr>
              <a:t>most</a:t>
            </a:r>
            <a:r>
              <a:rPr lang="en-US" altLang="en-US" sz="2400" b="0" dirty="0">
                <a:solidFill>
                  <a:srgbClr val="000000"/>
                </a:solidFill>
              </a:rPr>
              <a:t>.</a:t>
            </a:r>
          </a:p>
          <a:p>
            <a:pPr marL="342900" indent="-342900" algn="just" eaLnBrk="1" hangingPunct="1">
              <a:buFont typeface="Arial" panose="020B0604020202020204" pitchFamily="34" charset="0"/>
              <a:buChar char="•"/>
            </a:pPr>
            <a:r>
              <a:rPr lang="en-US" altLang="en-US" sz="2400" b="0" dirty="0">
                <a:solidFill>
                  <a:srgbClr val="000000"/>
                </a:solidFill>
              </a:rPr>
              <a:t>PCA preserves as much </a:t>
            </a:r>
            <a:r>
              <a:rPr lang="en-US" altLang="en-US" sz="2400" b="0" dirty="0">
                <a:solidFill>
                  <a:srgbClr val="FF0000"/>
                </a:solidFill>
              </a:rPr>
              <a:t>information</a:t>
            </a:r>
            <a:r>
              <a:rPr lang="en-US" altLang="en-US" sz="2400" b="0" dirty="0">
                <a:solidFill>
                  <a:srgbClr val="000000"/>
                </a:solidFill>
              </a:rPr>
              <a:t> in the data by preserving as much </a:t>
            </a:r>
            <a:r>
              <a:rPr lang="en-US" altLang="en-US" sz="2400" b="0" dirty="0">
                <a:solidFill>
                  <a:srgbClr val="FF0000"/>
                </a:solidFill>
              </a:rPr>
              <a:t>variance</a:t>
            </a:r>
            <a:r>
              <a:rPr lang="en-US" altLang="en-US" sz="2400" b="0" dirty="0">
                <a:solidFill>
                  <a:srgbClr val="000000"/>
                </a:solidFill>
              </a:rPr>
              <a:t> in the data.</a:t>
            </a:r>
          </a:p>
          <a:p>
            <a:pPr marL="342900" indent="-342900" algn="just" eaLnBrk="1" hangingPunct="1">
              <a:buFont typeface="Arial" panose="020B0604020202020204" pitchFamily="34" charset="0"/>
              <a:buChar char="•"/>
            </a:pPr>
            <a:endParaRPr lang="en-US" altLang="en-US" sz="2400" b="0" dirty="0">
              <a:solidFill>
                <a:srgbClr val="000000"/>
              </a:solidFill>
            </a:endParaRPr>
          </a:p>
        </p:txBody>
      </p:sp>
      <p:pic>
        <p:nvPicPr>
          <p:cNvPr id="9" name="Picture 8">
            <a:extLst>
              <a:ext uri="{FF2B5EF4-FFF2-40B4-BE49-F238E27FC236}">
                <a16:creationId xmlns:a16="http://schemas.microsoft.com/office/drawing/2014/main" id="{162410A3-09CE-47C5-85E1-45174EEEB05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1928019"/>
            <a:ext cx="2667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a:extLst>
              <a:ext uri="{FF2B5EF4-FFF2-40B4-BE49-F238E27FC236}">
                <a16:creationId xmlns:a16="http://schemas.microsoft.com/office/drawing/2014/main" id="{13816A5A-4165-4E21-94DF-E8E9D6931651}"/>
              </a:ext>
            </a:extLst>
          </p:cNvPr>
          <p:cNvSpPr txBox="1"/>
          <p:nvPr/>
        </p:nvSpPr>
        <p:spPr>
          <a:xfrm>
            <a:off x="5832934" y="4437112"/>
            <a:ext cx="3155031" cy="707886"/>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cs typeface="Times New Roman" panose="02020603050405020304" pitchFamily="18" charset="0"/>
              </a:rPr>
              <a:t>u</a:t>
            </a:r>
            <a:r>
              <a:rPr lang="en-US" sz="2000" b="0" baseline="-25000" dirty="0">
                <a:cs typeface="Times New Roman" panose="02020603050405020304" pitchFamily="18" charset="0"/>
              </a:rPr>
              <a:t>1</a:t>
            </a:r>
            <a:r>
              <a:rPr lang="en-US" sz="2000" b="0" dirty="0">
                <a:cs typeface="Times New Roman" panose="02020603050405020304" pitchFamily="18" charset="0"/>
              </a:rPr>
              <a:t>: direction of </a:t>
            </a:r>
            <a:r>
              <a:rPr lang="en-US" sz="2000" b="0" dirty="0">
                <a:solidFill>
                  <a:srgbClr val="FF0000"/>
                </a:solidFill>
                <a:cs typeface="Times New Roman" panose="02020603050405020304" pitchFamily="18" charset="0"/>
              </a:rPr>
              <a:t>max</a:t>
            </a:r>
            <a:r>
              <a:rPr lang="en-US" sz="2000" b="0" dirty="0">
                <a:solidFill>
                  <a:schemeClr val="bg2"/>
                </a:solidFill>
                <a:cs typeface="Times New Roman" panose="02020603050405020304" pitchFamily="18" charset="0"/>
              </a:rPr>
              <a:t> </a:t>
            </a:r>
            <a:r>
              <a:rPr lang="en-US" sz="2000" b="0" dirty="0">
                <a:cs typeface="Times New Roman" panose="02020603050405020304" pitchFamily="18" charset="0"/>
              </a:rPr>
              <a:t>variance</a:t>
            </a:r>
          </a:p>
          <a:p>
            <a:pPr>
              <a:defRPr/>
            </a:pPr>
            <a:r>
              <a:rPr lang="en-US" sz="2000" b="0" dirty="0">
                <a:solidFill>
                  <a:srgbClr val="000000"/>
                </a:solidFill>
                <a:cs typeface="Times New Roman" panose="02020603050405020304" pitchFamily="18" charset="0"/>
              </a:rPr>
              <a:t>u</a:t>
            </a:r>
            <a:r>
              <a:rPr lang="en-US" sz="2000" b="0" baseline="-25000" dirty="0">
                <a:solidFill>
                  <a:srgbClr val="000000"/>
                </a:solidFill>
                <a:cs typeface="Times New Roman" panose="02020603050405020304" pitchFamily="18" charset="0"/>
              </a:rPr>
              <a:t>2</a:t>
            </a:r>
            <a:r>
              <a:rPr lang="en-US" sz="2000" b="0" dirty="0">
                <a:solidFill>
                  <a:srgbClr val="000000"/>
                </a:solidFill>
                <a:cs typeface="Times New Roman" panose="02020603050405020304" pitchFamily="18" charset="0"/>
              </a:rPr>
              <a:t>: orthogonal to u</a:t>
            </a:r>
            <a:r>
              <a:rPr lang="en-US" sz="2000" b="0" baseline="-25000" dirty="0">
                <a:solidFill>
                  <a:srgbClr val="000000"/>
                </a:solidFill>
                <a:cs typeface="Times New Roman" panose="02020603050405020304" pitchFamily="18" charset="0"/>
              </a:rPr>
              <a:t>1</a:t>
            </a:r>
            <a:endParaRPr lang="en-US" sz="2000" b="0" dirty="0">
              <a:solidFill>
                <a:schemeClr val="bg2"/>
              </a:solidFill>
              <a:cs typeface="Times New Roman" panose="02020603050405020304" pitchFamily="18"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733AE6B-A44D-4272-AE0F-332A5DB4954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58</a:t>
            </a:fld>
            <a:endParaRPr lang="en-IN"/>
          </a:p>
        </p:txBody>
      </p:sp>
      <p:sp>
        <p:nvSpPr>
          <p:cNvPr id="8" name="Content Placeholder 2">
            <a:extLst>
              <a:ext uri="{FF2B5EF4-FFF2-40B4-BE49-F238E27FC236}">
                <a16:creationId xmlns:a16="http://schemas.microsoft.com/office/drawing/2014/main" id="{35D279CE-4306-4C84-B631-8F62D348B35B}"/>
              </a:ext>
            </a:extLst>
          </p:cNvPr>
          <p:cNvSpPr>
            <a:spLocks noGrp="1"/>
          </p:cNvSpPr>
          <p:nvPr/>
        </p:nvSpPr>
        <p:spPr bwMode="auto">
          <a:xfrm>
            <a:off x="544513" y="1409700"/>
            <a:ext cx="81422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r>
              <a:rPr lang="en-US" sz="2400" dirty="0">
                <a:solidFill>
                  <a:schemeClr val="tx1"/>
                </a:solidFill>
                <a:latin typeface="Times New Roman" panose="02020603050405020304" pitchFamily="18" charset="0"/>
                <a:cs typeface="Times New Roman" panose="02020603050405020304" pitchFamily="18" charset="0"/>
              </a:rPr>
              <a:t>Compute the PCA of the following dataset:</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000" dirty="0">
                <a:solidFill>
                  <a:schemeClr val="tx1"/>
                </a:solidFill>
                <a:latin typeface="Times New Roman" panose="02020603050405020304" pitchFamily="18" charset="0"/>
                <a:cs typeface="Times New Roman" panose="02020603050405020304" pitchFamily="18" charset="0"/>
              </a:rPr>
              <a:t>                   (1,2),(3,3),(3,5),(5,4),(5,6),(6,5),(8,7),(9,8)</a:t>
            </a:r>
          </a:p>
          <a:p>
            <a:pPr marL="0" indent="0">
              <a:buFontTx/>
              <a:buNone/>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r>
              <a:rPr lang="en-US" sz="2000" dirty="0">
                <a:solidFill>
                  <a:schemeClr val="tx1"/>
                </a:solidFill>
                <a:latin typeface="Times New Roman" panose="02020603050405020304" pitchFamily="18" charset="0"/>
                <a:cs typeface="Times New Roman" panose="02020603050405020304" pitchFamily="18" charset="0"/>
              </a:rPr>
              <a:t>Compute the sample covariance matrix is:</a:t>
            </a: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r>
              <a:rPr lang="en-US" sz="2000" dirty="0">
                <a:solidFill>
                  <a:schemeClr val="tx1"/>
                </a:solidFill>
                <a:latin typeface="Times New Roman" panose="02020603050405020304" pitchFamily="18" charset="0"/>
                <a:cs typeface="Times New Roman" panose="02020603050405020304" pitchFamily="18" charset="0"/>
              </a:rPr>
              <a:t>The eigenvalues can be computed by finding the roots of the characteristic polynomial:</a:t>
            </a:r>
          </a:p>
        </p:txBody>
      </p:sp>
      <p:pic>
        <p:nvPicPr>
          <p:cNvPr id="9" name="Picture 8">
            <a:extLst>
              <a:ext uri="{FF2B5EF4-FFF2-40B4-BE49-F238E27FC236}">
                <a16:creationId xmlns:a16="http://schemas.microsoft.com/office/drawing/2014/main" id="{2B505721-E9D4-46CA-ABD3-CD51388709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686969"/>
            <a:ext cx="2641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D0492E95-7D42-4903-8C68-1321BB5CE1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3170" y="5040993"/>
            <a:ext cx="320992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65143505-1059-4DD1-AFCD-F17296E735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5800" y="3013869"/>
            <a:ext cx="22860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0C24B2AF-EAB7-4589-85FE-2F8ABA09B0A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59</a:t>
            </a:fld>
            <a:endParaRPr lang="en-IN"/>
          </a:p>
        </p:txBody>
      </p:sp>
      <p:sp>
        <p:nvSpPr>
          <p:cNvPr id="8" name="Content Placeholder 2">
            <a:extLst>
              <a:ext uri="{FF2B5EF4-FFF2-40B4-BE49-F238E27FC236}">
                <a16:creationId xmlns:a16="http://schemas.microsoft.com/office/drawing/2014/main" id="{EA096063-0A33-4DC1-AF3B-F81A39972177}"/>
              </a:ext>
            </a:extLst>
          </p:cNvPr>
          <p:cNvSpPr>
            <a:spLocks noGrp="1"/>
          </p:cNvSpPr>
          <p:nvPr/>
        </p:nvSpPr>
        <p:spPr bwMode="auto">
          <a:xfrm>
            <a:off x="603504" y="1276577"/>
            <a:ext cx="85105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r>
              <a:rPr lang="en-US" sz="2400" dirty="0">
                <a:solidFill>
                  <a:schemeClr val="tx1"/>
                </a:solidFill>
                <a:latin typeface="Times New Roman" panose="02020603050405020304" pitchFamily="18" charset="0"/>
                <a:cs typeface="Times New Roman" panose="02020603050405020304" pitchFamily="18" charset="0"/>
              </a:rPr>
              <a:t>The eigenvectors are the solutions of the systems:</a:t>
            </a: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400" b="1" dirty="0">
                <a:solidFill>
                  <a:schemeClr val="tx1"/>
                </a:solidFill>
                <a:latin typeface="Times New Roman" panose="02020603050405020304" pitchFamily="18" charset="0"/>
                <a:cs typeface="Times New Roman" panose="02020603050405020304" pitchFamily="18" charset="0"/>
              </a:rPr>
              <a:t>Note</a:t>
            </a:r>
            <a:r>
              <a:rPr lang="en-US" sz="2400" dirty="0">
                <a:solidFill>
                  <a:schemeClr val="tx1"/>
                </a:solidFill>
                <a:latin typeface="Times New Roman" panose="02020603050405020304" pitchFamily="18" charset="0"/>
                <a:cs typeface="Times New Roman" panose="02020603050405020304" pitchFamily="18" charset="0"/>
              </a:rPr>
              <a:t>: if </a:t>
            </a:r>
            <a:r>
              <a:rPr lang="en-US" sz="2400" dirty="0" err="1">
                <a:solidFill>
                  <a:schemeClr val="tx1"/>
                </a:solidFill>
                <a:latin typeface="Times New Roman" panose="02020603050405020304" pitchFamily="18" charset="0"/>
                <a:cs typeface="Times New Roman" panose="02020603050405020304" pitchFamily="18" charset="0"/>
              </a:rPr>
              <a:t>u</a:t>
            </a:r>
            <a:r>
              <a:rPr lang="en-US" sz="2400" baseline="-25000" dirty="0" err="1">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is a solution, then cu</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is also a solution where c≠0.</a:t>
            </a:r>
          </a:p>
          <a:p>
            <a:pPr marL="0" indent="0">
              <a:buFontTx/>
              <a:buNone/>
              <a:defRPr/>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400" dirty="0">
                <a:solidFill>
                  <a:schemeClr val="tx1"/>
                </a:solidFill>
                <a:latin typeface="Times New Roman" panose="02020603050405020304" pitchFamily="18" charset="0"/>
                <a:cs typeface="Times New Roman" panose="02020603050405020304" pitchFamily="18" charset="0"/>
              </a:rPr>
              <a:t>Eigenvectors can be normalized to unit-length using:</a:t>
            </a:r>
          </a:p>
          <a:p>
            <a:pPr marL="0" indent="0">
              <a:buFontTx/>
              <a:buNone/>
              <a:defRPr/>
            </a:pPr>
            <a:endParaRPr lang="en-US" sz="24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A1F92F0-0FA3-4BEA-BD98-6053A7E6B0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504" y="2643414"/>
            <a:ext cx="608171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E4111AC7-1713-4472-B63A-4B8F24497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1904" y="1881414"/>
            <a:ext cx="1524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106B7A8A-D67A-438C-864A-C488F1A25A3C}"/>
              </a:ext>
            </a:extLst>
          </p:cNvPr>
          <p:cNvPicPr>
            <a:picLocks noChangeAspect="1"/>
          </p:cNvPicPr>
          <p:nvPr/>
        </p:nvPicPr>
        <p:blipFill>
          <a:blip r:embed="rId4">
            <a:extLst>
              <a:ext uri="{28A0092B-C50C-407E-A947-70E740481C1C}">
                <a14:useLocalDpi xmlns:a14="http://schemas.microsoft.com/office/drawing/2010/main" val="0"/>
              </a:ext>
            </a:extLst>
          </a:blip>
          <a:srcRect r="7005"/>
          <a:stretch>
            <a:fillRect/>
          </a:stretch>
        </p:blipFill>
        <p:spPr bwMode="auto">
          <a:xfrm>
            <a:off x="6161922" y="1881414"/>
            <a:ext cx="2759573"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86EB7D63-5D11-4892-97FF-4EA1C464D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6946" y="5556477"/>
            <a:ext cx="13525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1C4-1AAF-4417-8046-72B12C49DC9B}"/>
              </a:ext>
            </a:extLst>
          </p:cNvPr>
          <p:cNvSpPr>
            <a:spLocks noGrp="1"/>
          </p:cNvSpPr>
          <p:nvPr>
            <p:ph type="title"/>
          </p:nvPr>
        </p:nvSpPr>
        <p:spPr>
          <a:xfrm>
            <a:off x="876300" y="321021"/>
            <a:ext cx="7772400" cy="1143000"/>
          </a:xfrm>
        </p:spPr>
        <p:txBody>
          <a:bodyPr>
            <a:normAutofit/>
          </a:bodyPr>
          <a:lstStyle/>
          <a:p>
            <a:pPr rtl="0">
              <a:spcBef>
                <a:spcPts val="0"/>
              </a:spcBef>
              <a:spcAft>
                <a:spcPts val="0"/>
              </a:spcAft>
            </a:pPr>
            <a:r>
              <a:rPr lang="en-IN" sz="2800" b="1" i="1" u="none" strike="noStrike" dirty="0">
                <a:solidFill>
                  <a:srgbClr val="003399"/>
                </a:solidFill>
                <a:effectLst/>
                <a:latin typeface="Times New Roman" panose="02020603050405020304" pitchFamily="18" charset="0"/>
              </a:rPr>
              <a:t>Machine Learning - Definitions</a:t>
            </a:r>
            <a:endParaRPr lang="en-IN" sz="2800" dirty="0"/>
          </a:p>
        </p:txBody>
      </p:sp>
      <p:sp>
        <p:nvSpPr>
          <p:cNvPr id="3" name="Date Placeholder 2">
            <a:extLst>
              <a:ext uri="{FF2B5EF4-FFF2-40B4-BE49-F238E27FC236}">
                <a16:creationId xmlns:a16="http://schemas.microsoft.com/office/drawing/2014/main" id="{26EB7036-DACA-4E28-BC19-6C5F2481B44D}"/>
              </a:ext>
            </a:extLst>
          </p:cNvPr>
          <p:cNvSpPr>
            <a:spLocks noGrp="1"/>
          </p:cNvSpPr>
          <p:nvPr>
            <p:ph type="dt" sz="half" idx="10"/>
          </p:nvPr>
        </p:nvSpPr>
        <p:spPr/>
        <p:txBody>
          <a:bodyPr/>
          <a:lstStyle/>
          <a:p>
            <a:fld id="{5532BDA3-225A-4136-B802-E8D132732235}" type="datetime1">
              <a:rPr lang="en-US" smtClean="0"/>
              <a:t>1/18/22</a:t>
            </a:fld>
            <a:endParaRPr lang="en-IN"/>
          </a:p>
        </p:txBody>
      </p:sp>
      <p:sp>
        <p:nvSpPr>
          <p:cNvPr id="4" name="Footer Placeholder 3">
            <a:extLst>
              <a:ext uri="{FF2B5EF4-FFF2-40B4-BE49-F238E27FC236}">
                <a16:creationId xmlns:a16="http://schemas.microsoft.com/office/drawing/2014/main" id="{FA05B2A2-1DE3-4776-9278-5A15601B1363}"/>
              </a:ext>
            </a:extLst>
          </p:cNvPr>
          <p:cNvSpPr>
            <a:spLocks noGrp="1"/>
          </p:cNvSpPr>
          <p:nvPr>
            <p:ph type="ftr" sz="quarter" idx="11"/>
          </p:nvPr>
        </p:nvSpPr>
        <p:spPr/>
        <p:txBody>
          <a:bodyPr/>
          <a:lstStyle/>
          <a:p>
            <a:r>
              <a:rPr lang="en-US"/>
              <a:t>UNIT-IV </a:t>
            </a:r>
            <a:endParaRPr lang="en-IN" dirty="0"/>
          </a:p>
        </p:txBody>
      </p:sp>
      <p:sp>
        <p:nvSpPr>
          <p:cNvPr id="5" name="Slide Number Placeholder 4">
            <a:extLst>
              <a:ext uri="{FF2B5EF4-FFF2-40B4-BE49-F238E27FC236}">
                <a16:creationId xmlns:a16="http://schemas.microsoft.com/office/drawing/2014/main" id="{56B9DA02-7F26-4396-A8C8-6F7DE77E369E}"/>
              </a:ext>
            </a:extLst>
          </p:cNvPr>
          <p:cNvSpPr>
            <a:spLocks noGrp="1"/>
          </p:cNvSpPr>
          <p:nvPr>
            <p:ph type="sldNum" sz="quarter" idx="12"/>
          </p:nvPr>
        </p:nvSpPr>
        <p:spPr/>
        <p:txBody>
          <a:bodyPr/>
          <a:lstStyle/>
          <a:p>
            <a:fld id="{0E2B90DE-CA9C-452B-80F9-35262CC2B070}" type="slidenum">
              <a:rPr lang="en-IN" smtClean="0"/>
              <a:pPr/>
              <a:t>6</a:t>
            </a:fld>
            <a:endParaRPr lang="en-IN"/>
          </a:p>
        </p:txBody>
      </p:sp>
      <p:sp>
        <p:nvSpPr>
          <p:cNvPr id="6" name="Content Placeholder 5">
            <a:extLst>
              <a:ext uri="{FF2B5EF4-FFF2-40B4-BE49-F238E27FC236}">
                <a16:creationId xmlns:a16="http://schemas.microsoft.com/office/drawing/2014/main" id="{E5C198E1-37EE-476A-B589-3AA2D5F43BD6}"/>
              </a:ext>
            </a:extLst>
          </p:cNvPr>
          <p:cNvSpPr>
            <a:spLocks noGrp="1"/>
          </p:cNvSpPr>
          <p:nvPr>
            <p:ph sz="quarter" idx="1"/>
          </p:nvPr>
        </p:nvSpPr>
        <p:spPr>
          <a:xfrm>
            <a:off x="550032" y="1525555"/>
            <a:ext cx="8424936" cy="4572000"/>
          </a:xfrm>
        </p:spPr>
        <p:txBody>
          <a:bodyPr>
            <a:noAutofit/>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Machine Learning - </a:t>
            </a:r>
            <a:r>
              <a:rPr lang="en-US" b="1" i="0" u="none" strike="noStrike" dirty="0">
                <a:solidFill>
                  <a:srgbClr val="C00000"/>
                </a:solidFill>
                <a:effectLst/>
                <a:latin typeface="Times New Roman" panose="02020603050405020304" pitchFamily="18" charset="0"/>
                <a:cs typeface="Times New Roman" panose="02020603050405020304" pitchFamily="18" charset="0"/>
              </a:rPr>
              <a:t>Field of study that gives computers the ability to learn without being explicitly programmed </a:t>
            </a:r>
            <a:r>
              <a:rPr lang="en-US" b="0" i="0" u="none" strike="noStrike" dirty="0">
                <a:solidFill>
                  <a:srgbClr val="000000"/>
                </a:solidFill>
                <a:effectLst/>
                <a:latin typeface="Times New Roman" panose="02020603050405020304" pitchFamily="18" charset="0"/>
                <a:cs typeface="Times New Roman" panose="02020603050405020304" pitchFamily="18" charset="0"/>
              </a:rPr>
              <a:t>(Arthur Samuel 1959)</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rtl="0" fontAlgn="base">
              <a:spcBef>
                <a:spcPts val="64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A branch of </a:t>
            </a:r>
            <a:r>
              <a:rPr lang="en-US" b="1" i="0" u="none" strike="noStrike" dirty="0">
                <a:solidFill>
                  <a:srgbClr val="000000"/>
                </a:solidFill>
                <a:effectLst/>
                <a:latin typeface="Times New Roman" panose="02020603050405020304" pitchFamily="18" charset="0"/>
                <a:cs typeface="Times New Roman" panose="02020603050405020304" pitchFamily="18" charset="0"/>
              </a:rPr>
              <a:t>artificial intelligence</a:t>
            </a:r>
            <a:r>
              <a:rPr lang="en-US" b="0" i="0" u="none" strike="noStrike" dirty="0">
                <a:solidFill>
                  <a:srgbClr val="000000"/>
                </a:solidFill>
                <a:effectLst/>
                <a:latin typeface="Times New Roman" panose="02020603050405020304" pitchFamily="18" charset="0"/>
                <a:cs typeface="Times New Roman" panose="02020603050405020304" pitchFamily="18" charset="0"/>
              </a:rPr>
              <a:t>, concerned with the </a:t>
            </a:r>
            <a:r>
              <a:rPr lang="en-US" b="1" i="0" u="none" strike="noStrike" dirty="0">
                <a:solidFill>
                  <a:srgbClr val="C00000"/>
                </a:solidFill>
                <a:effectLst/>
                <a:latin typeface="Times New Roman" panose="02020603050405020304" pitchFamily="18" charset="0"/>
                <a:cs typeface="Times New Roman" panose="02020603050405020304" pitchFamily="18" charset="0"/>
              </a:rPr>
              <a:t>design and development of algorithms that allow computers to evolve behaviors based on empirical data (experience)</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rtl="0" fontAlgn="base">
              <a:spcBef>
                <a:spcPts val="64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Learning denotes </a:t>
            </a:r>
            <a:r>
              <a:rPr lang="en-US" b="1" i="0" u="none" strike="noStrike" dirty="0">
                <a:solidFill>
                  <a:srgbClr val="C00000"/>
                </a:solidFill>
                <a:effectLst/>
                <a:latin typeface="Times New Roman" panose="02020603050405020304" pitchFamily="18" charset="0"/>
                <a:cs typeface="Times New Roman" panose="02020603050405020304" pitchFamily="18" charset="0"/>
              </a:rPr>
              <a:t>changes in the system that are adaptive in the sense that they enable the system to do the same task ( or tasks drawn from a population of similar tasks) more effectively next time </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H.Simon</a:t>
            </a:r>
            <a:r>
              <a:rPr lang="en-US" b="0" i="0" u="none" strike="noStrike" dirty="0">
                <a:solidFill>
                  <a:srgbClr val="000000"/>
                </a:solidFill>
                <a:effectLst/>
                <a:latin typeface="Times New Roman" panose="02020603050405020304" pitchFamily="18" charset="0"/>
                <a:cs typeface="Times New Roman" panose="02020603050405020304" pitchFamily="18" charset="0"/>
              </a:rPr>
              <a:t> 1983)</a:t>
            </a:r>
            <a:endParaRPr lang="en-US" b="0" i="0" u="none" strike="noStrike" dirty="0">
              <a:solidFill>
                <a:srgbClr val="660066"/>
              </a:solidFill>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0909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How do we choose K ?</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EEA0E893-4052-41C9-B1BA-763B0705095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60</a:t>
            </a:fld>
            <a:endParaRPr lang="en-IN"/>
          </a:p>
        </p:txBody>
      </p:sp>
      <p:sp>
        <p:nvSpPr>
          <p:cNvPr id="8" name="Rectangle 7">
            <a:extLst>
              <a:ext uri="{FF2B5EF4-FFF2-40B4-BE49-F238E27FC236}">
                <a16:creationId xmlns:a16="http://schemas.microsoft.com/office/drawing/2014/main" id="{C3B83409-8204-4E12-AA18-3012A4C5C0C3}"/>
              </a:ext>
            </a:extLst>
          </p:cNvPr>
          <p:cNvSpPr>
            <a:spLocks noChangeArrowheads="1"/>
          </p:cNvSpPr>
          <p:nvPr/>
        </p:nvSpPr>
        <p:spPr bwMode="auto">
          <a:xfrm>
            <a:off x="403187" y="1371147"/>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i="1" dirty="0">
                <a:solidFill>
                  <a:srgbClr val="000000"/>
                </a:solidFill>
              </a:rPr>
              <a:t>K</a:t>
            </a:r>
            <a:r>
              <a:rPr lang="en-US" altLang="en-US" sz="2400" b="0" dirty="0">
                <a:solidFill>
                  <a:srgbClr val="000000"/>
                </a:solidFill>
              </a:rPr>
              <a:t> is typically chosen based on how much </a:t>
            </a:r>
            <a:r>
              <a:rPr lang="en-US" altLang="en-US" sz="2400" b="0" dirty="0">
                <a:solidFill>
                  <a:srgbClr val="FF0000"/>
                </a:solidFill>
              </a:rPr>
              <a:t>information</a:t>
            </a:r>
            <a:r>
              <a:rPr lang="en-US" altLang="en-US" sz="2400" b="0" dirty="0">
                <a:solidFill>
                  <a:srgbClr val="000000"/>
                </a:solidFill>
              </a:rPr>
              <a:t> (</a:t>
            </a:r>
            <a:r>
              <a:rPr lang="en-US" altLang="en-US" sz="2400" b="0" dirty="0">
                <a:solidFill>
                  <a:srgbClr val="FF0000"/>
                </a:solidFill>
              </a:rPr>
              <a:t>variance</a:t>
            </a:r>
            <a:r>
              <a:rPr lang="en-US" altLang="en-US" sz="2400" b="0" dirty="0">
                <a:solidFill>
                  <a:srgbClr val="000000"/>
                </a:solidFill>
              </a:rPr>
              <a:t>) we want to preserve:</a:t>
            </a:r>
            <a:endParaRPr lang="en-US" altLang="en-US" sz="2400" b="0" i="1" dirty="0">
              <a:solidFill>
                <a:srgbClr val="000000"/>
              </a:solidFill>
            </a:endParaRPr>
          </a:p>
        </p:txBody>
      </p:sp>
      <p:sp>
        <p:nvSpPr>
          <p:cNvPr id="9" name="Rectangle 8">
            <a:extLst>
              <a:ext uri="{FF2B5EF4-FFF2-40B4-BE49-F238E27FC236}">
                <a16:creationId xmlns:a16="http://schemas.microsoft.com/office/drawing/2014/main" id="{FE5D07D7-BC59-4934-9948-367DA3C324ED}"/>
              </a:ext>
            </a:extLst>
          </p:cNvPr>
          <p:cNvSpPr>
            <a:spLocks noChangeArrowheads="1"/>
          </p:cNvSpPr>
          <p:nvPr/>
        </p:nvSpPr>
        <p:spPr bwMode="auto">
          <a:xfrm>
            <a:off x="403187" y="4176259"/>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solidFill>
                  <a:srgbClr val="000000"/>
                </a:solidFill>
              </a:rPr>
              <a:t>If T=0.9, for example, we </a:t>
            </a:r>
            <a:r>
              <a:rPr lang="en-US" altLang="en-US" sz="2400" b="0" dirty="0">
                <a:solidFill>
                  <a:srgbClr val="FF0000"/>
                </a:solidFill>
              </a:rPr>
              <a:t>“preserve” </a:t>
            </a:r>
            <a:r>
              <a:rPr lang="en-US" altLang="en-US" sz="2400" b="0" dirty="0">
                <a:solidFill>
                  <a:srgbClr val="000000"/>
                </a:solidFill>
              </a:rPr>
              <a:t>90% of the information (variance) in the data.</a:t>
            </a:r>
          </a:p>
          <a:p>
            <a:pPr marL="342900" indent="-342900" eaLnBrk="1" hangingPunct="1">
              <a:buFont typeface="Arial" panose="020B0604020202020204" pitchFamily="34" charset="0"/>
              <a:buChar char="•"/>
            </a:pPr>
            <a:endParaRPr lang="en-US" altLang="en-US" sz="2400" b="0" dirty="0">
              <a:solidFill>
                <a:srgbClr val="000000"/>
              </a:solidFill>
            </a:endParaRPr>
          </a:p>
          <a:p>
            <a:pPr marL="342900" indent="-342900" eaLnBrk="1" hangingPunct="1">
              <a:buFont typeface="Arial" panose="020B0604020202020204" pitchFamily="34" charset="0"/>
              <a:buChar char="•"/>
            </a:pPr>
            <a:r>
              <a:rPr lang="en-US" altLang="en-US" sz="2400" b="0" dirty="0">
                <a:solidFill>
                  <a:srgbClr val="000000"/>
                </a:solidFill>
              </a:rPr>
              <a:t>If K=N, then we “preserve” 100% of the information in the data (i.e., just a “</a:t>
            </a:r>
            <a:r>
              <a:rPr lang="en-US" altLang="en-US" sz="2400" b="0" dirty="0">
                <a:solidFill>
                  <a:srgbClr val="FF0000"/>
                </a:solidFill>
              </a:rPr>
              <a:t>change</a:t>
            </a:r>
            <a:r>
              <a:rPr lang="en-US" altLang="en-US" sz="2400" b="0" dirty="0">
                <a:solidFill>
                  <a:srgbClr val="000000"/>
                </a:solidFill>
              </a:rPr>
              <a:t>” of basis and          )</a:t>
            </a:r>
          </a:p>
        </p:txBody>
      </p:sp>
      <p:pic>
        <p:nvPicPr>
          <p:cNvPr id="10" name="Picture 9">
            <a:extLst>
              <a:ext uri="{FF2B5EF4-FFF2-40B4-BE49-F238E27FC236}">
                <a16:creationId xmlns:a16="http://schemas.microsoft.com/office/drawing/2014/main" id="{AD06C6F4-067B-4AE4-A8C7-D1ED3003C8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2238701"/>
            <a:ext cx="50133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a16="http://schemas.microsoft.com/office/drawing/2014/main" id="{3C2CAB38-0B19-4FEF-9F6F-1E0EE4DDF553}"/>
              </a:ext>
            </a:extLst>
          </p:cNvPr>
          <p:cNvSpPr txBox="1"/>
          <p:nvPr/>
        </p:nvSpPr>
        <p:spPr>
          <a:xfrm>
            <a:off x="638795" y="2569194"/>
            <a:ext cx="2646145" cy="1015663"/>
          </a:xfrm>
          <a:prstGeom prst="rect">
            <a:avLst/>
          </a:prstGeom>
          <a:noFill/>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lgn="just">
              <a:defRPr/>
            </a:pPr>
            <a:r>
              <a:rPr lang="en-US" sz="2000" b="0" i="1" dirty="0">
                <a:cs typeface="Times New Roman" panose="02020603050405020304" pitchFamily="18" charset="0"/>
              </a:rPr>
              <a:t>Choose the </a:t>
            </a:r>
            <a:r>
              <a:rPr lang="en-US" sz="2000" b="0" i="1" dirty="0">
                <a:solidFill>
                  <a:srgbClr val="FF0000"/>
                </a:solidFill>
                <a:cs typeface="Times New Roman" panose="02020603050405020304" pitchFamily="18" charset="0"/>
              </a:rPr>
              <a:t>smallest </a:t>
            </a:r>
            <a:r>
              <a:rPr lang="en-US" sz="2000" b="0" i="1" dirty="0">
                <a:cs typeface="Times New Roman" panose="02020603050405020304" pitchFamily="18" charset="0"/>
              </a:rPr>
              <a:t>K that satisfies the following inequality:</a:t>
            </a:r>
          </a:p>
        </p:txBody>
      </p:sp>
      <p:pic>
        <p:nvPicPr>
          <p:cNvPr id="13" name="Picture 12">
            <a:extLst>
              <a:ext uri="{FF2B5EF4-FFF2-40B4-BE49-F238E27FC236}">
                <a16:creationId xmlns:a16="http://schemas.microsoft.com/office/drawing/2014/main" id="{E2B65135-5A11-4F20-9C63-B42F1921EEE7}"/>
              </a:ext>
            </a:extLst>
          </p:cNvPr>
          <p:cNvPicPr>
            <a:picLocks noChangeAspect="1"/>
          </p:cNvPicPr>
          <p:nvPr/>
        </p:nvPicPr>
        <p:blipFill>
          <a:blip r:embed="rId3"/>
          <a:stretch>
            <a:fillRect/>
          </a:stretch>
        </p:blipFill>
        <p:spPr>
          <a:xfrm>
            <a:off x="4878490" y="5674859"/>
            <a:ext cx="704850" cy="3302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Approximation Error</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79AD88FD-97C0-44C3-8999-273F8637E991}"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61</a:t>
            </a:fld>
            <a:endParaRPr lang="en-IN"/>
          </a:p>
        </p:txBody>
      </p:sp>
      <p:sp>
        <p:nvSpPr>
          <p:cNvPr id="8" name="Rectangle 7">
            <a:extLst>
              <a:ext uri="{FF2B5EF4-FFF2-40B4-BE49-F238E27FC236}">
                <a16:creationId xmlns:a16="http://schemas.microsoft.com/office/drawing/2014/main" id="{DC8FFB15-256F-429B-B64E-E9CB6D4043E9}"/>
              </a:ext>
            </a:extLst>
          </p:cNvPr>
          <p:cNvSpPr>
            <a:spLocks noChangeArrowheads="1"/>
          </p:cNvSpPr>
          <p:nvPr/>
        </p:nvSpPr>
        <p:spPr bwMode="auto">
          <a:xfrm>
            <a:off x="465347" y="1556792"/>
            <a:ext cx="8610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defRPr/>
            </a:pPr>
            <a:r>
              <a:rPr lang="en-US" altLang="en-US" sz="2400" b="0" dirty="0">
                <a:solidFill>
                  <a:srgbClr val="000000"/>
                </a:solidFill>
              </a:rPr>
              <a:t>The </a:t>
            </a:r>
            <a:r>
              <a:rPr lang="en-US" altLang="en-US" sz="2400" b="0" dirty="0">
                <a:solidFill>
                  <a:srgbClr val="FF0000"/>
                </a:solidFill>
              </a:rPr>
              <a:t>approximation </a:t>
            </a:r>
            <a:r>
              <a:rPr lang="en-US" altLang="en-US" sz="2400" b="0" dirty="0">
                <a:solidFill>
                  <a:srgbClr val="000000"/>
                </a:solidFill>
              </a:rPr>
              <a:t>error (or </a:t>
            </a:r>
            <a:r>
              <a:rPr lang="en-US" altLang="en-US" sz="2400" b="0" dirty="0">
                <a:solidFill>
                  <a:srgbClr val="FF0000"/>
                </a:solidFill>
              </a:rPr>
              <a:t>reconstruction </a:t>
            </a:r>
            <a:r>
              <a:rPr lang="en-US" altLang="en-US" sz="2400" b="0" dirty="0"/>
              <a:t>error</a:t>
            </a:r>
            <a:r>
              <a:rPr lang="en-US" altLang="en-US" sz="2400" b="0" dirty="0">
                <a:solidFill>
                  <a:srgbClr val="000000"/>
                </a:solidFill>
              </a:rPr>
              <a:t>) can be computed by:</a:t>
            </a: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endParaRPr lang="en-US" altLang="en-US" sz="2400" b="0" dirty="0">
              <a:solidFill>
                <a:srgbClr val="000000"/>
              </a:solidFill>
            </a:endParaRPr>
          </a:p>
          <a:p>
            <a:pPr marL="342900" indent="-342900" eaLnBrk="1" hangingPunct="1">
              <a:buFont typeface="Arial" panose="020B0604020202020204" pitchFamily="34" charset="0"/>
              <a:buChar char="•"/>
              <a:defRPr/>
            </a:pPr>
            <a:r>
              <a:rPr lang="en-US" altLang="en-US" sz="2400" b="0" dirty="0">
                <a:solidFill>
                  <a:srgbClr val="000000"/>
                </a:solidFill>
              </a:rPr>
              <a:t>It can also be shown that the approximation </a:t>
            </a:r>
            <a:r>
              <a:rPr lang="en-US" altLang="en-US" sz="2400" b="0" dirty="0"/>
              <a:t>error</a:t>
            </a:r>
            <a:r>
              <a:rPr lang="en-US" altLang="en-US" sz="2400" b="0" dirty="0">
                <a:solidFill>
                  <a:srgbClr val="000000"/>
                </a:solidFill>
              </a:rPr>
              <a:t> can be computed as follows:</a:t>
            </a:r>
          </a:p>
          <a:p>
            <a:pPr marL="342900" indent="-342900" eaLnBrk="1" hangingPunct="1">
              <a:buFont typeface="Arial" panose="020B0604020202020204" pitchFamily="34" charset="0"/>
              <a:buChar char="•"/>
              <a:defRPr/>
            </a:pPr>
            <a:endParaRPr lang="en-US" altLang="en-US" sz="2400" b="0" dirty="0">
              <a:solidFill>
                <a:srgbClr val="000000"/>
              </a:solidFill>
            </a:endParaRPr>
          </a:p>
        </p:txBody>
      </p:sp>
      <p:pic>
        <p:nvPicPr>
          <p:cNvPr id="9" name="Picture 8">
            <a:extLst>
              <a:ext uri="{FF2B5EF4-FFF2-40B4-BE49-F238E27FC236}">
                <a16:creationId xmlns:a16="http://schemas.microsoft.com/office/drawing/2014/main" id="{E147804E-77BB-4A72-B4F9-3B5A357BFF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5512" y="5434073"/>
            <a:ext cx="22129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CF4AF621-4E57-435F-B7A2-A17A666B3F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3410" y="2480717"/>
            <a:ext cx="15605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667FBB7B-462A-4BCD-A200-36A84A0AD7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3660" y="3074442"/>
            <a:ext cx="5133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8093F005-F2C5-41B8-91BA-3250C3DCC985}"/>
              </a:ext>
            </a:extLst>
          </p:cNvPr>
          <p:cNvSpPr/>
          <p:nvPr/>
        </p:nvSpPr>
        <p:spPr>
          <a:xfrm>
            <a:off x="998747" y="3199855"/>
            <a:ext cx="1025525" cy="460375"/>
          </a:xfrm>
          <a:prstGeom prst="rect">
            <a:avLst/>
          </a:prstGeom>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defRPr/>
            </a:pPr>
            <a:r>
              <a:rPr lang="en-US" altLang="en-US" sz="2400" b="0" dirty="0">
                <a:solidFill>
                  <a:srgbClr val="000000"/>
                </a:solidFill>
                <a:latin typeface="+mn-lt"/>
              </a:rPr>
              <a:t>where</a:t>
            </a:r>
          </a:p>
        </p:txBody>
      </p:sp>
      <p:sp>
        <p:nvSpPr>
          <p:cNvPr id="13" name="Rectangle 12">
            <a:extLst>
              <a:ext uri="{FF2B5EF4-FFF2-40B4-BE49-F238E27FC236}">
                <a16:creationId xmlns:a16="http://schemas.microsoft.com/office/drawing/2014/main" id="{65A11AB4-EC03-478A-BD6F-AE4364742CCE}"/>
              </a:ext>
            </a:extLst>
          </p:cNvPr>
          <p:cNvSpPr/>
          <p:nvPr/>
        </p:nvSpPr>
        <p:spPr>
          <a:xfrm>
            <a:off x="3630822" y="3660230"/>
            <a:ext cx="1818126" cy="400110"/>
          </a:xfrm>
          <a:prstGeom prst="rect">
            <a:avLst/>
          </a:prstGeom>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altLang="en-US" sz="2000" b="0" dirty="0">
                <a:solidFill>
                  <a:srgbClr val="FF0000"/>
                </a:solidFill>
                <a:cs typeface="Times New Roman" panose="02020603050405020304" pitchFamily="18" charset="0"/>
              </a:rPr>
              <a:t>(reconstruction)</a:t>
            </a:r>
            <a:endParaRPr lang="en-US" sz="2000" dirty="0">
              <a:cs typeface="Times New Roman" panose="02020603050405020304" pitchFamily="18"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Data Normalization</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670AF75-8E3D-46B3-9A31-68E7F5612C6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62</a:t>
            </a:fld>
            <a:endParaRPr lang="en-IN"/>
          </a:p>
        </p:txBody>
      </p:sp>
      <p:sp>
        <p:nvSpPr>
          <p:cNvPr id="8" name="Rectangle 7">
            <a:extLst>
              <a:ext uri="{FF2B5EF4-FFF2-40B4-BE49-F238E27FC236}">
                <a16:creationId xmlns:a16="http://schemas.microsoft.com/office/drawing/2014/main" id="{8FB9D847-6CE0-404B-86BE-A136A18F1254}"/>
              </a:ext>
            </a:extLst>
          </p:cNvPr>
          <p:cNvSpPr>
            <a:spLocks noChangeArrowheads="1"/>
          </p:cNvSpPr>
          <p:nvPr/>
        </p:nvSpPr>
        <p:spPr bwMode="auto">
          <a:xfrm>
            <a:off x="266700" y="1484784"/>
            <a:ext cx="8610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algn="just" eaLnBrk="1" hangingPunct="1">
              <a:buFont typeface="Arial" panose="020B0604020202020204" pitchFamily="34" charset="0"/>
              <a:buChar char="•"/>
            </a:pPr>
            <a:r>
              <a:rPr lang="en-US" altLang="en-US" sz="2400" b="0" dirty="0">
                <a:solidFill>
                  <a:srgbClr val="000000"/>
                </a:solidFill>
              </a:rPr>
              <a:t>The principal components are dependent on the </a:t>
            </a:r>
            <a:r>
              <a:rPr lang="en-US" altLang="en-US" sz="2400" i="1" dirty="0">
                <a:solidFill>
                  <a:srgbClr val="000000"/>
                </a:solidFill>
              </a:rPr>
              <a:t>units</a:t>
            </a:r>
            <a:r>
              <a:rPr lang="en-US" altLang="en-US" sz="2400" b="0" i="1" dirty="0">
                <a:solidFill>
                  <a:srgbClr val="000000"/>
                </a:solidFill>
              </a:rPr>
              <a:t> </a:t>
            </a:r>
            <a:r>
              <a:rPr lang="en-US" altLang="en-US" sz="2400" b="0" dirty="0">
                <a:solidFill>
                  <a:srgbClr val="000000"/>
                </a:solidFill>
              </a:rPr>
              <a:t>used to measure the original variables as well as on the </a:t>
            </a:r>
            <a:r>
              <a:rPr lang="en-US" altLang="en-US" sz="2400" i="1" dirty="0">
                <a:solidFill>
                  <a:srgbClr val="000000"/>
                </a:solidFill>
              </a:rPr>
              <a:t>range</a:t>
            </a:r>
            <a:r>
              <a:rPr lang="en-US" altLang="en-US" sz="2400" b="0" i="1" dirty="0">
                <a:solidFill>
                  <a:srgbClr val="000000"/>
                </a:solidFill>
              </a:rPr>
              <a:t> </a:t>
            </a:r>
            <a:r>
              <a:rPr lang="en-US" altLang="en-US" sz="2400" b="0" dirty="0">
                <a:solidFill>
                  <a:srgbClr val="000000"/>
                </a:solidFill>
              </a:rPr>
              <a:t>of values they assume.</a:t>
            </a:r>
          </a:p>
          <a:p>
            <a:pPr marL="342900" indent="-342900" algn="just" eaLnBrk="1" hangingPunct="1">
              <a:buFont typeface="Arial" panose="020B0604020202020204" pitchFamily="34" charset="0"/>
              <a:buChar char="•"/>
            </a:pPr>
            <a:endParaRPr lang="en-US" altLang="en-US" sz="2400" b="0" dirty="0">
              <a:solidFill>
                <a:srgbClr val="000000"/>
              </a:solidFill>
            </a:endParaRPr>
          </a:p>
          <a:p>
            <a:pPr marL="342900" indent="-342900" algn="just" eaLnBrk="1" hangingPunct="1">
              <a:buFont typeface="Arial" panose="020B0604020202020204" pitchFamily="34" charset="0"/>
              <a:buChar char="•"/>
            </a:pPr>
            <a:r>
              <a:rPr lang="en-US" altLang="en-US" sz="2400" b="0" dirty="0">
                <a:solidFill>
                  <a:srgbClr val="000000"/>
                </a:solidFill>
              </a:rPr>
              <a:t>Data should </a:t>
            </a:r>
            <a:r>
              <a:rPr lang="en-US" altLang="en-US" sz="2400" b="0" dirty="0">
                <a:solidFill>
                  <a:srgbClr val="FF0000"/>
                </a:solidFill>
              </a:rPr>
              <a:t>always</a:t>
            </a:r>
            <a:r>
              <a:rPr lang="en-US" altLang="en-US" sz="2400" b="0" dirty="0">
                <a:solidFill>
                  <a:srgbClr val="000000"/>
                </a:solidFill>
              </a:rPr>
              <a:t> be normalized prior to using PCA.</a:t>
            </a:r>
          </a:p>
          <a:p>
            <a:pPr marL="342900" indent="-342900" algn="just" eaLnBrk="1" hangingPunct="1">
              <a:buFont typeface="Arial" panose="020B0604020202020204" pitchFamily="34" charset="0"/>
              <a:buChar char="•"/>
            </a:pPr>
            <a:endParaRPr lang="en-US" altLang="en-US" sz="2400" b="0" dirty="0">
              <a:solidFill>
                <a:srgbClr val="000000"/>
              </a:solidFill>
            </a:endParaRPr>
          </a:p>
          <a:p>
            <a:pPr marL="342900" indent="-342900" algn="just" eaLnBrk="1" hangingPunct="1">
              <a:buFont typeface="Arial" panose="020B0604020202020204" pitchFamily="34" charset="0"/>
              <a:buChar char="•"/>
            </a:pPr>
            <a:r>
              <a:rPr lang="en-US" altLang="en-US" sz="2400" b="0" dirty="0">
                <a:solidFill>
                  <a:srgbClr val="000000"/>
                </a:solidFill>
              </a:rPr>
              <a:t>A common normalization method is to transform all the data to have </a:t>
            </a:r>
            <a:r>
              <a:rPr lang="en-US" altLang="en-US" sz="2400" b="0" dirty="0">
                <a:solidFill>
                  <a:srgbClr val="FF0000"/>
                </a:solidFill>
              </a:rPr>
              <a:t>zero mean </a:t>
            </a:r>
            <a:r>
              <a:rPr lang="en-US" altLang="en-US" sz="2400" b="0" dirty="0">
                <a:solidFill>
                  <a:srgbClr val="000000"/>
                </a:solidFill>
              </a:rPr>
              <a:t>and </a:t>
            </a:r>
            <a:r>
              <a:rPr lang="en-US" altLang="en-US" sz="2400" b="0" dirty="0">
                <a:solidFill>
                  <a:srgbClr val="FF0000"/>
                </a:solidFill>
              </a:rPr>
              <a:t>unit standard deviation</a:t>
            </a:r>
            <a:r>
              <a:rPr lang="en-US" altLang="en-US" sz="2400" b="0" dirty="0">
                <a:solidFill>
                  <a:srgbClr val="000000"/>
                </a:solidFill>
              </a:rPr>
              <a:t>:</a:t>
            </a:r>
          </a:p>
        </p:txBody>
      </p:sp>
      <p:pic>
        <p:nvPicPr>
          <p:cNvPr id="9" name="Picture 8">
            <a:extLst>
              <a:ext uri="{FF2B5EF4-FFF2-40B4-BE49-F238E27FC236}">
                <a16:creationId xmlns:a16="http://schemas.microsoft.com/office/drawing/2014/main" id="{79986376-47DA-465A-8616-62221974CF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0386" y="4879836"/>
            <a:ext cx="1377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a:extLst>
              <a:ext uri="{FF2B5EF4-FFF2-40B4-BE49-F238E27FC236}">
                <a16:creationId xmlns:a16="http://schemas.microsoft.com/office/drawing/2014/main" id="{2ABCC2AD-486D-4548-B385-6EF91056E925}"/>
              </a:ext>
            </a:extLst>
          </p:cNvPr>
          <p:cNvSpPr txBox="1"/>
          <p:nvPr/>
        </p:nvSpPr>
        <p:spPr>
          <a:xfrm>
            <a:off x="3946270" y="4960868"/>
            <a:ext cx="4451860" cy="707886"/>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dirty="0">
                <a:cs typeface="Times New Roman" panose="02020603050405020304" pitchFamily="18" charset="0"/>
              </a:rPr>
              <a:t>where </a:t>
            </a:r>
            <a:r>
              <a:rPr lang="el-GR" sz="2000" b="0" dirty="0">
                <a:cs typeface="Times New Roman" panose="02020603050405020304" pitchFamily="18" charset="0"/>
              </a:rPr>
              <a:t>μ </a:t>
            </a:r>
            <a:r>
              <a:rPr lang="en-US" sz="2000" b="0" dirty="0">
                <a:cs typeface="Times New Roman" panose="02020603050405020304" pitchFamily="18" charset="0"/>
              </a:rPr>
              <a:t>and </a:t>
            </a:r>
            <a:r>
              <a:rPr lang="el-GR" sz="2000" b="0" dirty="0">
                <a:cs typeface="Times New Roman" panose="02020603050405020304" pitchFamily="18" charset="0"/>
              </a:rPr>
              <a:t>σ</a:t>
            </a:r>
            <a:r>
              <a:rPr lang="en-US" sz="2000" b="0" dirty="0">
                <a:cs typeface="Times New Roman" panose="02020603050405020304" pitchFamily="18" charset="0"/>
              </a:rPr>
              <a:t> are the mean and standard </a:t>
            </a:r>
          </a:p>
          <a:p>
            <a:pPr>
              <a:defRPr/>
            </a:pPr>
            <a:r>
              <a:rPr lang="en-US" sz="2000" b="0" dirty="0">
                <a:cs typeface="Times New Roman" panose="02020603050405020304" pitchFamily="18" charset="0"/>
              </a:rPr>
              <a:t>deviation of the i-</a:t>
            </a:r>
            <a:r>
              <a:rPr lang="en-US" sz="2000" b="0" dirty="0" err="1">
                <a:cs typeface="Times New Roman" panose="02020603050405020304" pitchFamily="18" charset="0"/>
              </a:rPr>
              <a:t>th</a:t>
            </a:r>
            <a:r>
              <a:rPr lang="en-US" sz="2000" b="0" dirty="0">
                <a:cs typeface="Times New Roman" panose="02020603050405020304" pitchFamily="18" charset="0"/>
              </a:rPr>
              <a:t> feature x</a:t>
            </a:r>
            <a:r>
              <a:rPr lang="en-US" sz="2000" b="0" baseline="-25000" dirty="0">
                <a:cs typeface="Times New Roman" panose="02020603050405020304" pitchFamily="18" charset="0"/>
              </a:rPr>
              <a:t>i</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Application to Images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5E14F24-F883-4D8F-9362-4027DB5BCB4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63</a:t>
            </a:fld>
            <a:endParaRPr lang="en-IN"/>
          </a:p>
        </p:txBody>
      </p:sp>
      <p:sp>
        <p:nvSpPr>
          <p:cNvPr id="8" name="Rectangle 7">
            <a:extLst>
              <a:ext uri="{FF2B5EF4-FFF2-40B4-BE49-F238E27FC236}">
                <a16:creationId xmlns:a16="http://schemas.microsoft.com/office/drawing/2014/main" id="{6E517D30-9771-436C-A179-609DB9F22EB9}"/>
              </a:ext>
            </a:extLst>
          </p:cNvPr>
          <p:cNvSpPr>
            <a:spLocks noChangeArrowheads="1"/>
          </p:cNvSpPr>
          <p:nvPr/>
        </p:nvSpPr>
        <p:spPr bwMode="auto">
          <a:xfrm>
            <a:off x="428802" y="1401762"/>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defRPr/>
            </a:pPr>
            <a:r>
              <a:rPr lang="en-US" altLang="en-US" sz="2400" b="0" dirty="0">
                <a:solidFill>
                  <a:srgbClr val="000000"/>
                </a:solidFill>
              </a:rPr>
              <a:t>The goal is to represent images in a space of lower dimensionality using PCA.</a:t>
            </a:r>
          </a:p>
          <a:p>
            <a:pPr marL="800100" lvl="1" indent="-342900" eaLnBrk="1" hangingPunct="1">
              <a:buFont typeface="Courier New" panose="02070309020205020404" pitchFamily="49" charset="0"/>
              <a:buChar char="o"/>
              <a:defRPr/>
            </a:pPr>
            <a:r>
              <a:rPr lang="en-US" altLang="en-US" sz="2000" b="0" i="1" dirty="0">
                <a:solidFill>
                  <a:srgbClr val="000000"/>
                </a:solidFill>
              </a:rPr>
              <a:t>Useful for various applications, e.g., face recognition, image compression, etc.</a:t>
            </a:r>
          </a:p>
          <a:p>
            <a:pPr lvl="1" eaLnBrk="1" hangingPunct="1">
              <a:defRPr/>
            </a:pPr>
            <a:endParaRPr lang="en-US" altLang="en-US" sz="2000" b="0" dirty="0">
              <a:solidFill>
                <a:srgbClr val="000000"/>
              </a:solidFill>
            </a:endParaRPr>
          </a:p>
          <a:p>
            <a:pPr marL="342900" indent="-342900" eaLnBrk="1" hangingPunct="1">
              <a:buFont typeface="Arial" panose="020B0604020202020204" pitchFamily="34" charset="0"/>
              <a:buChar char="•"/>
              <a:defRPr/>
            </a:pPr>
            <a:r>
              <a:rPr lang="en-US" altLang="en-US" sz="2400" b="0" dirty="0">
                <a:solidFill>
                  <a:srgbClr val="000000"/>
                </a:solidFill>
              </a:rPr>
              <a:t>Given </a:t>
            </a:r>
            <a:r>
              <a:rPr lang="en-US" altLang="en-US" sz="2400" b="0" dirty="0">
                <a:solidFill>
                  <a:srgbClr val="FF0000"/>
                </a:solidFill>
              </a:rPr>
              <a:t>M</a:t>
            </a:r>
            <a:r>
              <a:rPr lang="en-US" altLang="en-US" sz="2400" b="0" dirty="0">
                <a:solidFill>
                  <a:srgbClr val="000000"/>
                </a:solidFill>
              </a:rPr>
              <a:t> images of size </a:t>
            </a:r>
            <a:r>
              <a:rPr lang="en-US" altLang="en-US" sz="2400" b="0" dirty="0">
                <a:solidFill>
                  <a:srgbClr val="FF0000"/>
                </a:solidFill>
              </a:rPr>
              <a:t>N x N</a:t>
            </a:r>
            <a:r>
              <a:rPr lang="en-US" altLang="en-US" sz="2400" b="0" dirty="0">
                <a:solidFill>
                  <a:srgbClr val="000000"/>
                </a:solidFill>
              </a:rPr>
              <a:t>, first represent each image as a 1D vector (i.e., by stacking the rows together).</a:t>
            </a:r>
          </a:p>
          <a:p>
            <a:pPr marL="800100" lvl="1" indent="-342900" eaLnBrk="1" hangingPunct="1">
              <a:buFont typeface="Courier New" panose="02070309020205020404" pitchFamily="49" charset="0"/>
              <a:buChar char="o"/>
              <a:defRPr/>
            </a:pPr>
            <a:r>
              <a:rPr lang="en-US" altLang="en-US" sz="2000" b="0" i="1" dirty="0">
                <a:solidFill>
                  <a:srgbClr val="000000"/>
                </a:solidFill>
              </a:rPr>
              <a:t>Note that for </a:t>
            </a:r>
            <a:r>
              <a:rPr lang="en-US" altLang="en-US" sz="2000" b="0" i="1" dirty="0">
                <a:solidFill>
                  <a:srgbClr val="FF0000"/>
                </a:solidFill>
              </a:rPr>
              <a:t>face recognition</a:t>
            </a:r>
            <a:r>
              <a:rPr lang="en-US" altLang="en-US" sz="2000" b="0" i="1" dirty="0">
                <a:solidFill>
                  <a:srgbClr val="000000"/>
                </a:solidFill>
              </a:rPr>
              <a:t>, faces must be </a:t>
            </a:r>
            <a:r>
              <a:rPr lang="en-US" altLang="en-US" sz="2000" b="0" i="1" dirty="0">
                <a:solidFill>
                  <a:srgbClr val="FF0000"/>
                </a:solidFill>
              </a:rPr>
              <a:t>centered </a:t>
            </a:r>
            <a:r>
              <a:rPr lang="en-US" altLang="en-US" sz="2000" b="0" i="1" dirty="0">
                <a:solidFill>
                  <a:srgbClr val="000000"/>
                </a:solidFill>
              </a:rPr>
              <a:t>and of the same </a:t>
            </a:r>
            <a:r>
              <a:rPr lang="en-US" altLang="en-US" sz="2000" b="0" i="1" dirty="0">
                <a:solidFill>
                  <a:srgbClr val="FF0000"/>
                </a:solidFill>
              </a:rPr>
              <a:t>size</a:t>
            </a:r>
            <a:r>
              <a:rPr lang="en-US" altLang="en-US" sz="2000" b="0" i="1" dirty="0">
                <a:solidFill>
                  <a:srgbClr val="000000"/>
                </a:solidFill>
              </a:rPr>
              <a:t>.</a:t>
            </a: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a:p>
            <a:pPr marL="800100" lvl="1" indent="-342900" eaLnBrk="1" hangingPunct="1">
              <a:buFont typeface="Arial" panose="020B0604020202020204" pitchFamily="34" charset="0"/>
              <a:buChar char="•"/>
              <a:defRPr/>
            </a:pPr>
            <a:endParaRPr lang="en-US" altLang="en-US" sz="2000" b="0" dirty="0">
              <a:solidFill>
                <a:srgbClr val="000000"/>
              </a:solidFill>
            </a:endParaRPr>
          </a:p>
        </p:txBody>
      </p:sp>
      <p:pic>
        <p:nvPicPr>
          <p:cNvPr id="9" name="Picture 8">
            <a:extLst>
              <a:ext uri="{FF2B5EF4-FFF2-40B4-BE49-F238E27FC236}">
                <a16:creationId xmlns:a16="http://schemas.microsoft.com/office/drawing/2014/main" id="{AB7F4F38-4D4A-447E-861D-975A774B4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298" y="4509120"/>
            <a:ext cx="2542937" cy="20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91306694-2502-44BA-A101-3C03751C4D04}"/>
              </a:ext>
            </a:extLst>
          </p:cNvPr>
          <p:cNvPicPr>
            <a:picLocks noChangeAspect="1"/>
          </p:cNvPicPr>
          <p:nvPr/>
        </p:nvPicPr>
        <p:blipFill>
          <a:blip r:embed="rId3">
            <a:extLst>
              <a:ext uri="{28A0092B-C50C-407E-A947-70E740481C1C}">
                <a14:useLocalDpi xmlns:a14="http://schemas.microsoft.com/office/drawing/2010/main" val="0"/>
              </a:ext>
            </a:extLst>
          </a:blip>
          <a:srcRect l="32610" t="20277" r="26089" b="15585"/>
          <a:stretch>
            <a:fillRect/>
          </a:stretch>
        </p:blipFill>
        <p:spPr bwMode="auto">
          <a:xfrm>
            <a:off x="1847591" y="4293097"/>
            <a:ext cx="3080521" cy="234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Application to Images </a:t>
            </a:r>
            <a:r>
              <a:rPr lang="en-US" sz="3200" b="1" i="1" dirty="0">
                <a:solidFill>
                  <a:schemeClr val="accent3"/>
                </a:solidFill>
                <a:latin typeface="Times New Roman" panose="02020603050405020304" pitchFamily="18" charset="0"/>
                <a:cs typeface="Times New Roman" panose="02020603050405020304" pitchFamily="18" charset="0"/>
              </a:rPr>
              <a:t>Contd.,</a:t>
            </a:r>
          </a:p>
        </p:txBody>
      </p:sp>
      <p:sp>
        <p:nvSpPr>
          <p:cNvPr id="3" name="Date Placeholder 2"/>
          <p:cNvSpPr>
            <a:spLocks noGrp="1"/>
          </p:cNvSpPr>
          <p:nvPr>
            <p:ph type="dt" sz="half" idx="10"/>
          </p:nvPr>
        </p:nvSpPr>
        <p:spPr/>
        <p:txBody>
          <a:bodyPr/>
          <a:lstStyle/>
          <a:p>
            <a:fld id="{733A7651-88E6-45EF-885F-4559CAADB02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64</a:t>
            </a:fld>
            <a:endParaRPr lang="en-IN"/>
          </a:p>
        </p:txBody>
      </p:sp>
      <p:sp>
        <p:nvSpPr>
          <p:cNvPr id="8" name="Content Placeholder 2">
            <a:extLst>
              <a:ext uri="{FF2B5EF4-FFF2-40B4-BE49-F238E27FC236}">
                <a16:creationId xmlns:a16="http://schemas.microsoft.com/office/drawing/2014/main" id="{1C34BA59-50D6-45DB-9106-586972580167}"/>
              </a:ext>
            </a:extLst>
          </p:cNvPr>
          <p:cNvSpPr>
            <a:spLocks noGrp="1"/>
          </p:cNvSpPr>
          <p:nvPr/>
        </p:nvSpPr>
        <p:spPr bwMode="auto">
          <a:xfrm>
            <a:off x="316706" y="971324"/>
            <a:ext cx="8510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endParaRPr lang="en-US" sz="2400" b="1" dirty="0">
              <a:latin typeface="Times New Roman" panose="02020603050405020304" pitchFamily="18" charset="0"/>
              <a:cs typeface="Times New Roman" panose="02020603050405020304" pitchFamily="18" charset="0"/>
            </a:endParaRPr>
          </a:p>
          <a:p>
            <a:pPr>
              <a:defRPr/>
            </a:pPr>
            <a:r>
              <a:rPr lang="en-US" altLang="en-US" sz="2400" dirty="0">
                <a:solidFill>
                  <a:srgbClr val="000000"/>
                </a:solidFill>
                <a:latin typeface="Times New Roman" panose="02020603050405020304" pitchFamily="18" charset="0"/>
                <a:cs typeface="Times New Roman" panose="02020603050405020304" pitchFamily="18" charset="0"/>
              </a:rPr>
              <a:t>The key challenge is that the covariance matrix </a:t>
            </a:r>
            <a:r>
              <a:rPr lang="el-GR" altLang="en-US" sz="2400" dirty="0">
                <a:solidFill>
                  <a:srgbClr val="000000"/>
                </a:solidFill>
                <a:latin typeface="Times New Roman" panose="02020603050405020304" pitchFamily="18" charset="0"/>
                <a:cs typeface="Times New Roman" panose="02020603050405020304" pitchFamily="18" charset="0"/>
              </a:rPr>
              <a:t>Σ</a:t>
            </a:r>
            <a:r>
              <a:rPr lang="en-US" altLang="en-US" sz="2400" baseline="-25000" dirty="0">
                <a:solidFill>
                  <a:srgbClr val="000000"/>
                </a:solidFill>
                <a:latin typeface="Times New Roman" panose="02020603050405020304" pitchFamily="18" charset="0"/>
                <a:cs typeface="Times New Roman" panose="02020603050405020304" pitchFamily="18" charset="0"/>
              </a:rPr>
              <a:t>x </a:t>
            </a:r>
            <a:r>
              <a:rPr lang="en-US" altLang="en-US" sz="2400" dirty="0">
                <a:solidFill>
                  <a:srgbClr val="000000"/>
                </a:solidFill>
                <a:latin typeface="Times New Roman" panose="02020603050405020304" pitchFamily="18" charset="0"/>
                <a:cs typeface="Times New Roman" panose="02020603050405020304" pitchFamily="18" charset="0"/>
              </a:rPr>
              <a:t>is now </a:t>
            </a:r>
            <a:r>
              <a:rPr lang="en-US" altLang="en-US" sz="2400" dirty="0">
                <a:solidFill>
                  <a:srgbClr val="FF0000"/>
                </a:solidFill>
                <a:latin typeface="Times New Roman" panose="02020603050405020304" pitchFamily="18" charset="0"/>
                <a:cs typeface="Times New Roman" panose="02020603050405020304" pitchFamily="18" charset="0"/>
              </a:rPr>
              <a:t>very large </a:t>
            </a:r>
            <a:r>
              <a:rPr lang="en-US" altLang="en-US" sz="2400" dirty="0">
                <a:solidFill>
                  <a:srgbClr val="000000"/>
                </a:solidFill>
                <a:latin typeface="Times New Roman" panose="02020603050405020304" pitchFamily="18" charset="0"/>
                <a:cs typeface="Times New Roman" panose="02020603050405020304" pitchFamily="18" charset="0"/>
              </a:rPr>
              <a:t>(i.e., N</a:t>
            </a:r>
            <a:r>
              <a:rPr lang="en-US" altLang="en-US" sz="2400" baseline="30000" dirty="0">
                <a:solidFill>
                  <a:srgbClr val="000000"/>
                </a:solidFill>
                <a:latin typeface="Times New Roman" panose="02020603050405020304" pitchFamily="18" charset="0"/>
                <a:cs typeface="Times New Roman" panose="02020603050405020304" pitchFamily="18" charset="0"/>
              </a:rPr>
              <a:t>2</a:t>
            </a:r>
            <a:r>
              <a:rPr lang="en-US" altLang="en-US" sz="2400" dirty="0">
                <a:solidFill>
                  <a:srgbClr val="000000"/>
                </a:solidFill>
                <a:latin typeface="Times New Roman" panose="02020603050405020304" pitchFamily="18" charset="0"/>
                <a:cs typeface="Times New Roman" panose="02020603050405020304" pitchFamily="18" charset="0"/>
              </a:rPr>
              <a:t> x N</a:t>
            </a:r>
            <a:r>
              <a:rPr lang="en-US" altLang="en-US" sz="2400" baseline="30000" dirty="0">
                <a:solidFill>
                  <a:srgbClr val="000000"/>
                </a:solidFill>
                <a:latin typeface="Times New Roman" panose="02020603050405020304" pitchFamily="18" charset="0"/>
                <a:cs typeface="Times New Roman" panose="02020603050405020304" pitchFamily="18" charset="0"/>
              </a:rPr>
              <a:t>2</a:t>
            </a:r>
            <a:r>
              <a:rPr lang="en-US" altLang="en-US" sz="2400" dirty="0">
                <a:solidFill>
                  <a:srgbClr val="000000"/>
                </a:solidFill>
                <a:latin typeface="Times New Roman" panose="02020603050405020304" pitchFamily="18" charset="0"/>
                <a:cs typeface="Times New Roman" panose="02020603050405020304" pitchFamily="18" charset="0"/>
              </a:rPr>
              <a:t>) – see Step 3:</a:t>
            </a:r>
          </a:p>
          <a:p>
            <a:pPr marL="0" indent="0">
              <a:buFontTx/>
              <a:buNone/>
              <a:defRPr/>
            </a:pPr>
            <a:endParaRPr lang="en-US" sz="2400" b="1" dirty="0">
              <a:latin typeface="Times New Roman" panose="02020603050405020304" pitchFamily="18" charset="0"/>
              <a:cs typeface="Times New Roman" panose="02020603050405020304" pitchFamily="18" charset="0"/>
            </a:endParaRPr>
          </a:p>
          <a:p>
            <a:pPr marL="0" indent="0">
              <a:buFontTx/>
              <a:buNone/>
              <a:defRPr/>
            </a:pP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Step 3:</a:t>
            </a:r>
            <a:r>
              <a:rPr lang="en-US" sz="2400" dirty="0">
                <a:solidFill>
                  <a:schemeClr val="tx1"/>
                </a:solidFill>
                <a:latin typeface="Times New Roman" panose="02020603050405020304" pitchFamily="18" charset="0"/>
                <a:cs typeface="Times New Roman" panose="02020603050405020304" pitchFamily="18" charset="0"/>
              </a:rPr>
              <a:t> compute the covariance matrix </a:t>
            </a:r>
            <a:r>
              <a:rPr lang="el-GR" sz="2400" dirty="0">
                <a:solidFill>
                  <a:schemeClr val="tx1"/>
                </a:solidFill>
                <a:latin typeface="Times New Roman" panose="02020603050405020304" pitchFamily="18" charset="0"/>
                <a:cs typeface="Times New Roman" panose="02020603050405020304" pitchFamily="18" charset="0"/>
              </a:rPr>
              <a:t>Σ</a:t>
            </a:r>
            <a:r>
              <a:rPr lang="en-US" sz="2400" baseline="-25000" dirty="0">
                <a:solidFill>
                  <a:schemeClr val="tx1"/>
                </a:solidFill>
                <a:latin typeface="Times New Roman" panose="02020603050405020304" pitchFamily="18" charset="0"/>
                <a:cs typeface="Times New Roman" panose="02020603050405020304" pitchFamily="18" charset="0"/>
              </a:rPr>
              <a:t>x</a:t>
            </a:r>
          </a:p>
          <a:p>
            <a:pPr>
              <a:defRPr/>
            </a:pPr>
            <a:endParaRPr lang="en-US" sz="2400" baseline="-25000" dirty="0">
              <a:latin typeface="Times New Roman" panose="02020603050405020304" pitchFamily="18" charset="0"/>
              <a:cs typeface="Times New Roman" panose="02020603050405020304" pitchFamily="18" charset="0"/>
            </a:endParaRPr>
          </a:p>
          <a:p>
            <a:pPr>
              <a:defRPr/>
            </a:pPr>
            <a:endParaRPr lang="en-US" sz="2400" baseline="-25000" dirty="0">
              <a:latin typeface="Times New Roman" panose="02020603050405020304" pitchFamily="18" charset="0"/>
              <a:cs typeface="Times New Roman" panose="02020603050405020304" pitchFamily="18" charset="0"/>
            </a:endParaRPr>
          </a:p>
          <a:p>
            <a:pPr marL="0" indent="0">
              <a:buFontTx/>
              <a:buNone/>
              <a:defRPr/>
            </a:pPr>
            <a:r>
              <a:rPr lang="en-US" sz="2400" baseline="-25000" dirty="0">
                <a:latin typeface="Times New Roman" panose="02020603050405020304" pitchFamily="18" charset="0"/>
                <a:cs typeface="Times New Roman" panose="02020603050405020304" pitchFamily="18" charset="0"/>
              </a:rPr>
              <a:t> </a:t>
            </a:r>
          </a:p>
          <a:p>
            <a:pPr>
              <a:defRPr/>
            </a:pPr>
            <a:endParaRPr lang="en-US" sz="2400" dirty="0">
              <a:latin typeface="Times New Roman" panose="02020603050405020304" pitchFamily="18" charset="0"/>
              <a:cs typeface="Times New Roman" panose="02020603050405020304" pitchFamily="18" charset="0"/>
            </a:endParaRPr>
          </a:p>
          <a:p>
            <a:pPr>
              <a:defRPr/>
            </a:pPr>
            <a:r>
              <a:rPr lang="el-GR" sz="2400" dirty="0">
                <a:solidFill>
                  <a:schemeClr val="tx1"/>
                </a:solidFill>
                <a:latin typeface="Times New Roman" panose="02020603050405020304" pitchFamily="18" charset="0"/>
                <a:cs typeface="Times New Roman" panose="02020603050405020304" pitchFamily="18" charset="0"/>
              </a:rPr>
              <a:t>Σ</a:t>
            </a:r>
            <a:r>
              <a:rPr lang="en-US" sz="2400" b="1" baseline="-25000" dirty="0">
                <a:solidFill>
                  <a:schemeClr val="tx1"/>
                </a:solidFill>
                <a:latin typeface="Times New Roman" panose="02020603050405020304" pitchFamily="18" charset="0"/>
                <a:cs typeface="Times New Roman" panose="02020603050405020304" pitchFamily="18" charset="0"/>
              </a:rPr>
              <a:t>x</a:t>
            </a:r>
            <a:r>
              <a:rPr lang="en-US" sz="2400" dirty="0">
                <a:solidFill>
                  <a:schemeClr val="tx1"/>
                </a:solidFill>
                <a:latin typeface="Times New Roman" panose="02020603050405020304" pitchFamily="18" charset="0"/>
                <a:cs typeface="Times New Roman" panose="02020603050405020304" pitchFamily="18" charset="0"/>
              </a:rPr>
              <a:t> is now an N</a:t>
            </a:r>
            <a:r>
              <a:rPr lang="en-US" sz="2400" baseline="30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x N</a:t>
            </a:r>
            <a:r>
              <a:rPr lang="en-US" sz="2400" baseline="30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matrix – </a:t>
            </a:r>
            <a:r>
              <a:rPr lang="en-US" sz="2400" dirty="0">
                <a:solidFill>
                  <a:srgbClr val="FF0000"/>
                </a:solidFill>
                <a:latin typeface="Times New Roman" panose="02020603050405020304" pitchFamily="18" charset="0"/>
                <a:cs typeface="Times New Roman" panose="02020603050405020304" pitchFamily="18" charset="0"/>
              </a:rPr>
              <a:t>computationally</a:t>
            </a:r>
            <a:r>
              <a:rPr lang="en-US" sz="2400" dirty="0">
                <a:solidFill>
                  <a:schemeClr val="tx1"/>
                </a:solidFill>
                <a:latin typeface="Times New Roman" panose="02020603050405020304" pitchFamily="18" charset="0"/>
                <a:cs typeface="Times New Roman" panose="02020603050405020304" pitchFamily="18" charset="0"/>
              </a:rPr>
              <a:t> expensive to compute its eigenvalues/eigenvectors </a:t>
            </a:r>
            <a:r>
              <a:rPr lang="el-GR" sz="2400" dirty="0">
                <a:solidFill>
                  <a:schemeClr val="tx1"/>
                </a:solidFill>
                <a:latin typeface="Times New Roman" panose="02020603050405020304" pitchFamily="18" charset="0"/>
                <a:cs typeface="Times New Roman" panose="02020603050405020304" pitchFamily="18" charset="0"/>
              </a:rPr>
              <a:t>λ</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u</a:t>
            </a:r>
            <a:r>
              <a:rPr lang="en-US" sz="2400" baseline="-25000" dirty="0" err="1">
                <a:solidFill>
                  <a:schemeClr val="tx1"/>
                </a:solidFill>
                <a:latin typeface="Times New Roman" panose="02020603050405020304" pitchFamily="18" charset="0"/>
                <a:cs typeface="Times New Roman" panose="02020603050405020304" pitchFamily="18" charset="0"/>
              </a:rPr>
              <a:t>i</a:t>
            </a:r>
            <a:endParaRPr lang="en-US" sz="2400" baseline="-250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000" b="1" dirty="0">
                <a:solidFill>
                  <a:schemeClr val="tx1"/>
                </a:solidFill>
                <a:latin typeface="Times New Roman" panose="02020603050405020304" pitchFamily="18" charset="0"/>
                <a:cs typeface="Times New Roman" panose="02020603050405020304" pitchFamily="18" charset="0"/>
              </a:rPr>
              <a:t>                                               </a:t>
            </a:r>
          </a:p>
          <a:p>
            <a:pPr marL="0" indent="0">
              <a:buFontTx/>
              <a:buNone/>
              <a:defRPr/>
            </a:pPr>
            <a:r>
              <a:rPr lang="en-US" sz="2000" b="1" dirty="0">
                <a:solidFill>
                  <a:schemeClr val="tx1"/>
                </a:solidFill>
                <a:latin typeface="Times New Roman" panose="02020603050405020304" pitchFamily="18" charset="0"/>
                <a:cs typeface="Times New Roman" panose="02020603050405020304" pitchFamily="18" charset="0"/>
              </a:rPr>
              <a:t>                                                (AA</a:t>
            </a:r>
            <a:r>
              <a:rPr lang="en-US" sz="2000" b="1" baseline="30000" dirty="0">
                <a:solidFill>
                  <a:schemeClr val="tx1"/>
                </a:solidFill>
                <a:latin typeface="Times New Roman" panose="02020603050405020304" pitchFamily="18" charset="0"/>
                <a:cs typeface="Times New Roman" panose="02020603050405020304" pitchFamily="18" charset="0"/>
              </a:rPr>
              <a:t>T</a:t>
            </a:r>
            <a:r>
              <a:rPr lang="en-US" sz="2000" b="1" dirty="0">
                <a:solidFill>
                  <a:schemeClr val="tx1"/>
                </a:solidFill>
                <a:latin typeface="Times New Roman" panose="02020603050405020304" pitchFamily="18" charset="0"/>
                <a:cs typeface="Times New Roman" panose="02020603050405020304" pitchFamily="18" charset="0"/>
              </a:rPr>
              <a:t>)</a:t>
            </a:r>
            <a:r>
              <a:rPr lang="en-US" sz="2000" b="1" dirty="0" err="1">
                <a:solidFill>
                  <a:schemeClr val="tx1"/>
                </a:solidFill>
                <a:latin typeface="Times New Roman" panose="02020603050405020304" pitchFamily="18" charset="0"/>
                <a:cs typeface="Times New Roman" panose="02020603050405020304" pitchFamily="18" charset="0"/>
              </a:rPr>
              <a:t>u</a:t>
            </a:r>
            <a:r>
              <a:rPr lang="en-US" sz="2000" b="1" baseline="-25000" dirty="0" err="1">
                <a:solidFill>
                  <a:schemeClr val="tx1"/>
                </a:solidFill>
                <a:latin typeface="Times New Roman" panose="02020603050405020304" pitchFamily="18" charset="0"/>
                <a:cs typeface="Times New Roman" panose="02020603050405020304" pitchFamily="18" charset="0"/>
              </a:rPr>
              <a:t>i</a:t>
            </a:r>
            <a:r>
              <a:rPr lang="en-US" sz="2000" b="1" dirty="0">
                <a:solidFill>
                  <a:schemeClr val="tx1"/>
                </a:solidFill>
                <a:latin typeface="Times New Roman" panose="02020603050405020304" pitchFamily="18" charset="0"/>
                <a:cs typeface="Times New Roman" panose="02020603050405020304" pitchFamily="18" charset="0"/>
              </a:rPr>
              <a:t>=</a:t>
            </a:r>
            <a:r>
              <a:rPr lang="el-GR" sz="2000" b="1" dirty="0">
                <a:solidFill>
                  <a:schemeClr val="tx1"/>
                </a:solidFill>
                <a:latin typeface="Times New Roman" panose="02020603050405020304" pitchFamily="18" charset="0"/>
                <a:cs typeface="Times New Roman" panose="02020603050405020304" pitchFamily="18" charset="0"/>
              </a:rPr>
              <a:t> λ</a:t>
            </a:r>
            <a:r>
              <a:rPr lang="en-US" sz="2000" b="1" baseline="-25000" dirty="0" err="1">
                <a:solidFill>
                  <a:schemeClr val="tx1"/>
                </a:solidFill>
                <a:latin typeface="Times New Roman" panose="02020603050405020304" pitchFamily="18" charset="0"/>
                <a:cs typeface="Times New Roman" panose="02020603050405020304" pitchFamily="18" charset="0"/>
              </a:rPr>
              <a:t>i</a:t>
            </a:r>
            <a:r>
              <a:rPr lang="en-US" sz="2000" b="1" dirty="0" err="1">
                <a:solidFill>
                  <a:schemeClr val="tx1"/>
                </a:solidFill>
                <a:latin typeface="Times New Roman" panose="02020603050405020304" pitchFamily="18" charset="0"/>
                <a:cs typeface="Times New Roman" panose="02020603050405020304" pitchFamily="18" charset="0"/>
              </a:rPr>
              <a:t>u</a:t>
            </a:r>
            <a:r>
              <a:rPr lang="en-US" sz="2000" b="1" baseline="-25000" dirty="0" err="1">
                <a:solidFill>
                  <a:schemeClr val="tx1"/>
                </a:solidFill>
                <a:latin typeface="Times New Roman" panose="02020603050405020304" pitchFamily="18" charset="0"/>
                <a:cs typeface="Times New Roman" panose="02020603050405020304" pitchFamily="18" charset="0"/>
              </a:rPr>
              <a:t>i</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DC384C9-D665-4EE2-B010-B497C9BDB3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4518" y="3211287"/>
            <a:ext cx="33448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953C7B75-4125-4203-91BA-449E8C0DD67B}"/>
              </a:ext>
            </a:extLst>
          </p:cNvPr>
          <p:cNvSpPr>
            <a:spLocks noChangeArrowheads="1"/>
          </p:cNvSpPr>
          <p:nvPr/>
        </p:nvSpPr>
        <p:spPr bwMode="auto">
          <a:xfrm>
            <a:off x="5639593" y="3228749"/>
            <a:ext cx="29718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0"/>
              </a:spcBef>
              <a:buClrTx/>
              <a:buFontTx/>
              <a:buNone/>
              <a:defRPr/>
            </a:pPr>
            <a:r>
              <a:rPr lang="en-US" altLang="en-US" sz="2000" b="0" dirty="0">
                <a:latin typeface="+mn-lt"/>
              </a:rPr>
              <a:t>where A=[</a:t>
            </a:r>
            <a:r>
              <a:rPr lang="el-GR" altLang="en-US" sz="2000" b="0" dirty="0">
                <a:latin typeface="+mn-lt"/>
              </a:rPr>
              <a:t>Φ</a:t>
            </a:r>
            <a:r>
              <a:rPr lang="el-GR" altLang="en-US" sz="2000" b="0" baseline="-25000" dirty="0">
                <a:latin typeface="+mn-lt"/>
              </a:rPr>
              <a:t>1</a:t>
            </a:r>
            <a:r>
              <a:rPr lang="el-GR" altLang="en-US" sz="2000" b="0" dirty="0">
                <a:latin typeface="+mn-lt"/>
              </a:rPr>
              <a:t> Φ</a:t>
            </a:r>
            <a:r>
              <a:rPr lang="el-GR" altLang="en-US" sz="2000" b="0" baseline="-25000" dirty="0">
                <a:latin typeface="+mn-lt"/>
              </a:rPr>
              <a:t>2</a:t>
            </a:r>
            <a:r>
              <a:rPr lang="el-GR" altLang="en-US" sz="2000" b="0" dirty="0">
                <a:latin typeface="+mn-lt"/>
              </a:rPr>
              <a:t> ... Φ</a:t>
            </a:r>
            <a:r>
              <a:rPr lang="el-GR" altLang="en-US" sz="2000" b="0" baseline="-25000" dirty="0">
                <a:latin typeface="+mn-lt"/>
              </a:rPr>
              <a:t>Μ</a:t>
            </a:r>
            <a:r>
              <a:rPr lang="el-GR" altLang="en-US" sz="2000" b="0" dirty="0">
                <a:latin typeface="+mn-lt"/>
              </a:rPr>
              <a:t>]</a:t>
            </a:r>
            <a:r>
              <a:rPr lang="en-US" altLang="en-US" sz="2000" b="0" dirty="0">
                <a:latin typeface="+mn-lt"/>
              </a:rPr>
              <a:t>                                                             (N</a:t>
            </a:r>
            <a:r>
              <a:rPr lang="en-US" altLang="en-US" sz="2000" b="0" baseline="30000" dirty="0">
                <a:latin typeface="+mn-lt"/>
              </a:rPr>
              <a:t>2</a:t>
            </a:r>
            <a:r>
              <a:rPr lang="en-US" altLang="en-US" sz="2000" b="0" dirty="0">
                <a:latin typeface="+mn-lt"/>
              </a:rPr>
              <a:t> x M matrix)</a:t>
            </a:r>
            <a:endParaRPr lang="en-US" altLang="en-US" sz="2000" b="0" u="sng" dirty="0">
              <a:latin typeface="+mn-lt"/>
            </a:endParaRPr>
          </a:p>
        </p:txBody>
      </p:sp>
      <p:sp>
        <p:nvSpPr>
          <p:cNvPr id="11" name="Rectangle 10">
            <a:extLst>
              <a:ext uri="{FF2B5EF4-FFF2-40B4-BE49-F238E27FC236}">
                <a16:creationId xmlns:a16="http://schemas.microsoft.com/office/drawing/2014/main" id="{E3474199-93AD-4B98-A3A3-FC84B356F657}"/>
              </a:ext>
            </a:extLst>
          </p:cNvPr>
          <p:cNvSpPr>
            <a:spLocks noChangeArrowheads="1"/>
          </p:cNvSpPr>
          <p:nvPr/>
        </p:nvSpPr>
        <p:spPr bwMode="auto">
          <a:xfrm>
            <a:off x="3285111" y="5467124"/>
            <a:ext cx="1905000" cy="533400"/>
          </a:xfrm>
          <a:prstGeom prst="rect">
            <a:avLst/>
          </a:prstGeom>
          <a:noFill/>
          <a:ln w="28575"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Application to Images </a:t>
            </a:r>
            <a:r>
              <a:rPr lang="en-US" sz="3200" b="1" i="1" dirty="0">
                <a:solidFill>
                  <a:schemeClr val="accent3"/>
                </a:solidFill>
                <a:latin typeface="Times New Roman" panose="02020603050405020304" pitchFamily="18" charset="0"/>
                <a:cs typeface="Times New Roman" panose="02020603050405020304" pitchFamily="18" charset="0"/>
              </a:rPr>
              <a:t>Contd.,</a:t>
            </a:r>
            <a:endParaRPr lang="en-US" sz="3200" dirty="0"/>
          </a:p>
        </p:txBody>
      </p:sp>
      <p:sp>
        <p:nvSpPr>
          <p:cNvPr id="3" name="Date Placeholder 2"/>
          <p:cNvSpPr>
            <a:spLocks noGrp="1"/>
          </p:cNvSpPr>
          <p:nvPr>
            <p:ph type="dt" sz="half" idx="10"/>
          </p:nvPr>
        </p:nvSpPr>
        <p:spPr/>
        <p:txBody>
          <a:bodyPr/>
          <a:lstStyle/>
          <a:p>
            <a:fld id="{46D85D53-1E76-4D74-8281-2942A4B348F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65</a:t>
            </a:fld>
            <a:endParaRPr lang="en-IN"/>
          </a:p>
        </p:txBody>
      </p:sp>
      <p:sp>
        <p:nvSpPr>
          <p:cNvPr id="8" name="Content Placeholder 2">
            <a:extLst>
              <a:ext uri="{FF2B5EF4-FFF2-40B4-BE49-F238E27FC236}">
                <a16:creationId xmlns:a16="http://schemas.microsoft.com/office/drawing/2014/main" id="{40401766-A21E-494D-83B5-80141E57A06A}"/>
              </a:ext>
            </a:extLst>
          </p:cNvPr>
          <p:cNvSpPr>
            <a:spLocks noGrp="1"/>
          </p:cNvSpPr>
          <p:nvPr/>
        </p:nvSpPr>
        <p:spPr bwMode="auto">
          <a:xfrm>
            <a:off x="440634" y="1387929"/>
            <a:ext cx="8510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r>
              <a:rPr lang="en-US" sz="2000" dirty="0">
                <a:solidFill>
                  <a:schemeClr val="tx1"/>
                </a:solidFill>
                <a:latin typeface="Times New Roman" panose="02020603050405020304" pitchFamily="18" charset="0"/>
                <a:cs typeface="Times New Roman" panose="02020603050405020304" pitchFamily="18" charset="0"/>
              </a:rPr>
              <a:t>We will use a simple “</a:t>
            </a:r>
            <a:r>
              <a:rPr lang="en-US" sz="2000" dirty="0">
                <a:solidFill>
                  <a:srgbClr val="FF0000"/>
                </a:solidFill>
                <a:latin typeface="Times New Roman" panose="02020603050405020304" pitchFamily="18" charset="0"/>
                <a:cs typeface="Times New Roman" panose="02020603050405020304" pitchFamily="18" charset="0"/>
              </a:rPr>
              <a:t>trick</a:t>
            </a:r>
            <a:r>
              <a:rPr lang="en-US" sz="2000" dirty="0">
                <a:solidFill>
                  <a:schemeClr val="tx1"/>
                </a:solidFill>
                <a:latin typeface="Times New Roman" panose="02020603050405020304" pitchFamily="18" charset="0"/>
                <a:cs typeface="Times New Roman" panose="02020603050405020304" pitchFamily="18" charset="0"/>
              </a:rPr>
              <a:t>” to get around this by relating the eigenvalues/eigenvectors of AA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 to those of 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a:t>
            </a: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r>
              <a:rPr lang="en-US" sz="2000" dirty="0">
                <a:solidFill>
                  <a:schemeClr val="tx1"/>
                </a:solidFill>
                <a:latin typeface="Times New Roman" panose="02020603050405020304" pitchFamily="18" charset="0"/>
                <a:cs typeface="Times New Roman" panose="02020603050405020304" pitchFamily="18" charset="0"/>
              </a:rPr>
              <a:t>Let us consider the matrix 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 instead (i.e., M x M matrix)</a:t>
            </a:r>
          </a:p>
          <a:p>
            <a:pPr lvl="1">
              <a:defRPr/>
            </a:pPr>
            <a:r>
              <a:rPr lang="en-US" sz="2000" dirty="0">
                <a:solidFill>
                  <a:schemeClr val="tx1"/>
                </a:solidFill>
                <a:latin typeface="Times New Roman" panose="02020603050405020304" pitchFamily="18" charset="0"/>
                <a:cs typeface="Times New Roman" panose="02020603050405020304" pitchFamily="18" charset="0"/>
              </a:rPr>
              <a:t>Suppose its eigenvalues/eigenvectors are </a:t>
            </a:r>
            <a:r>
              <a:rPr lang="el-GR" sz="2000" dirty="0">
                <a:solidFill>
                  <a:schemeClr val="tx1"/>
                </a:solidFill>
                <a:latin typeface="Times New Roman" panose="02020603050405020304" pitchFamily="18" charset="0"/>
                <a:cs typeface="Times New Roman" panose="02020603050405020304" pitchFamily="18" charset="0"/>
              </a:rPr>
              <a:t>μ</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v</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a:t>
            </a:r>
          </a:p>
          <a:p>
            <a:pPr marL="457200" lvl="1" indent="0">
              <a:buFont typeface="Arial" panose="020B0604020202020204" pitchFamily="34" charset="0"/>
              <a:buNone/>
              <a:defRPr/>
            </a:pPr>
            <a:r>
              <a:rPr lang="en-US" sz="2000" dirty="0">
                <a:solidFill>
                  <a:schemeClr val="tx1"/>
                </a:solidFill>
                <a:latin typeface="Times New Roman" panose="02020603050405020304" pitchFamily="18" charset="0"/>
                <a:cs typeface="Times New Roman" panose="02020603050405020304" pitchFamily="18" charset="0"/>
              </a:rPr>
              <a:t>                                      (A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A)v</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l-GR" sz="2000" dirty="0">
                <a:solidFill>
                  <a:schemeClr val="tx1"/>
                </a:solidFill>
                <a:latin typeface="Times New Roman" panose="02020603050405020304" pitchFamily="18" charset="0"/>
                <a:cs typeface="Times New Roman" panose="02020603050405020304" pitchFamily="18" charset="0"/>
              </a:rPr>
              <a:t> μ</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err="1">
                <a:solidFill>
                  <a:schemeClr val="tx1"/>
                </a:solidFill>
                <a:latin typeface="Times New Roman" panose="02020603050405020304" pitchFamily="18" charset="0"/>
                <a:cs typeface="Times New Roman" panose="02020603050405020304" pitchFamily="18" charset="0"/>
              </a:rPr>
              <a:t>v</a:t>
            </a:r>
            <a:r>
              <a:rPr lang="en-US" sz="2000" baseline="-25000" dirty="0" err="1">
                <a:solidFill>
                  <a:schemeClr val="tx1"/>
                </a:solidFill>
                <a:latin typeface="Times New Roman" panose="02020603050405020304" pitchFamily="18" charset="0"/>
                <a:cs typeface="Times New Roman" panose="02020603050405020304" pitchFamily="18" charset="0"/>
              </a:rPr>
              <a:t>i</a:t>
            </a:r>
            <a:endParaRPr lang="en-US" sz="2000" dirty="0">
              <a:solidFill>
                <a:schemeClr val="tx1"/>
              </a:solidFill>
              <a:latin typeface="Times New Roman" panose="02020603050405020304" pitchFamily="18" charset="0"/>
              <a:cs typeface="Times New Roman" panose="02020603050405020304" pitchFamily="18" charset="0"/>
            </a:endParaRPr>
          </a:p>
          <a:p>
            <a:pPr lvl="1">
              <a:defRPr/>
            </a:pPr>
            <a:r>
              <a:rPr lang="en-US" sz="2000" dirty="0">
                <a:solidFill>
                  <a:schemeClr val="tx1"/>
                </a:solidFill>
                <a:latin typeface="Times New Roman" panose="02020603050405020304" pitchFamily="18" charset="0"/>
                <a:cs typeface="Times New Roman" panose="02020603050405020304" pitchFamily="18" charset="0"/>
              </a:rPr>
              <a:t>Multiply both sides by A:</a:t>
            </a:r>
          </a:p>
          <a:p>
            <a:pPr marL="457200" lvl="1" indent="0">
              <a:buFont typeface="Arial" panose="020B0604020202020204" pitchFamily="34" charset="0"/>
              <a:buNone/>
              <a:defRPr/>
            </a:pPr>
            <a:r>
              <a:rPr lang="en-US" sz="2000" dirty="0">
                <a:solidFill>
                  <a:schemeClr val="tx1"/>
                </a:solidFill>
                <a:latin typeface="Times New Roman" panose="02020603050405020304" pitchFamily="18" charset="0"/>
                <a:cs typeface="Times New Roman" panose="02020603050405020304" pitchFamily="18" charset="0"/>
              </a:rPr>
              <a:t>			A(A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A)v</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a:t>
            </a:r>
            <a:r>
              <a:rPr lang="el-GR" sz="2000" dirty="0">
                <a:solidFill>
                  <a:schemeClr val="tx1"/>
                </a:solidFill>
                <a:latin typeface="Times New Roman" panose="02020603050405020304" pitchFamily="18" charset="0"/>
                <a:cs typeface="Times New Roman" panose="02020603050405020304" pitchFamily="18" charset="0"/>
              </a:rPr>
              <a:t>μ</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err="1">
                <a:solidFill>
                  <a:schemeClr val="tx1"/>
                </a:solidFill>
                <a:latin typeface="Times New Roman" panose="02020603050405020304" pitchFamily="18" charset="0"/>
                <a:cs typeface="Times New Roman" panose="02020603050405020304" pitchFamily="18" charset="0"/>
              </a:rPr>
              <a:t>v</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or   (AA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Av</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l-GR" sz="2000" dirty="0">
                <a:solidFill>
                  <a:schemeClr val="tx1"/>
                </a:solidFill>
                <a:latin typeface="Times New Roman" panose="02020603050405020304" pitchFamily="18" charset="0"/>
                <a:cs typeface="Times New Roman" panose="02020603050405020304" pitchFamily="18" charset="0"/>
              </a:rPr>
              <a:t> μ</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Av</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a:t>
            </a:r>
          </a:p>
          <a:p>
            <a:pPr marL="457200" lvl="1" indent="0">
              <a:buFont typeface="Arial" panose="020B0604020202020204" pitchFamily="34" charset="0"/>
              <a:buNone/>
              <a:defRPr/>
            </a:pPr>
            <a:endParaRPr lang="en-US" sz="2000" dirty="0">
              <a:solidFill>
                <a:schemeClr val="tx1"/>
              </a:solidFill>
              <a:latin typeface="Times New Roman" panose="02020603050405020304" pitchFamily="18" charset="0"/>
              <a:cs typeface="Times New Roman" panose="02020603050405020304" pitchFamily="18" charset="0"/>
            </a:endParaRPr>
          </a:p>
          <a:p>
            <a:pPr lvl="1">
              <a:defRPr/>
            </a:pPr>
            <a:r>
              <a:rPr lang="en-US" sz="2000" dirty="0">
                <a:solidFill>
                  <a:schemeClr val="tx1"/>
                </a:solidFill>
                <a:latin typeface="Times New Roman" panose="02020603050405020304" pitchFamily="18" charset="0"/>
                <a:cs typeface="Times New Roman" panose="02020603050405020304" pitchFamily="18" charset="0"/>
              </a:rPr>
              <a:t>Assuming (AA</a:t>
            </a:r>
            <a:r>
              <a:rPr lang="en-US" sz="2000" baseline="30000" dirty="0">
                <a:solidFill>
                  <a:schemeClr val="tx1"/>
                </a:solidFill>
                <a:latin typeface="Times New Roman" panose="02020603050405020304" pitchFamily="18" charset="0"/>
                <a:cs typeface="Times New Roman" panose="02020603050405020304" pitchFamily="18" charset="0"/>
              </a:rPr>
              <a:t>T</a:t>
            </a: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u</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l-GR" sz="2000" dirty="0">
                <a:solidFill>
                  <a:schemeClr val="tx1"/>
                </a:solidFill>
                <a:latin typeface="Times New Roman" panose="02020603050405020304" pitchFamily="18" charset="0"/>
                <a:cs typeface="Times New Roman" panose="02020603050405020304" pitchFamily="18" charset="0"/>
              </a:rPr>
              <a:t> λ</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err="1">
                <a:solidFill>
                  <a:schemeClr val="tx1"/>
                </a:solidFill>
                <a:latin typeface="Times New Roman" panose="02020603050405020304" pitchFamily="18" charset="0"/>
                <a:cs typeface="Times New Roman" panose="02020603050405020304" pitchFamily="18" charset="0"/>
              </a:rPr>
              <a:t>u</a:t>
            </a:r>
            <a:r>
              <a:rPr lang="en-US" sz="2000" baseline="-25000" dirty="0" err="1">
                <a:solidFill>
                  <a:schemeClr val="tx1"/>
                </a:solidFill>
                <a:latin typeface="Times New Roman" panose="02020603050405020304" pitchFamily="18" charset="0"/>
                <a:cs typeface="Times New Roman" panose="02020603050405020304" pitchFamily="18" charset="0"/>
              </a:rPr>
              <a:t>i</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defRPr/>
            </a:pPr>
            <a:r>
              <a:rPr lang="en-US" sz="2000" dirty="0">
                <a:solidFill>
                  <a:schemeClr val="tx1"/>
                </a:solidFill>
                <a:latin typeface="Times New Roman" panose="02020603050405020304" pitchFamily="18" charset="0"/>
                <a:cs typeface="Times New Roman" panose="02020603050405020304" pitchFamily="18" charset="0"/>
              </a:rPr>
              <a:t>			</a:t>
            </a:r>
          </a:p>
          <a:p>
            <a:pPr marL="457200" lvl="1" indent="0">
              <a:buFont typeface="Arial" panose="020B0604020202020204" pitchFamily="34" charset="0"/>
              <a:buNone/>
              <a:defRPr/>
            </a:pPr>
            <a:r>
              <a:rPr lang="en-US" sz="2000" dirty="0">
                <a:solidFill>
                  <a:schemeClr val="tx1"/>
                </a:solidFill>
                <a:latin typeface="Times New Roman" panose="02020603050405020304" pitchFamily="18" charset="0"/>
                <a:cs typeface="Times New Roman" panose="02020603050405020304" pitchFamily="18" charset="0"/>
              </a:rPr>
              <a:t>                                 </a:t>
            </a:r>
            <a:r>
              <a:rPr lang="el-GR" sz="2000" dirty="0">
                <a:solidFill>
                  <a:schemeClr val="tx1"/>
                </a:solidFill>
                <a:latin typeface="Times New Roman" panose="02020603050405020304" pitchFamily="18" charset="0"/>
                <a:cs typeface="Times New Roman" panose="02020603050405020304" pitchFamily="18" charset="0"/>
              </a:rPr>
              <a:t>λ</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l-GR" sz="2000" dirty="0">
                <a:solidFill>
                  <a:schemeClr val="tx1"/>
                </a:solidFill>
                <a:latin typeface="Times New Roman" panose="02020603050405020304" pitchFamily="18" charset="0"/>
                <a:cs typeface="Times New Roman" panose="02020603050405020304" pitchFamily="18" charset="0"/>
              </a:rPr>
              <a:t>μ</a:t>
            </a:r>
            <a:r>
              <a:rPr lang="en-US" sz="2000" baseline="-25000" dirty="0">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and  </a:t>
            </a:r>
            <a:r>
              <a:rPr lang="en-US" sz="2000" dirty="0" err="1">
                <a:solidFill>
                  <a:schemeClr val="tx1"/>
                </a:solidFill>
                <a:latin typeface="Times New Roman" panose="02020603050405020304" pitchFamily="18" charset="0"/>
                <a:cs typeface="Times New Roman" panose="02020603050405020304" pitchFamily="18" charset="0"/>
              </a:rPr>
              <a:t>u</a:t>
            </a:r>
            <a:r>
              <a:rPr lang="en-US" sz="2000" baseline="-25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a:t>
            </a:r>
            <a:r>
              <a:rPr lang="en-US" sz="2000" dirty="0" err="1">
                <a:solidFill>
                  <a:schemeClr val="tx1"/>
                </a:solidFill>
                <a:latin typeface="Times New Roman" panose="02020603050405020304" pitchFamily="18" charset="0"/>
                <a:cs typeface="Times New Roman" panose="02020603050405020304" pitchFamily="18" charset="0"/>
              </a:rPr>
              <a:t>Av</a:t>
            </a:r>
            <a:r>
              <a:rPr lang="en-US" sz="2000" baseline="-25000" dirty="0" err="1">
                <a:solidFill>
                  <a:schemeClr val="tx1"/>
                </a:solidFill>
                <a:latin typeface="Times New Roman" panose="02020603050405020304" pitchFamily="18" charset="0"/>
                <a:cs typeface="Times New Roman" panose="02020603050405020304" pitchFamily="18" charset="0"/>
              </a:rPr>
              <a:t>i</a:t>
            </a:r>
            <a:endParaRPr lang="en-US" sz="2000" baseline="-250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AE7677-ED68-4A4E-9271-235231F8A25D}"/>
              </a:ext>
            </a:extLst>
          </p:cNvPr>
          <p:cNvSpPr>
            <a:spLocks noChangeArrowheads="1"/>
          </p:cNvSpPr>
          <p:nvPr/>
        </p:nvSpPr>
        <p:spPr bwMode="auto">
          <a:xfrm>
            <a:off x="5436096" y="3861048"/>
            <a:ext cx="2133600" cy="533400"/>
          </a:xfrm>
          <a:prstGeom prst="rect">
            <a:avLst/>
          </a:prstGeom>
          <a:noFill/>
          <a:ln w="28575"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sp>
        <p:nvSpPr>
          <p:cNvPr id="10" name="Rectangle 9">
            <a:extLst>
              <a:ext uri="{FF2B5EF4-FFF2-40B4-BE49-F238E27FC236}">
                <a16:creationId xmlns:a16="http://schemas.microsoft.com/office/drawing/2014/main" id="{9E0E725A-F2A6-4CA2-9FB5-194969C5430F}"/>
              </a:ext>
            </a:extLst>
          </p:cNvPr>
          <p:cNvSpPr>
            <a:spLocks noChangeArrowheads="1"/>
          </p:cNvSpPr>
          <p:nvPr/>
        </p:nvSpPr>
        <p:spPr bwMode="auto">
          <a:xfrm>
            <a:off x="6186251" y="5280592"/>
            <a:ext cx="2197100" cy="7080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spcBef>
                <a:spcPct val="0"/>
              </a:spcBef>
              <a:buClrTx/>
              <a:buFontTx/>
              <a:buNone/>
              <a:defRPr/>
            </a:pPr>
            <a:r>
              <a:rPr lang="en-US" altLang="en-US" sz="2000" b="0" dirty="0">
                <a:latin typeface="+mn-lt"/>
              </a:rPr>
              <a:t>A=[</a:t>
            </a:r>
            <a:r>
              <a:rPr lang="el-GR" altLang="en-US" sz="2000" b="0" dirty="0">
                <a:latin typeface="+mn-lt"/>
              </a:rPr>
              <a:t>Φ</a:t>
            </a:r>
            <a:r>
              <a:rPr lang="el-GR" altLang="en-US" sz="2000" b="0" baseline="-25000" dirty="0">
                <a:latin typeface="+mn-lt"/>
              </a:rPr>
              <a:t>1</a:t>
            </a:r>
            <a:r>
              <a:rPr lang="el-GR" altLang="en-US" sz="2000" b="0" dirty="0">
                <a:latin typeface="+mn-lt"/>
              </a:rPr>
              <a:t> Φ</a:t>
            </a:r>
            <a:r>
              <a:rPr lang="el-GR" altLang="en-US" sz="2000" b="0" baseline="-25000" dirty="0">
                <a:latin typeface="+mn-lt"/>
              </a:rPr>
              <a:t>2</a:t>
            </a:r>
            <a:r>
              <a:rPr lang="el-GR" altLang="en-US" sz="2000" b="0" dirty="0">
                <a:latin typeface="+mn-lt"/>
              </a:rPr>
              <a:t> ... Φ</a:t>
            </a:r>
            <a:r>
              <a:rPr lang="el-GR" altLang="en-US" sz="2000" b="0" baseline="-25000" dirty="0">
                <a:latin typeface="+mn-lt"/>
              </a:rPr>
              <a:t>Μ</a:t>
            </a:r>
            <a:r>
              <a:rPr lang="el-GR" altLang="en-US" sz="2000" b="0" dirty="0">
                <a:latin typeface="+mn-lt"/>
              </a:rPr>
              <a:t>]</a:t>
            </a:r>
            <a:r>
              <a:rPr lang="en-US" altLang="en-US" sz="2000" b="0" dirty="0">
                <a:latin typeface="+mn-lt"/>
              </a:rPr>
              <a:t>                                                             (N</a:t>
            </a:r>
            <a:r>
              <a:rPr lang="en-US" altLang="en-US" sz="2000" b="0" baseline="30000" dirty="0">
                <a:latin typeface="+mn-lt"/>
              </a:rPr>
              <a:t>2</a:t>
            </a:r>
            <a:r>
              <a:rPr lang="en-US" altLang="en-US" sz="2000" b="0" dirty="0">
                <a:latin typeface="+mn-lt"/>
              </a:rPr>
              <a:t> x M matrix)</a:t>
            </a:r>
            <a:endParaRPr lang="en-US" altLang="en-US" sz="2000" b="0" u="sng" dirty="0">
              <a:latin typeface="+mn-lt"/>
            </a:endParaRPr>
          </a:p>
        </p:txBody>
      </p:sp>
      <p:sp>
        <p:nvSpPr>
          <p:cNvPr id="11" name="Rectangle 10">
            <a:extLst>
              <a:ext uri="{FF2B5EF4-FFF2-40B4-BE49-F238E27FC236}">
                <a16:creationId xmlns:a16="http://schemas.microsoft.com/office/drawing/2014/main" id="{CDDF7554-1B6C-4BE9-B6B2-4DDB8475A275}"/>
              </a:ext>
            </a:extLst>
          </p:cNvPr>
          <p:cNvSpPr>
            <a:spLocks noChangeArrowheads="1"/>
          </p:cNvSpPr>
          <p:nvPr/>
        </p:nvSpPr>
        <p:spPr bwMode="auto">
          <a:xfrm>
            <a:off x="3015443" y="5348855"/>
            <a:ext cx="2133600" cy="533400"/>
          </a:xfrm>
          <a:prstGeom prst="rect">
            <a:avLst/>
          </a:prstGeom>
          <a:noFill/>
          <a:ln w="28575"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2400">
              <a:solidFill>
                <a:schemeClr val="tx1"/>
              </a:solidFill>
              <a:latin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069222FE-0B87-4A10-95FF-B28B9BB31131}"/>
              </a:ext>
            </a:extLst>
          </p:cNvPr>
          <p:cNvCxnSpPr>
            <a:cxnSpLocks/>
            <a:endCxn id="11" idx="0"/>
          </p:cNvCxnSpPr>
          <p:nvPr/>
        </p:nvCxnSpPr>
        <p:spPr>
          <a:xfrm>
            <a:off x="3491880" y="5013176"/>
            <a:ext cx="590363" cy="33567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6194F6B8-995E-47C3-9BD5-959164CC42FD}"/>
              </a:ext>
            </a:extLst>
          </p:cNvPr>
          <p:cNvCxnSpPr/>
          <p:nvPr/>
        </p:nvCxnSpPr>
        <p:spPr>
          <a:xfrm flipH="1">
            <a:off x="4572000" y="4394448"/>
            <a:ext cx="1008112" cy="9326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Application to Images </a:t>
            </a:r>
            <a:r>
              <a:rPr lang="en-US" sz="3200" b="1" i="1" dirty="0">
                <a:solidFill>
                  <a:schemeClr val="accent3"/>
                </a:solidFill>
                <a:latin typeface="Times New Roman" panose="02020603050405020304" pitchFamily="18" charset="0"/>
                <a:cs typeface="Times New Roman" panose="02020603050405020304" pitchFamily="18" charset="0"/>
              </a:rPr>
              <a:t>Contd.,</a:t>
            </a:r>
            <a:endParaRPr lang="en-US" sz="3200" dirty="0"/>
          </a:p>
        </p:txBody>
      </p:sp>
      <p:sp>
        <p:nvSpPr>
          <p:cNvPr id="3" name="Date Placeholder 2"/>
          <p:cNvSpPr>
            <a:spLocks noGrp="1"/>
          </p:cNvSpPr>
          <p:nvPr>
            <p:ph type="dt" sz="half" idx="10"/>
          </p:nvPr>
        </p:nvSpPr>
        <p:spPr/>
        <p:txBody>
          <a:bodyPr/>
          <a:lstStyle/>
          <a:p>
            <a:fld id="{419FF35E-A219-4906-8F60-87F85D6DC1DF}"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66</a:t>
            </a:fld>
            <a:endParaRPr lang="en-IN"/>
          </a:p>
        </p:txBody>
      </p:sp>
      <p:sp>
        <p:nvSpPr>
          <p:cNvPr id="8" name="Content Placeholder 2">
            <a:extLst>
              <a:ext uri="{FF2B5EF4-FFF2-40B4-BE49-F238E27FC236}">
                <a16:creationId xmlns:a16="http://schemas.microsoft.com/office/drawing/2014/main" id="{25ECFD1F-663A-4F2B-AA7E-ABF980047497}"/>
              </a:ext>
            </a:extLst>
          </p:cNvPr>
          <p:cNvSpPr>
            <a:spLocks noGrp="1"/>
          </p:cNvSpPr>
          <p:nvPr/>
        </p:nvSpPr>
        <p:spPr bwMode="auto">
          <a:xfrm>
            <a:off x="374904" y="976975"/>
            <a:ext cx="85105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endParaRPr lang="en-US" altLang="en-US" sz="2400" dirty="0">
              <a:solidFill>
                <a:schemeClr val="tx1"/>
              </a:solidFill>
              <a:latin typeface="Times New Roman" panose="02020603050405020304" pitchFamily="18" charset="0"/>
              <a:cs typeface="Times New Roman" panose="02020603050405020304" pitchFamily="18" charset="0"/>
            </a:endParaRPr>
          </a:p>
          <a:p>
            <a:r>
              <a:rPr lang="en-US" altLang="en-US" sz="2400" dirty="0">
                <a:solidFill>
                  <a:schemeClr val="tx1"/>
                </a:solidFill>
                <a:latin typeface="Times New Roman" panose="02020603050405020304" pitchFamily="18" charset="0"/>
                <a:cs typeface="Times New Roman" panose="02020603050405020304" pitchFamily="18" charset="0"/>
              </a:rPr>
              <a:t>But do AA</a:t>
            </a:r>
            <a:r>
              <a:rPr lang="en-US" altLang="en-US" sz="2400" baseline="30000" dirty="0">
                <a:solidFill>
                  <a:schemeClr val="tx1"/>
                </a:solidFill>
                <a:latin typeface="Times New Roman" panose="02020603050405020304" pitchFamily="18" charset="0"/>
                <a:cs typeface="Times New Roman" panose="02020603050405020304" pitchFamily="18" charset="0"/>
              </a:rPr>
              <a:t>T</a:t>
            </a:r>
            <a:r>
              <a:rPr lang="en-US" altLang="en-US" sz="2400" dirty="0">
                <a:solidFill>
                  <a:schemeClr val="tx1"/>
                </a:solidFill>
                <a:latin typeface="Times New Roman" panose="02020603050405020304" pitchFamily="18" charset="0"/>
                <a:cs typeface="Times New Roman" panose="02020603050405020304" pitchFamily="18" charset="0"/>
              </a:rPr>
              <a:t> and A</a:t>
            </a:r>
            <a:r>
              <a:rPr lang="en-US" altLang="en-US" sz="2400" baseline="30000" dirty="0">
                <a:solidFill>
                  <a:schemeClr val="tx1"/>
                </a:solidFill>
                <a:latin typeface="Times New Roman" panose="02020603050405020304" pitchFamily="18" charset="0"/>
                <a:cs typeface="Times New Roman" panose="02020603050405020304" pitchFamily="18" charset="0"/>
              </a:rPr>
              <a:t>T</a:t>
            </a:r>
            <a:r>
              <a:rPr lang="en-US" altLang="en-US" sz="2400" dirty="0">
                <a:solidFill>
                  <a:schemeClr val="tx1"/>
                </a:solidFill>
                <a:latin typeface="Times New Roman" panose="02020603050405020304" pitchFamily="18" charset="0"/>
                <a:cs typeface="Times New Roman" panose="02020603050405020304" pitchFamily="18" charset="0"/>
              </a:rPr>
              <a:t>A have the same number of eigenvalues/eigenvectors?</a:t>
            </a:r>
          </a:p>
          <a:p>
            <a:pPr lvl="1"/>
            <a:r>
              <a:rPr lang="en-US" altLang="en-US" dirty="0">
                <a:solidFill>
                  <a:schemeClr val="tx1"/>
                </a:solidFill>
                <a:latin typeface="Times New Roman" panose="02020603050405020304" pitchFamily="18" charset="0"/>
                <a:cs typeface="Times New Roman" panose="02020603050405020304" pitchFamily="18" charset="0"/>
              </a:rPr>
              <a:t>AA</a:t>
            </a:r>
            <a:r>
              <a:rPr lang="en-US" altLang="en-US" baseline="30000" dirty="0">
                <a:solidFill>
                  <a:schemeClr val="tx1"/>
                </a:solidFill>
                <a:latin typeface="Times New Roman" panose="02020603050405020304" pitchFamily="18" charset="0"/>
                <a:cs typeface="Times New Roman" panose="02020603050405020304" pitchFamily="18" charset="0"/>
              </a:rPr>
              <a:t>T </a:t>
            </a:r>
            <a:r>
              <a:rPr lang="en-US" altLang="en-US" dirty="0">
                <a:solidFill>
                  <a:schemeClr val="tx1"/>
                </a:solidFill>
                <a:latin typeface="Times New Roman" panose="02020603050405020304" pitchFamily="18" charset="0"/>
                <a:cs typeface="Times New Roman" panose="02020603050405020304" pitchFamily="18" charset="0"/>
              </a:rPr>
              <a:t>can have up to </a:t>
            </a:r>
            <a:r>
              <a:rPr lang="en-US" altLang="en-US" dirty="0">
                <a:solidFill>
                  <a:srgbClr val="FF0000"/>
                </a:solidFill>
                <a:latin typeface="Times New Roman" panose="02020603050405020304" pitchFamily="18" charset="0"/>
                <a:cs typeface="Times New Roman" panose="02020603050405020304" pitchFamily="18" charset="0"/>
              </a:rPr>
              <a:t>N</a:t>
            </a:r>
            <a:r>
              <a:rPr lang="en-US" altLang="en-US" baseline="30000" dirty="0">
                <a:solidFill>
                  <a:srgbClr val="FF0000"/>
                </a:solidFill>
                <a:latin typeface="Times New Roman" panose="02020603050405020304" pitchFamily="18" charset="0"/>
                <a:cs typeface="Times New Roman" panose="02020603050405020304" pitchFamily="18" charset="0"/>
              </a:rPr>
              <a:t>2</a:t>
            </a:r>
            <a:r>
              <a:rPr lang="en-US" altLang="en-US" baseline="30000" dirty="0">
                <a:solidFill>
                  <a:schemeClr val="tx1"/>
                </a:solidFill>
                <a:latin typeface="Times New Roman" panose="02020603050405020304" pitchFamily="18" charset="0"/>
                <a:cs typeface="Times New Roman" panose="02020603050405020304" pitchFamily="18" charset="0"/>
              </a:rPr>
              <a:t> </a:t>
            </a:r>
            <a:r>
              <a:rPr lang="en-US" altLang="en-US" dirty="0">
                <a:solidFill>
                  <a:schemeClr val="tx1"/>
                </a:solidFill>
                <a:latin typeface="Times New Roman" panose="02020603050405020304" pitchFamily="18" charset="0"/>
                <a:cs typeface="Times New Roman" panose="02020603050405020304" pitchFamily="18" charset="0"/>
              </a:rPr>
              <a:t>eigenvalues/eigenvectors.</a:t>
            </a:r>
          </a:p>
          <a:p>
            <a:pPr lvl="1"/>
            <a:r>
              <a:rPr lang="en-US" altLang="en-US" dirty="0">
                <a:solidFill>
                  <a:schemeClr val="tx1"/>
                </a:solidFill>
                <a:latin typeface="Times New Roman" panose="02020603050405020304" pitchFamily="18" charset="0"/>
                <a:cs typeface="Times New Roman" panose="02020603050405020304" pitchFamily="18" charset="0"/>
              </a:rPr>
              <a:t>A</a:t>
            </a:r>
            <a:r>
              <a:rPr lang="en-US" altLang="en-US" baseline="30000" dirty="0">
                <a:solidFill>
                  <a:schemeClr val="tx1"/>
                </a:solidFill>
                <a:latin typeface="Times New Roman" panose="02020603050405020304" pitchFamily="18" charset="0"/>
                <a:cs typeface="Times New Roman" panose="02020603050405020304" pitchFamily="18" charset="0"/>
              </a:rPr>
              <a:t>T</a:t>
            </a:r>
            <a:r>
              <a:rPr lang="en-US" altLang="en-US" dirty="0">
                <a:solidFill>
                  <a:schemeClr val="tx1"/>
                </a:solidFill>
                <a:latin typeface="Times New Roman" panose="02020603050405020304" pitchFamily="18" charset="0"/>
                <a:cs typeface="Times New Roman" panose="02020603050405020304" pitchFamily="18" charset="0"/>
              </a:rPr>
              <a:t>A can have up to </a:t>
            </a:r>
            <a:r>
              <a:rPr lang="en-US" altLang="en-US" dirty="0">
                <a:solidFill>
                  <a:srgbClr val="FF0000"/>
                </a:solidFill>
                <a:latin typeface="Times New Roman" panose="02020603050405020304" pitchFamily="18" charset="0"/>
                <a:cs typeface="Times New Roman" panose="02020603050405020304" pitchFamily="18" charset="0"/>
              </a:rPr>
              <a:t>M </a:t>
            </a:r>
            <a:r>
              <a:rPr lang="en-US" altLang="en-US" dirty="0">
                <a:solidFill>
                  <a:schemeClr val="tx1"/>
                </a:solidFill>
                <a:latin typeface="Times New Roman" panose="02020603050405020304" pitchFamily="18" charset="0"/>
                <a:cs typeface="Times New Roman" panose="02020603050405020304" pitchFamily="18" charset="0"/>
              </a:rPr>
              <a:t>eigenvalues/eigenvectors.</a:t>
            </a:r>
          </a:p>
          <a:p>
            <a:pPr lvl="1"/>
            <a:r>
              <a:rPr lang="en-US" altLang="en-US" dirty="0">
                <a:solidFill>
                  <a:schemeClr val="tx1"/>
                </a:solidFill>
                <a:latin typeface="Times New Roman" panose="02020603050405020304" pitchFamily="18" charset="0"/>
                <a:cs typeface="Times New Roman" panose="02020603050405020304" pitchFamily="18" charset="0"/>
              </a:rPr>
              <a:t>It can be shown that the M eigenvalues/eigenvectors of A</a:t>
            </a:r>
            <a:r>
              <a:rPr lang="en-US" altLang="en-US" baseline="30000" dirty="0">
                <a:solidFill>
                  <a:schemeClr val="tx1"/>
                </a:solidFill>
                <a:latin typeface="Times New Roman" panose="02020603050405020304" pitchFamily="18" charset="0"/>
                <a:cs typeface="Times New Roman" panose="02020603050405020304" pitchFamily="18" charset="0"/>
              </a:rPr>
              <a:t>T</a:t>
            </a:r>
            <a:r>
              <a:rPr lang="en-US" altLang="en-US" dirty="0">
                <a:solidFill>
                  <a:schemeClr val="tx1"/>
                </a:solidFill>
                <a:latin typeface="Times New Roman" panose="02020603050405020304" pitchFamily="18" charset="0"/>
                <a:cs typeface="Times New Roman" panose="02020603050405020304" pitchFamily="18" charset="0"/>
              </a:rPr>
              <a:t>A are also the </a:t>
            </a:r>
            <a:r>
              <a:rPr lang="en-US" altLang="en-US" dirty="0">
                <a:solidFill>
                  <a:srgbClr val="FF0000"/>
                </a:solidFill>
                <a:latin typeface="Times New Roman" panose="02020603050405020304" pitchFamily="18" charset="0"/>
                <a:cs typeface="Times New Roman" panose="02020603050405020304" pitchFamily="18" charset="0"/>
              </a:rPr>
              <a:t>M largest </a:t>
            </a:r>
            <a:r>
              <a:rPr lang="en-US" altLang="en-US" dirty="0">
                <a:solidFill>
                  <a:schemeClr val="tx1"/>
                </a:solidFill>
                <a:latin typeface="Times New Roman" panose="02020603050405020304" pitchFamily="18" charset="0"/>
                <a:cs typeface="Times New Roman" panose="02020603050405020304" pitchFamily="18" charset="0"/>
              </a:rPr>
              <a:t>eigenvalues/eigenvectors of AA</a:t>
            </a:r>
            <a:r>
              <a:rPr lang="en-US" altLang="en-US" baseline="30000" dirty="0">
                <a:solidFill>
                  <a:schemeClr val="tx1"/>
                </a:solidFill>
                <a:latin typeface="Times New Roman" panose="02020603050405020304" pitchFamily="18" charset="0"/>
                <a:cs typeface="Times New Roman" panose="02020603050405020304" pitchFamily="18" charset="0"/>
              </a:rPr>
              <a:t>T</a:t>
            </a:r>
          </a:p>
          <a:p>
            <a:endParaRPr lang="en-US" altLang="en-US" sz="2400" b="1" baseline="30000" dirty="0">
              <a:solidFill>
                <a:schemeClr val="tx1"/>
              </a:solidFill>
              <a:latin typeface="Times New Roman" panose="02020603050405020304" pitchFamily="18" charset="0"/>
              <a:cs typeface="Times New Roman" panose="02020603050405020304" pitchFamily="18" charset="0"/>
            </a:endParaRPr>
          </a:p>
          <a:p>
            <a:r>
              <a:rPr lang="en-US" altLang="en-US" sz="2400" b="1" dirty="0">
                <a:solidFill>
                  <a:srgbClr val="C00000"/>
                </a:solidFill>
                <a:latin typeface="Times New Roman" panose="02020603050405020304" pitchFamily="18" charset="0"/>
                <a:cs typeface="Times New Roman" panose="02020603050405020304" pitchFamily="18" charset="0"/>
              </a:rPr>
              <a:t>Steps 3-5 </a:t>
            </a:r>
            <a:r>
              <a:rPr lang="en-US" altLang="en-US" sz="2400" dirty="0">
                <a:solidFill>
                  <a:schemeClr val="tx1"/>
                </a:solidFill>
                <a:latin typeface="Times New Roman" panose="02020603050405020304" pitchFamily="18" charset="0"/>
                <a:cs typeface="Times New Roman" panose="02020603050405020304" pitchFamily="18" charset="0"/>
              </a:rPr>
              <a:t>of PCA need to be updated as follows:</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Application to Images </a:t>
            </a:r>
            <a:r>
              <a:rPr lang="en-US" sz="3200" b="1" i="1" dirty="0">
                <a:solidFill>
                  <a:schemeClr val="accent3"/>
                </a:solidFill>
                <a:latin typeface="Times New Roman" panose="02020603050405020304" pitchFamily="18" charset="0"/>
                <a:cs typeface="Times New Roman" panose="02020603050405020304" pitchFamily="18" charset="0"/>
              </a:rPr>
              <a:t>Contd.,</a:t>
            </a:r>
            <a:endParaRPr lang="en-US" sz="3200" dirty="0"/>
          </a:p>
        </p:txBody>
      </p:sp>
      <p:sp>
        <p:nvSpPr>
          <p:cNvPr id="3" name="Date Placeholder 2"/>
          <p:cNvSpPr>
            <a:spLocks noGrp="1"/>
          </p:cNvSpPr>
          <p:nvPr>
            <p:ph type="dt" sz="half" idx="10"/>
          </p:nvPr>
        </p:nvSpPr>
        <p:spPr/>
        <p:txBody>
          <a:bodyPr/>
          <a:lstStyle/>
          <a:p>
            <a:fld id="{495DE24C-8D30-43A2-B54C-3F9EF36901D0}"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67</a:t>
            </a:fld>
            <a:endParaRPr lang="en-IN"/>
          </a:p>
        </p:txBody>
      </p:sp>
      <p:sp>
        <p:nvSpPr>
          <p:cNvPr id="8" name="Content Placeholder 2">
            <a:extLst>
              <a:ext uri="{FF2B5EF4-FFF2-40B4-BE49-F238E27FC236}">
                <a16:creationId xmlns:a16="http://schemas.microsoft.com/office/drawing/2014/main" id="{7612127B-3A99-47D6-B419-60A3D7265F86}"/>
              </a:ext>
            </a:extLst>
          </p:cNvPr>
          <p:cNvSpPr>
            <a:spLocks noGrp="1"/>
          </p:cNvSpPr>
          <p:nvPr/>
        </p:nvSpPr>
        <p:spPr bwMode="auto">
          <a:xfrm>
            <a:off x="316706" y="1270209"/>
            <a:ext cx="85105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marL="0" indent="0">
              <a:buFontTx/>
              <a:buNone/>
              <a:defRPr/>
            </a:pPr>
            <a:r>
              <a:rPr lang="en-US" sz="2400" b="1" dirty="0">
                <a:solidFill>
                  <a:srgbClr val="C00000"/>
                </a:solidFill>
                <a:latin typeface="Times New Roman" panose="02020603050405020304" pitchFamily="18" charset="0"/>
                <a:cs typeface="Times New Roman" panose="02020603050405020304" pitchFamily="18" charset="0"/>
              </a:rPr>
              <a:t>Step 3:</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compute A</a:t>
            </a:r>
            <a:r>
              <a:rPr lang="en-US" sz="2400" baseline="30000" dirty="0">
                <a:solidFill>
                  <a:schemeClr val="tx1"/>
                </a:solidFill>
                <a:latin typeface="Times New Roman" panose="02020603050405020304" pitchFamily="18" charset="0"/>
                <a:cs typeface="Times New Roman" panose="02020603050405020304" pitchFamily="18" charset="0"/>
              </a:rPr>
              <a:t>T</a:t>
            </a:r>
            <a:r>
              <a:rPr lang="en-US" sz="2400" dirty="0">
                <a:solidFill>
                  <a:schemeClr val="tx1"/>
                </a:solidFill>
                <a:latin typeface="Times New Roman" panose="02020603050405020304" pitchFamily="18" charset="0"/>
                <a:cs typeface="Times New Roman" panose="02020603050405020304" pitchFamily="18" charset="0"/>
              </a:rPr>
              <a:t>A (i.e., instead of AA</a:t>
            </a:r>
            <a:r>
              <a:rPr lang="en-US" sz="2400" baseline="30000" dirty="0">
                <a:solidFill>
                  <a:schemeClr val="tx1"/>
                </a:solidFill>
                <a:latin typeface="Times New Roman" panose="02020603050405020304" pitchFamily="18" charset="0"/>
                <a:cs typeface="Times New Roman" panose="02020603050405020304" pitchFamily="18" charset="0"/>
              </a:rPr>
              <a:t>T</a:t>
            </a:r>
            <a:r>
              <a:rPr lang="en-US" sz="2400" dirty="0">
                <a:solidFill>
                  <a:schemeClr val="tx1"/>
                </a:solidFill>
                <a:latin typeface="Times New Roman" panose="02020603050405020304" pitchFamily="18" charset="0"/>
                <a:cs typeface="Times New Roman" panose="02020603050405020304" pitchFamily="18" charset="0"/>
              </a:rPr>
              <a:t>)</a:t>
            </a:r>
          </a:p>
          <a:p>
            <a:pPr marL="0" indent="0">
              <a:buFontTx/>
              <a:buNone/>
              <a:defRPr/>
            </a:pPr>
            <a:endParaRPr lang="en-US" sz="24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400" b="1" dirty="0">
                <a:solidFill>
                  <a:srgbClr val="C00000"/>
                </a:solidFill>
                <a:latin typeface="Times New Roman" panose="02020603050405020304" pitchFamily="18" charset="0"/>
                <a:cs typeface="Times New Roman" panose="02020603050405020304" pitchFamily="18" charset="0"/>
              </a:rPr>
              <a:t>Step 4:</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compute </a:t>
            </a:r>
            <a:r>
              <a:rPr lang="el-GR" sz="2400" dirty="0">
                <a:solidFill>
                  <a:schemeClr val="tx1"/>
                </a:solidFill>
                <a:latin typeface="Times New Roman" panose="02020603050405020304" pitchFamily="18" charset="0"/>
                <a:cs typeface="Times New Roman" panose="02020603050405020304" pitchFamily="18" charset="0"/>
              </a:rPr>
              <a:t>μ</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v</a:t>
            </a:r>
            <a:r>
              <a:rPr lang="en-US" sz="2400" baseline="-25000" dirty="0">
                <a:solidFill>
                  <a:schemeClr val="tx1"/>
                </a:solidFill>
                <a:latin typeface="Times New Roman" panose="02020603050405020304" pitchFamily="18" charset="0"/>
                <a:cs typeface="Times New Roman" panose="02020603050405020304" pitchFamily="18" charset="0"/>
              </a:rPr>
              <a:t>i </a:t>
            </a:r>
            <a:r>
              <a:rPr lang="en-US" sz="2400" dirty="0">
                <a:solidFill>
                  <a:schemeClr val="tx1"/>
                </a:solidFill>
                <a:latin typeface="Times New Roman" panose="02020603050405020304" pitchFamily="18" charset="0"/>
                <a:cs typeface="Times New Roman" panose="02020603050405020304" pitchFamily="18" charset="0"/>
              </a:rPr>
              <a:t>of A</a:t>
            </a:r>
            <a:r>
              <a:rPr lang="en-US" sz="2400" baseline="30000" dirty="0">
                <a:solidFill>
                  <a:schemeClr val="tx1"/>
                </a:solidFill>
                <a:latin typeface="Times New Roman" panose="02020603050405020304" pitchFamily="18" charset="0"/>
                <a:cs typeface="Times New Roman" panose="02020603050405020304" pitchFamily="18" charset="0"/>
              </a:rPr>
              <a:t>T</a:t>
            </a:r>
            <a:r>
              <a:rPr lang="en-US" sz="2400" dirty="0">
                <a:solidFill>
                  <a:schemeClr val="tx1"/>
                </a:solidFill>
                <a:latin typeface="Times New Roman" panose="02020603050405020304" pitchFamily="18" charset="0"/>
                <a:cs typeface="Times New Roman" panose="02020603050405020304" pitchFamily="18" charset="0"/>
              </a:rPr>
              <a:t>A </a:t>
            </a:r>
          </a:p>
          <a:p>
            <a:pPr marL="0" indent="0">
              <a:buFontTx/>
              <a:buNone/>
              <a:defRPr/>
            </a:pPr>
            <a:endParaRPr lang="en-US" sz="24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400" b="1" dirty="0">
                <a:solidFill>
                  <a:srgbClr val="C00000"/>
                </a:solidFill>
                <a:latin typeface="Times New Roman" panose="02020603050405020304" pitchFamily="18" charset="0"/>
                <a:cs typeface="Times New Roman" panose="02020603050405020304" pitchFamily="18" charset="0"/>
              </a:rPr>
              <a:t>Step 4b</a:t>
            </a:r>
            <a:r>
              <a:rPr lang="en-US" sz="2400" dirty="0">
                <a:solidFill>
                  <a:schemeClr val="tx1"/>
                </a:solidFill>
                <a:latin typeface="Times New Roman" panose="02020603050405020304" pitchFamily="18" charset="0"/>
                <a:cs typeface="Times New Roman" panose="02020603050405020304" pitchFamily="18" charset="0"/>
              </a:rPr>
              <a:t>: compute </a:t>
            </a:r>
            <a:r>
              <a:rPr lang="el-GR" sz="2400" dirty="0">
                <a:solidFill>
                  <a:schemeClr val="tx1"/>
                </a:solidFill>
                <a:latin typeface="Times New Roman" panose="02020603050405020304" pitchFamily="18" charset="0"/>
                <a:cs typeface="Times New Roman" panose="02020603050405020304" pitchFamily="18" charset="0"/>
              </a:rPr>
              <a:t>λ</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u</a:t>
            </a:r>
            <a:r>
              <a:rPr lang="en-US" sz="2400" baseline="-25000" dirty="0" err="1">
                <a:solidFill>
                  <a:schemeClr val="tx1"/>
                </a:solidFill>
                <a:latin typeface="Times New Roman" panose="02020603050405020304" pitchFamily="18" charset="0"/>
                <a:cs typeface="Times New Roman" panose="02020603050405020304" pitchFamily="18" charset="0"/>
              </a:rPr>
              <a:t>i</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of AA</a:t>
            </a:r>
            <a:r>
              <a:rPr lang="en-US" sz="2400" baseline="30000" dirty="0">
                <a:solidFill>
                  <a:schemeClr val="tx1"/>
                </a:solidFill>
                <a:latin typeface="Times New Roman" panose="02020603050405020304" pitchFamily="18" charset="0"/>
                <a:cs typeface="Times New Roman" panose="02020603050405020304" pitchFamily="18" charset="0"/>
              </a:rPr>
              <a:t>T </a:t>
            </a:r>
            <a:r>
              <a:rPr lang="en-US" sz="2400" dirty="0">
                <a:solidFill>
                  <a:schemeClr val="tx1"/>
                </a:solidFill>
                <a:latin typeface="Times New Roman" panose="02020603050405020304" pitchFamily="18" charset="0"/>
                <a:cs typeface="Times New Roman" panose="02020603050405020304" pitchFamily="18" charset="0"/>
              </a:rPr>
              <a:t>using  </a:t>
            </a:r>
            <a:r>
              <a:rPr lang="el-GR" sz="2400" dirty="0">
                <a:solidFill>
                  <a:schemeClr val="tx1"/>
                </a:solidFill>
                <a:latin typeface="Times New Roman" panose="02020603050405020304" pitchFamily="18" charset="0"/>
                <a:cs typeface="Times New Roman" panose="02020603050405020304" pitchFamily="18" charset="0"/>
              </a:rPr>
              <a:t>λ</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a:t>
            </a:r>
            <a:r>
              <a:rPr lang="el-GR" sz="2400" dirty="0">
                <a:solidFill>
                  <a:schemeClr val="tx1"/>
                </a:solidFill>
                <a:latin typeface="Times New Roman" panose="02020603050405020304" pitchFamily="18" charset="0"/>
                <a:cs typeface="Times New Roman" panose="02020603050405020304" pitchFamily="18" charset="0"/>
              </a:rPr>
              <a:t>μ</a:t>
            </a:r>
            <a:r>
              <a:rPr lang="en-US" sz="2400" baseline="-25000" dirty="0">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and </a:t>
            </a:r>
            <a:r>
              <a:rPr lang="en-US" sz="2400" dirty="0" err="1">
                <a:solidFill>
                  <a:schemeClr val="tx1"/>
                </a:solidFill>
                <a:latin typeface="Times New Roman" panose="02020603050405020304" pitchFamily="18" charset="0"/>
                <a:cs typeface="Times New Roman" panose="02020603050405020304" pitchFamily="18" charset="0"/>
              </a:rPr>
              <a:t>u</a:t>
            </a:r>
            <a:r>
              <a:rPr lang="en-US" sz="2400" baseline="-25000" dirty="0" err="1">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a:t>
            </a:r>
            <a:r>
              <a:rPr lang="en-US" sz="2400" dirty="0" err="1">
                <a:solidFill>
                  <a:schemeClr val="tx1"/>
                </a:solidFill>
                <a:latin typeface="Times New Roman" panose="02020603050405020304" pitchFamily="18" charset="0"/>
                <a:cs typeface="Times New Roman" panose="02020603050405020304" pitchFamily="18" charset="0"/>
              </a:rPr>
              <a:t>Av</a:t>
            </a:r>
            <a:r>
              <a:rPr lang="en-US" sz="2400" baseline="-25000" dirty="0" err="1">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then </a:t>
            </a:r>
            <a:r>
              <a:rPr lang="en-US" sz="2400" dirty="0">
                <a:solidFill>
                  <a:srgbClr val="FF0000"/>
                </a:solidFill>
                <a:latin typeface="Times New Roman" panose="02020603050405020304" pitchFamily="18" charset="0"/>
                <a:cs typeface="Times New Roman" panose="02020603050405020304" pitchFamily="18" charset="0"/>
              </a:rPr>
              <a:t>normalize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u</a:t>
            </a:r>
            <a:r>
              <a:rPr lang="en-US" sz="2400" baseline="-25000" dirty="0" err="1">
                <a:solidFill>
                  <a:schemeClr val="tx1"/>
                </a:solidFill>
                <a:latin typeface="Times New Roman" panose="02020603050405020304" pitchFamily="18" charset="0"/>
                <a:cs typeface="Times New Roman" panose="02020603050405020304" pitchFamily="18" charset="0"/>
              </a:rPr>
              <a:t>i</a:t>
            </a:r>
            <a:r>
              <a:rPr lang="en-US" sz="2400" dirty="0">
                <a:solidFill>
                  <a:schemeClr val="tx1"/>
                </a:solidFill>
                <a:latin typeface="Times New Roman" panose="02020603050405020304" pitchFamily="18" charset="0"/>
                <a:cs typeface="Times New Roman" panose="02020603050405020304" pitchFamily="18" charset="0"/>
              </a:rPr>
              <a:t> to unit length.</a:t>
            </a:r>
            <a:endParaRPr lang="en-US" sz="24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400" b="1"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400" b="1" dirty="0">
                <a:solidFill>
                  <a:srgbClr val="C00000"/>
                </a:solidFill>
                <a:latin typeface="Times New Roman" panose="02020603050405020304" pitchFamily="18" charset="0"/>
                <a:cs typeface="Times New Roman" panose="02020603050405020304" pitchFamily="18" charset="0"/>
              </a:rPr>
              <a:t>Step 5: </a:t>
            </a:r>
            <a:r>
              <a:rPr lang="en-US" sz="2400" dirty="0">
                <a:solidFill>
                  <a:schemeClr val="tx1"/>
                </a:solidFill>
                <a:latin typeface="Times New Roman" panose="02020603050405020304" pitchFamily="18" charset="0"/>
                <a:cs typeface="Times New Roman" panose="02020603050405020304" pitchFamily="18" charset="0"/>
              </a:rPr>
              <a:t>dimensionality reduction step – </a:t>
            </a:r>
            <a:r>
              <a:rPr lang="en-US" sz="2400" dirty="0">
                <a:solidFill>
                  <a:srgbClr val="FF0000"/>
                </a:solidFill>
                <a:latin typeface="Times New Roman" panose="02020603050405020304" pitchFamily="18" charset="0"/>
                <a:cs typeface="Times New Roman" panose="02020603050405020304" pitchFamily="18" charset="0"/>
              </a:rPr>
              <a:t>approximate</a:t>
            </a:r>
            <a:r>
              <a:rPr lang="en-US" sz="24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x</a:t>
            </a:r>
            <a:r>
              <a:rPr lang="en-US" sz="2400" dirty="0">
                <a:solidFill>
                  <a:schemeClr val="tx1"/>
                </a:solidFill>
                <a:latin typeface="Times New Roman" panose="02020603050405020304" pitchFamily="18" charset="0"/>
                <a:cs typeface="Times New Roman" panose="02020603050405020304" pitchFamily="18" charset="0"/>
              </a:rPr>
              <a:t> using only the </a:t>
            </a:r>
            <a:r>
              <a:rPr lang="en-US" sz="2400" dirty="0">
                <a:solidFill>
                  <a:srgbClr val="FF0000"/>
                </a:solidFill>
                <a:latin typeface="Times New Roman" panose="02020603050405020304" pitchFamily="18" charset="0"/>
                <a:cs typeface="Times New Roman" panose="02020603050405020304" pitchFamily="18" charset="0"/>
              </a:rPr>
              <a:t>first</a:t>
            </a:r>
            <a:r>
              <a:rPr lang="en-US" sz="2400" dirty="0">
                <a:solidFill>
                  <a:schemeClr val="tx1"/>
                </a:solidFill>
                <a:latin typeface="Times New Roman" panose="02020603050405020304" pitchFamily="18" charset="0"/>
                <a:cs typeface="Times New Roman" panose="02020603050405020304" pitchFamily="18" charset="0"/>
              </a:rPr>
              <a:t> K eigenvectors (K&lt;M):</a:t>
            </a:r>
            <a:endParaRPr lang="en-US" sz="2400" u="sng" dirty="0">
              <a:solidFill>
                <a:schemeClr val="tx1"/>
              </a:solidFill>
              <a:latin typeface="Times New Roman" panose="02020603050405020304" pitchFamily="18" charset="0"/>
              <a:cs typeface="Times New Roman" panose="02020603050405020304" pitchFamily="18" charset="0"/>
            </a:endParaRPr>
          </a:p>
          <a:p>
            <a:pPr>
              <a:defRPr/>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826AB10-89CC-42A0-8F96-046050F0EF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04" y="5250552"/>
            <a:ext cx="46847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a:extLst>
              <a:ext uri="{FF2B5EF4-FFF2-40B4-BE49-F238E27FC236}">
                <a16:creationId xmlns:a16="http://schemas.microsoft.com/office/drawing/2014/main" id="{82AFA4C6-A55C-4F21-84DC-61E66442DC0E}"/>
              </a:ext>
            </a:extLst>
          </p:cNvPr>
          <p:cNvSpPr txBox="1"/>
          <p:nvPr/>
        </p:nvSpPr>
        <p:spPr>
          <a:xfrm>
            <a:off x="5146037" y="5033500"/>
            <a:ext cx="1718740" cy="1077218"/>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1600" b="0" i="1" dirty="0">
                <a:cs typeface="Times New Roman" panose="02020603050405020304" pitchFamily="18" charset="0"/>
              </a:rPr>
              <a:t>each image can be</a:t>
            </a:r>
          </a:p>
          <a:p>
            <a:pPr>
              <a:defRPr/>
            </a:pPr>
            <a:r>
              <a:rPr lang="en-US" sz="1600" b="0" i="1" dirty="0">
                <a:cs typeface="Times New Roman" panose="02020603050405020304" pitchFamily="18" charset="0"/>
              </a:rPr>
              <a:t>represented by </a:t>
            </a:r>
          </a:p>
          <a:p>
            <a:pPr>
              <a:defRPr/>
            </a:pPr>
            <a:r>
              <a:rPr lang="en-US" sz="1600" b="0" i="1" dirty="0">
                <a:cs typeface="Times New Roman" panose="02020603050405020304" pitchFamily="18" charset="0"/>
              </a:rPr>
              <a:t>a </a:t>
            </a:r>
            <a:r>
              <a:rPr lang="en-US" sz="1600" b="0" i="1" dirty="0">
                <a:solidFill>
                  <a:srgbClr val="FF0000"/>
                </a:solidFill>
                <a:cs typeface="Times New Roman" panose="02020603050405020304" pitchFamily="18" charset="0"/>
              </a:rPr>
              <a:t>K-dimensional</a:t>
            </a:r>
          </a:p>
          <a:p>
            <a:pPr>
              <a:defRPr/>
            </a:pPr>
            <a:r>
              <a:rPr lang="en-US" sz="1600" b="0" i="1" dirty="0">
                <a:cs typeface="Times New Roman" panose="02020603050405020304" pitchFamily="18" charset="0"/>
              </a:rPr>
              <a:t>vector</a:t>
            </a:r>
          </a:p>
        </p:txBody>
      </p:sp>
      <p:pic>
        <p:nvPicPr>
          <p:cNvPr id="11" name="Picture 10">
            <a:extLst>
              <a:ext uri="{FF2B5EF4-FFF2-40B4-BE49-F238E27FC236}">
                <a16:creationId xmlns:a16="http://schemas.microsoft.com/office/drawing/2014/main" id="{9CD88B4A-A809-4819-973C-206E4080E4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883" y="4697185"/>
            <a:ext cx="1464472"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AD351BB-50BF-40E1-94EA-CBDB30409C3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68</a:t>
            </a:fld>
            <a:endParaRPr lang="en-IN"/>
          </a:p>
        </p:txBody>
      </p:sp>
      <p:sp>
        <p:nvSpPr>
          <p:cNvPr id="11" name="Rectangle 10">
            <a:extLst>
              <a:ext uri="{FF2B5EF4-FFF2-40B4-BE49-F238E27FC236}">
                <a16:creationId xmlns:a16="http://schemas.microsoft.com/office/drawing/2014/main" id="{8DD9D6C6-7D79-4A47-83B0-24B05696F1F6}"/>
              </a:ext>
            </a:extLst>
          </p:cNvPr>
          <p:cNvSpPr>
            <a:spLocks noGrp="1" noChangeArrowheads="1"/>
          </p:cNvSpPr>
          <p:nvPr/>
        </p:nvSpPr>
        <p:spPr bwMode="auto">
          <a:xfrm>
            <a:off x="1066801" y="3166227"/>
            <a:ext cx="1410908" cy="50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eaLnBrk="1" hangingPunct="1">
              <a:buFontTx/>
              <a:buNone/>
            </a:pPr>
            <a:r>
              <a:rPr lang="en-US" altLang="en-US" sz="2400" b="1" dirty="0">
                <a:solidFill>
                  <a:schemeClr val="tx1"/>
                </a:solidFill>
                <a:latin typeface="Times New Roman" panose="02020603050405020304" pitchFamily="18" charset="0"/>
                <a:cs typeface="Times New Roman" panose="02020603050405020304" pitchFamily="18" charset="0"/>
              </a:rPr>
              <a:t>Dataset</a:t>
            </a:r>
            <a:endParaRPr lang="en-US" altLang="en-US" b="1" baseline="-25000" dirty="0">
              <a:solidFill>
                <a:schemeClr val="tx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E5C0BA0-E0B8-4F63-B8A0-31ACDB3BD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61227"/>
            <a:ext cx="5560639" cy="491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44ACA715-1BC7-47E3-B27D-BCBB0530D3C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69</a:t>
            </a:fld>
            <a:endParaRPr lang="en-IN"/>
          </a:p>
        </p:txBody>
      </p:sp>
      <p:sp>
        <p:nvSpPr>
          <p:cNvPr id="8" name="Rectangle 7">
            <a:extLst>
              <a:ext uri="{FF2B5EF4-FFF2-40B4-BE49-F238E27FC236}">
                <a16:creationId xmlns:a16="http://schemas.microsoft.com/office/drawing/2014/main" id="{B84564EE-4BF9-41C7-8B37-BCD7B7D5EDB7}"/>
              </a:ext>
            </a:extLst>
          </p:cNvPr>
          <p:cNvSpPr>
            <a:spLocks noChangeArrowheads="1"/>
          </p:cNvSpPr>
          <p:nvPr/>
        </p:nvSpPr>
        <p:spPr bwMode="auto">
          <a:xfrm>
            <a:off x="3539473" y="1048544"/>
            <a:ext cx="5265454"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lgn="ctr">
              <a:spcBef>
                <a:spcPct val="0"/>
              </a:spcBef>
              <a:buClrTx/>
              <a:buFontTx/>
              <a:buNone/>
            </a:pPr>
            <a:r>
              <a:rPr lang="en-US" altLang="en-US" sz="2400" b="0" dirty="0">
                <a:solidFill>
                  <a:srgbClr val="000000"/>
                </a:solidFill>
                <a:cs typeface="Arial" panose="020B0604020202020204" pitchFamily="34" charset="0"/>
              </a:rPr>
              <a:t>Top eigenvectors: </a:t>
            </a:r>
            <a:r>
              <a:rPr lang="en-US" altLang="en-US" sz="2400" dirty="0">
                <a:solidFill>
                  <a:srgbClr val="000000"/>
                </a:solidFill>
                <a:cs typeface="Arial" panose="020B0604020202020204" pitchFamily="34" charset="0"/>
              </a:rPr>
              <a:t>u</a:t>
            </a:r>
            <a:r>
              <a:rPr lang="en-US" altLang="en-US" sz="2400" b="0" baseline="-25000" dirty="0">
                <a:solidFill>
                  <a:srgbClr val="000000"/>
                </a:solidFill>
                <a:cs typeface="Arial" panose="020B0604020202020204" pitchFamily="34" charset="0"/>
              </a:rPr>
              <a:t>1</a:t>
            </a:r>
            <a:r>
              <a:rPr lang="en-US" altLang="en-US" sz="2400" b="0" dirty="0">
                <a:solidFill>
                  <a:srgbClr val="000000"/>
                </a:solidFill>
                <a:cs typeface="Arial" panose="020B0604020202020204" pitchFamily="34" charset="0"/>
              </a:rPr>
              <a:t>,…</a:t>
            </a:r>
            <a:r>
              <a:rPr lang="en-US" altLang="en-US" sz="2400" dirty="0" err="1">
                <a:solidFill>
                  <a:srgbClr val="000000"/>
                </a:solidFill>
                <a:cs typeface="Arial" panose="020B0604020202020204" pitchFamily="34" charset="0"/>
              </a:rPr>
              <a:t>u</a:t>
            </a:r>
            <a:r>
              <a:rPr lang="en-US" altLang="en-US" sz="2400" b="0" baseline="-25000" dirty="0" err="1">
                <a:solidFill>
                  <a:srgbClr val="000000"/>
                </a:solidFill>
                <a:cs typeface="Arial" panose="020B0604020202020204" pitchFamily="34" charset="0"/>
              </a:rPr>
              <a:t>k</a:t>
            </a:r>
            <a:endParaRPr lang="en-US" altLang="en-US" sz="2400" b="0" baseline="-25000" dirty="0">
              <a:solidFill>
                <a:srgbClr val="000000"/>
              </a:solidFill>
              <a:cs typeface="Arial" panose="020B0604020202020204" pitchFamily="34" charset="0"/>
            </a:endParaRPr>
          </a:p>
          <a:p>
            <a:pPr algn="ctr">
              <a:spcBef>
                <a:spcPct val="0"/>
              </a:spcBef>
              <a:buClrTx/>
              <a:buFontTx/>
              <a:buNone/>
            </a:pPr>
            <a:r>
              <a:rPr lang="en-US" altLang="en-US" sz="1800" b="0" dirty="0">
                <a:solidFill>
                  <a:srgbClr val="000000"/>
                </a:solidFill>
                <a:cs typeface="Arial" panose="020B0604020202020204" pitchFamily="34" charset="0"/>
              </a:rPr>
              <a:t>(</a:t>
            </a:r>
            <a:r>
              <a:rPr lang="en-US" altLang="en-US" sz="1800" b="0" dirty="0">
                <a:solidFill>
                  <a:srgbClr val="FF0000"/>
                </a:solidFill>
                <a:cs typeface="Arial" panose="020B0604020202020204" pitchFamily="34" charset="0"/>
              </a:rPr>
              <a:t>visualized</a:t>
            </a:r>
            <a:r>
              <a:rPr lang="en-US" altLang="en-US" sz="1800" b="0" dirty="0">
                <a:solidFill>
                  <a:srgbClr val="000000"/>
                </a:solidFill>
                <a:cs typeface="Arial" panose="020B0604020202020204" pitchFamily="34" charset="0"/>
              </a:rPr>
              <a:t> as an image - </a:t>
            </a:r>
            <a:r>
              <a:rPr lang="en-US" altLang="en-US" sz="1800" b="0" dirty="0">
                <a:solidFill>
                  <a:srgbClr val="FF0000"/>
                </a:solidFill>
                <a:cs typeface="Arial" panose="020B0604020202020204" pitchFamily="34" charset="0"/>
              </a:rPr>
              <a:t>eigenfaces</a:t>
            </a:r>
            <a:r>
              <a:rPr lang="en-US" altLang="en-US" sz="1800" b="0" dirty="0">
                <a:solidFill>
                  <a:srgbClr val="000000"/>
                </a:solidFill>
                <a:cs typeface="Arial" panose="020B0604020202020204" pitchFamily="34" charset="0"/>
              </a:rPr>
              <a:t>)</a:t>
            </a:r>
          </a:p>
        </p:txBody>
      </p:sp>
      <p:pic>
        <p:nvPicPr>
          <p:cNvPr id="9" name="Picture 8">
            <a:extLst>
              <a:ext uri="{FF2B5EF4-FFF2-40B4-BE49-F238E27FC236}">
                <a16:creationId xmlns:a16="http://schemas.microsoft.com/office/drawing/2014/main" id="{6A5F5CA3-AA5E-4694-9B10-95F5FF5D7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06" y="3032129"/>
            <a:ext cx="2254694" cy="20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1D61358-DC8B-4BC4-9B11-FED80B465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90698"/>
            <a:ext cx="5103440" cy="431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2FF-64BF-46C6-8865-2215A39FF8C5}"/>
              </a:ext>
            </a:extLst>
          </p:cNvPr>
          <p:cNvSpPr>
            <a:spLocks noGrp="1"/>
          </p:cNvSpPr>
          <p:nvPr>
            <p:ph type="title"/>
          </p:nvPr>
        </p:nvSpPr>
        <p:spPr/>
        <p:txBody>
          <a:bodyPr>
            <a:normAutofit/>
          </a:bodyPr>
          <a:lstStyle/>
          <a:p>
            <a:pPr rtl="0">
              <a:spcBef>
                <a:spcPts val="0"/>
              </a:spcBef>
              <a:spcAft>
                <a:spcPts val="0"/>
              </a:spcAft>
            </a:pPr>
            <a:r>
              <a:rPr lang="en-US" sz="2800" b="1" i="1" u="none" strike="noStrike" dirty="0">
                <a:solidFill>
                  <a:srgbClr val="3333CC"/>
                </a:solidFill>
                <a:effectLst/>
                <a:latin typeface="Times New Roman" panose="02020603050405020304" pitchFamily="18" charset="0"/>
              </a:rPr>
              <a:t>So What Is Machine Learning?</a:t>
            </a:r>
            <a:endParaRPr lang="en-IN" sz="2800" dirty="0"/>
          </a:p>
        </p:txBody>
      </p:sp>
      <p:sp>
        <p:nvSpPr>
          <p:cNvPr id="3" name="Date Placeholder 2">
            <a:extLst>
              <a:ext uri="{FF2B5EF4-FFF2-40B4-BE49-F238E27FC236}">
                <a16:creationId xmlns:a16="http://schemas.microsoft.com/office/drawing/2014/main" id="{6E7DB248-A956-4505-96F9-21A4FEC814DE}"/>
              </a:ext>
            </a:extLst>
          </p:cNvPr>
          <p:cNvSpPr>
            <a:spLocks noGrp="1"/>
          </p:cNvSpPr>
          <p:nvPr>
            <p:ph type="dt" sz="half" idx="10"/>
          </p:nvPr>
        </p:nvSpPr>
        <p:spPr/>
        <p:txBody>
          <a:bodyPr/>
          <a:lstStyle/>
          <a:p>
            <a:fld id="{2C100FAB-D0CA-4EAF-AF46-8DA1F55A6739}" type="datetime1">
              <a:rPr lang="en-US" smtClean="0"/>
              <a:t>1/18/22</a:t>
            </a:fld>
            <a:endParaRPr lang="en-IN"/>
          </a:p>
        </p:txBody>
      </p:sp>
      <p:sp>
        <p:nvSpPr>
          <p:cNvPr id="4" name="Footer Placeholder 3">
            <a:extLst>
              <a:ext uri="{FF2B5EF4-FFF2-40B4-BE49-F238E27FC236}">
                <a16:creationId xmlns:a16="http://schemas.microsoft.com/office/drawing/2014/main" id="{798525D9-683E-41D4-B1CF-38E6A87468C1}"/>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DC961C65-5A67-463F-9971-F37F0457A925}"/>
              </a:ext>
            </a:extLst>
          </p:cNvPr>
          <p:cNvSpPr>
            <a:spLocks noGrp="1"/>
          </p:cNvSpPr>
          <p:nvPr>
            <p:ph type="sldNum" sz="quarter" idx="12"/>
          </p:nvPr>
        </p:nvSpPr>
        <p:spPr/>
        <p:txBody>
          <a:bodyPr/>
          <a:lstStyle/>
          <a:p>
            <a:fld id="{0E2B90DE-CA9C-452B-80F9-35262CC2B070}" type="slidenum">
              <a:rPr lang="en-IN" smtClean="0"/>
              <a:pPr/>
              <a:t>7</a:t>
            </a:fld>
            <a:endParaRPr lang="en-IN"/>
          </a:p>
        </p:txBody>
      </p:sp>
      <p:sp>
        <p:nvSpPr>
          <p:cNvPr id="6" name="Content Placeholder 5">
            <a:extLst>
              <a:ext uri="{FF2B5EF4-FFF2-40B4-BE49-F238E27FC236}">
                <a16:creationId xmlns:a16="http://schemas.microsoft.com/office/drawing/2014/main" id="{366B408A-0266-495E-860C-A1492FBE00F5}"/>
              </a:ext>
            </a:extLst>
          </p:cNvPr>
          <p:cNvSpPr>
            <a:spLocks noGrp="1"/>
          </p:cNvSpPr>
          <p:nvPr>
            <p:ph sz="quarter" idx="1"/>
          </p:nvPr>
        </p:nvSpPr>
        <p:spPr>
          <a:xfrm>
            <a:off x="685800" y="1417638"/>
            <a:ext cx="8134672" cy="4572000"/>
          </a:xfrm>
        </p:spPr>
        <p:txBody>
          <a:bodyPr/>
          <a:lstStyle/>
          <a:p>
            <a:pPr marL="0" indent="0">
              <a:buNone/>
            </a:pPr>
            <a:endParaRPr lang="en-US" dirty="0"/>
          </a:p>
          <a:p>
            <a:pPr marL="0" indent="0">
              <a:buNone/>
            </a:pPr>
            <a:endParaRPr lang="en-IN" dirty="0"/>
          </a:p>
          <a:p>
            <a:pPr marL="0" indent="0">
              <a:buNone/>
            </a:pPr>
            <a:r>
              <a:rPr lang="en-IN" sz="1800" b="1" i="0" u="none" strike="noStrike" dirty="0">
                <a:solidFill>
                  <a:srgbClr val="3333CC"/>
                </a:solidFill>
                <a:effectLst/>
                <a:latin typeface="Times New Roman" panose="02020603050405020304" pitchFamily="18" charset="0"/>
              </a:rPr>
              <a:t> </a:t>
            </a:r>
            <a:r>
              <a:rPr lang="en-IN" sz="2400" b="1" i="0" u="none" strike="noStrike" dirty="0">
                <a:solidFill>
                  <a:srgbClr val="3333CC"/>
                </a:solidFill>
                <a:effectLst/>
                <a:latin typeface="Times New Roman" panose="02020603050405020304" pitchFamily="18" charset="0"/>
              </a:rPr>
              <a:t>Traditional Programming</a:t>
            </a:r>
          </a:p>
          <a:p>
            <a:pPr marL="0" indent="0">
              <a:buNone/>
            </a:pPr>
            <a:endParaRPr lang="en-IN" sz="2400" b="1" dirty="0">
              <a:solidFill>
                <a:srgbClr val="3333CC"/>
              </a:solidFill>
              <a:latin typeface="Times New Roman" panose="02020603050405020304" pitchFamily="18" charset="0"/>
            </a:endParaRPr>
          </a:p>
          <a:p>
            <a:pPr marL="0" indent="0">
              <a:buNone/>
            </a:pPr>
            <a:endParaRPr lang="en-IN" sz="2400" b="1" i="0" u="none" strike="noStrike" dirty="0">
              <a:solidFill>
                <a:srgbClr val="3333CC"/>
              </a:solidFill>
              <a:effectLst/>
              <a:latin typeface="Times New Roman" panose="02020603050405020304" pitchFamily="18" charset="0"/>
            </a:endParaRPr>
          </a:p>
          <a:p>
            <a:pPr marL="0" indent="0">
              <a:buNone/>
            </a:pPr>
            <a:endParaRPr lang="en-IN" sz="2400" b="1" dirty="0">
              <a:solidFill>
                <a:srgbClr val="3333CC"/>
              </a:solidFill>
              <a:latin typeface="Times New Roman" panose="02020603050405020304" pitchFamily="18" charset="0"/>
            </a:endParaRPr>
          </a:p>
          <a:p>
            <a:pPr marL="0" indent="0">
              <a:buNone/>
            </a:pPr>
            <a:endParaRPr lang="en-IN" sz="2400" b="1" i="0" u="none" strike="noStrike" dirty="0">
              <a:solidFill>
                <a:srgbClr val="3333CC"/>
              </a:solidFill>
              <a:effectLst/>
              <a:latin typeface="Times New Roman" panose="02020603050405020304" pitchFamily="18" charset="0"/>
            </a:endParaRPr>
          </a:p>
          <a:p>
            <a:pPr marL="0" indent="0">
              <a:buNone/>
            </a:pPr>
            <a:r>
              <a:rPr lang="en-IN" sz="2400" b="1" i="0" u="none" strike="noStrike" dirty="0">
                <a:solidFill>
                  <a:srgbClr val="3333CC"/>
                </a:solidFill>
                <a:effectLst/>
                <a:latin typeface="Times New Roman" panose="02020603050405020304" pitchFamily="18" charset="0"/>
              </a:rPr>
              <a:t>Machine Learning</a:t>
            </a:r>
          </a:p>
          <a:p>
            <a:pPr marL="0" indent="0">
              <a:buNone/>
            </a:pPr>
            <a:endParaRPr lang="en-IN" sz="2400" b="1" i="0" u="none" strike="noStrike" dirty="0">
              <a:solidFill>
                <a:srgbClr val="3333CC"/>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60BF91BA-D393-4C99-9987-6175BF6CB879}"/>
              </a:ext>
            </a:extLst>
          </p:cNvPr>
          <p:cNvSpPr/>
          <p:nvPr/>
        </p:nvSpPr>
        <p:spPr>
          <a:xfrm>
            <a:off x="685800" y="1417638"/>
            <a:ext cx="8001000" cy="96877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rtl="0" fontAlgn="base">
              <a:spcBef>
                <a:spcPts val="0"/>
              </a:spcBef>
              <a:spcAft>
                <a:spcPts val="0"/>
              </a:spcAft>
              <a:buFont typeface="Arial" panose="020B0604020202020204" pitchFamily="34" charset="0"/>
              <a:buChar char="•"/>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Automating automation -</a:t>
            </a:r>
            <a:r>
              <a:rPr lang="en-US" sz="2000" b="1" i="0" u="none" strike="noStrike" dirty="0">
                <a:solidFill>
                  <a:srgbClr val="C00000"/>
                </a:solidFill>
                <a:effectLst/>
                <a:latin typeface="Times New Roman" panose="02020603050405020304" pitchFamily="18" charset="0"/>
                <a:cs typeface="Times New Roman" panose="02020603050405020304" pitchFamily="18" charset="0"/>
              </a:rPr>
              <a:t>Getting computers to program themselves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Writing software is the bottleneck -</a:t>
            </a:r>
            <a:r>
              <a:rPr lang="en-US" sz="2000" b="1" i="0" u="none" strike="noStrike" dirty="0">
                <a:solidFill>
                  <a:srgbClr val="C00000"/>
                </a:solidFill>
                <a:effectLst/>
                <a:latin typeface="Times New Roman" panose="02020603050405020304" pitchFamily="18" charset="0"/>
                <a:cs typeface="Times New Roman" panose="02020603050405020304" pitchFamily="18" charset="0"/>
              </a:rPr>
              <a:t>Let the data do the work instead!</a:t>
            </a:r>
          </a:p>
          <a:p>
            <a:pPr algn="ct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4C25E32-4340-44D8-A1DF-B731C4954FB6}"/>
              </a:ext>
            </a:extLst>
          </p:cNvPr>
          <p:cNvPicPr>
            <a:picLocks noChangeAspect="1"/>
          </p:cNvPicPr>
          <p:nvPr/>
        </p:nvPicPr>
        <p:blipFill>
          <a:blip r:embed="rId2"/>
          <a:stretch>
            <a:fillRect/>
          </a:stretch>
        </p:blipFill>
        <p:spPr>
          <a:xfrm>
            <a:off x="1123950" y="3046413"/>
            <a:ext cx="6896100" cy="1174675"/>
          </a:xfrm>
          <a:prstGeom prst="rect">
            <a:avLst/>
          </a:prstGeom>
        </p:spPr>
      </p:pic>
      <p:pic>
        <p:nvPicPr>
          <p:cNvPr id="13" name="Picture 12">
            <a:extLst>
              <a:ext uri="{FF2B5EF4-FFF2-40B4-BE49-F238E27FC236}">
                <a16:creationId xmlns:a16="http://schemas.microsoft.com/office/drawing/2014/main" id="{E7B51DA6-C22C-4616-B8A7-E1D86032292A}"/>
              </a:ext>
            </a:extLst>
          </p:cNvPr>
          <p:cNvPicPr>
            <a:picLocks noChangeAspect="1"/>
          </p:cNvPicPr>
          <p:nvPr/>
        </p:nvPicPr>
        <p:blipFill>
          <a:blip r:embed="rId3"/>
          <a:stretch>
            <a:fillRect/>
          </a:stretch>
        </p:blipFill>
        <p:spPr>
          <a:xfrm>
            <a:off x="1123950" y="5059400"/>
            <a:ext cx="6896100" cy="1209675"/>
          </a:xfrm>
          <a:prstGeom prst="rect">
            <a:avLst/>
          </a:prstGeom>
        </p:spPr>
      </p:pic>
    </p:spTree>
    <p:extLst>
      <p:ext uri="{BB962C8B-B14F-4D97-AF65-F5344CB8AC3E}">
        <p14:creationId xmlns:p14="http://schemas.microsoft.com/office/powerpoint/2010/main" val="99734013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7DDABEF3-0F8A-4CB0-9CAA-A05EEFB8426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70</a:t>
            </a:fld>
            <a:endParaRPr lang="en-IN"/>
          </a:p>
        </p:txBody>
      </p:sp>
      <p:sp>
        <p:nvSpPr>
          <p:cNvPr id="8" name="TextBox 7">
            <a:extLst>
              <a:ext uri="{FF2B5EF4-FFF2-40B4-BE49-F238E27FC236}">
                <a16:creationId xmlns:a16="http://schemas.microsoft.com/office/drawing/2014/main" id="{F99D99CB-909E-434D-A29B-AE4F1D7A766D}"/>
              </a:ext>
            </a:extLst>
          </p:cNvPr>
          <p:cNvSpPr txBox="1">
            <a:spLocks noChangeArrowheads="1"/>
          </p:cNvSpPr>
          <p:nvPr/>
        </p:nvSpPr>
        <p:spPr>
          <a:xfrm>
            <a:off x="571500" y="1380665"/>
            <a:ext cx="8001000" cy="4876800"/>
          </a:xfrm>
          <a:prstGeom prst="rect">
            <a:avLst/>
          </a:prstGeom>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lgn="just">
              <a:defRPr/>
            </a:pPr>
            <a:r>
              <a:rPr lang="en-US" sz="2400" b="0" kern="0" dirty="0"/>
              <a:t>How can you visualize the eigenvectors (</a:t>
            </a:r>
            <a:r>
              <a:rPr lang="en-US" sz="2400" b="0" kern="0" dirty="0" err="1"/>
              <a:t>eigenfaces</a:t>
            </a:r>
            <a:r>
              <a:rPr lang="en-US" sz="2400" b="0" kern="0" dirty="0"/>
              <a:t>) as an image?</a:t>
            </a:r>
          </a:p>
          <a:p>
            <a:pPr marL="800100" lvl="1" indent="-342900" algn="just">
              <a:buFont typeface="Arial" panose="020B0604020202020204" pitchFamily="34" charset="0"/>
              <a:buChar char="•"/>
              <a:defRPr/>
            </a:pPr>
            <a:r>
              <a:rPr lang="en-US" sz="2200" b="0" kern="0" dirty="0"/>
              <a:t>Their values must be first mapped to integer values in the interval [0, 255] (required by PGM format).</a:t>
            </a:r>
          </a:p>
          <a:p>
            <a:pPr marL="800100" lvl="1" indent="-342900" algn="just">
              <a:buFont typeface="Arial" panose="020B0604020202020204" pitchFamily="34" charset="0"/>
              <a:buChar char="•"/>
              <a:defRPr/>
            </a:pPr>
            <a:r>
              <a:rPr lang="en-US" sz="2200" b="0" kern="0" dirty="0"/>
              <a:t>Suppose f</a:t>
            </a:r>
            <a:r>
              <a:rPr lang="en-US" sz="2200" b="0" kern="0" baseline="-25000" dirty="0"/>
              <a:t>min</a:t>
            </a:r>
            <a:r>
              <a:rPr lang="en-US" sz="2200" b="0" kern="0" dirty="0"/>
              <a:t> and </a:t>
            </a:r>
            <a:r>
              <a:rPr lang="en-US" sz="2200" b="0" kern="0" dirty="0" err="1"/>
              <a:t>f</a:t>
            </a:r>
            <a:r>
              <a:rPr lang="en-US" sz="2200" b="0" kern="0" baseline="-25000" dirty="0" err="1"/>
              <a:t>max</a:t>
            </a:r>
            <a:r>
              <a:rPr lang="en-US" sz="2200" b="0" kern="0" dirty="0"/>
              <a:t> are the min/max values of a given </a:t>
            </a:r>
            <a:r>
              <a:rPr lang="en-US" sz="2200" b="0" kern="0" dirty="0" err="1"/>
              <a:t>eigenface</a:t>
            </a:r>
            <a:r>
              <a:rPr lang="en-US" sz="2200" b="0" kern="0" dirty="0"/>
              <a:t> (could be </a:t>
            </a:r>
            <a:r>
              <a:rPr lang="en-US" sz="2200" b="0" kern="0" dirty="0">
                <a:solidFill>
                  <a:srgbClr val="FF0000"/>
                </a:solidFill>
              </a:rPr>
              <a:t>negative</a:t>
            </a:r>
            <a:r>
              <a:rPr lang="en-US" sz="2200" b="0" kern="0" dirty="0"/>
              <a:t>).</a:t>
            </a:r>
          </a:p>
          <a:p>
            <a:pPr marL="800100" lvl="1" indent="-342900" algn="just">
              <a:buFont typeface="Arial" panose="020B0604020202020204" pitchFamily="34" charset="0"/>
              <a:buChar char="•"/>
              <a:defRPr/>
            </a:pPr>
            <a:r>
              <a:rPr lang="en-US" sz="2200" b="0" kern="0" dirty="0"/>
              <a:t>If x</a:t>
            </a:r>
            <a:r>
              <a:rPr lang="el-GR" sz="2200" b="0" kern="0" dirty="0"/>
              <a:t>ϵ</a:t>
            </a:r>
            <a:r>
              <a:rPr lang="en-US" sz="2200" b="0" kern="0" dirty="0"/>
              <a:t>[f</a:t>
            </a:r>
            <a:r>
              <a:rPr lang="en-US" sz="2200" b="0" kern="0" baseline="-25000" dirty="0"/>
              <a:t>min</a:t>
            </a:r>
            <a:r>
              <a:rPr lang="en-US" sz="2200" b="0" kern="0" dirty="0"/>
              <a:t>, </a:t>
            </a:r>
            <a:r>
              <a:rPr lang="en-US" sz="2200" b="0" kern="0" dirty="0" err="1"/>
              <a:t>f</a:t>
            </a:r>
            <a:r>
              <a:rPr lang="en-US" sz="2200" b="0" kern="0" baseline="-25000" dirty="0" err="1"/>
              <a:t>max</a:t>
            </a:r>
            <a:r>
              <a:rPr lang="en-US" sz="2200" b="0" kern="0" dirty="0"/>
              <a:t>] is the original value, then the new value y</a:t>
            </a:r>
            <a:r>
              <a:rPr lang="el-GR" sz="2200" b="0" kern="0" dirty="0"/>
              <a:t>ϵ</a:t>
            </a:r>
            <a:r>
              <a:rPr lang="en-US" sz="2200" b="0" kern="0" dirty="0"/>
              <a:t>[0,255] can be computed as follows:</a:t>
            </a:r>
          </a:p>
          <a:p>
            <a:pPr algn="just">
              <a:buFontTx/>
              <a:buNone/>
              <a:defRPr/>
            </a:pPr>
            <a:r>
              <a:rPr lang="en-US" b="0" kern="0" dirty="0"/>
              <a:t>			</a:t>
            </a:r>
          </a:p>
          <a:p>
            <a:pPr>
              <a:buFontTx/>
              <a:buNone/>
              <a:defRPr/>
            </a:pPr>
            <a:endParaRPr lang="en-US" sz="2000" b="0" kern="0" dirty="0"/>
          </a:p>
          <a:p>
            <a:pPr>
              <a:buFontTx/>
              <a:buNone/>
              <a:defRPr/>
            </a:pPr>
            <a:r>
              <a:rPr lang="en-US" b="0" kern="0" dirty="0"/>
              <a:t>                           </a:t>
            </a:r>
          </a:p>
        </p:txBody>
      </p:sp>
      <p:sp>
        <p:nvSpPr>
          <p:cNvPr id="9" name="Rectangle 8">
            <a:extLst>
              <a:ext uri="{FF2B5EF4-FFF2-40B4-BE49-F238E27FC236}">
                <a16:creationId xmlns:a16="http://schemas.microsoft.com/office/drawing/2014/main" id="{5C25F220-F8B6-4DB1-9535-B3F437A0E48F}"/>
              </a:ext>
            </a:extLst>
          </p:cNvPr>
          <p:cNvSpPr/>
          <p:nvPr/>
        </p:nvSpPr>
        <p:spPr>
          <a:xfrm>
            <a:off x="2616200" y="4885865"/>
            <a:ext cx="4046301" cy="461665"/>
          </a:xfrm>
          <a:prstGeom prst="rect">
            <a:avLst/>
          </a:prstGeom>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400" dirty="0">
                <a:cs typeface="Times New Roman" panose="02020603050405020304" pitchFamily="18" charset="0"/>
              </a:rPr>
              <a:t>y=(</a:t>
            </a:r>
            <a:r>
              <a:rPr lang="en-US" sz="2400" dirty="0" err="1">
                <a:cs typeface="Times New Roman" panose="02020603050405020304" pitchFamily="18" charset="0"/>
              </a:rPr>
              <a:t>int</a:t>
            </a:r>
            <a:r>
              <a:rPr lang="en-US" sz="2400" dirty="0">
                <a:cs typeface="Times New Roman" panose="02020603050405020304" pitchFamily="18" charset="0"/>
              </a:rPr>
              <a:t>)255(x - f</a:t>
            </a:r>
            <a:r>
              <a:rPr lang="en-US" sz="2400" baseline="-25000" dirty="0">
                <a:cs typeface="Times New Roman" panose="02020603050405020304" pitchFamily="18" charset="0"/>
              </a:rPr>
              <a:t>min</a:t>
            </a:r>
            <a:r>
              <a:rPr lang="en-US" sz="2400" dirty="0">
                <a:cs typeface="Times New Roman" panose="02020603050405020304" pitchFamily="18" charset="0"/>
              </a:rPr>
              <a:t>)/(</a:t>
            </a:r>
            <a:r>
              <a:rPr lang="en-US" sz="2400" dirty="0" err="1">
                <a:cs typeface="Times New Roman" panose="02020603050405020304" pitchFamily="18" charset="0"/>
              </a:rPr>
              <a:t>f</a:t>
            </a:r>
            <a:r>
              <a:rPr lang="en-US" sz="2400" baseline="-25000" dirty="0" err="1">
                <a:cs typeface="Times New Roman" panose="02020603050405020304" pitchFamily="18" charset="0"/>
              </a:rPr>
              <a:t>max</a:t>
            </a:r>
            <a:r>
              <a:rPr lang="en-US" sz="2400" baseline="-25000" dirty="0">
                <a:cs typeface="Times New Roman" panose="02020603050405020304" pitchFamily="18" charset="0"/>
              </a:rPr>
              <a:t> </a:t>
            </a:r>
            <a:r>
              <a:rPr lang="en-US" sz="2400" dirty="0">
                <a:cs typeface="Times New Roman" panose="02020603050405020304" pitchFamily="18" charset="0"/>
              </a:rPr>
              <a:t>- f</a:t>
            </a:r>
            <a:r>
              <a:rPr lang="en-US" sz="2400" baseline="-25000" dirty="0">
                <a:cs typeface="Times New Roman" panose="02020603050405020304" pitchFamily="18" charset="0"/>
              </a:rPr>
              <a:t>min</a:t>
            </a:r>
            <a:r>
              <a:rPr lang="en-US" sz="2400" dirty="0">
                <a:cs typeface="Times New Roman" panose="02020603050405020304" pitchFamily="18" charset="0"/>
              </a:rPr>
              <a:t>)</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 Contd.,</a:t>
            </a:r>
            <a:endParaRPr lang="en-US" sz="3200" dirty="0"/>
          </a:p>
        </p:txBody>
      </p:sp>
      <p:sp>
        <p:nvSpPr>
          <p:cNvPr id="3" name="Date Placeholder 2"/>
          <p:cNvSpPr>
            <a:spLocks noGrp="1"/>
          </p:cNvSpPr>
          <p:nvPr>
            <p:ph type="dt" sz="half" idx="10"/>
          </p:nvPr>
        </p:nvSpPr>
        <p:spPr/>
        <p:txBody>
          <a:bodyPr/>
          <a:lstStyle/>
          <a:p>
            <a:fld id="{FA6E7F16-4E3A-46F9-9A27-DCBD5AEF8DF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71</a:t>
            </a:fld>
            <a:endParaRPr lang="en-IN"/>
          </a:p>
        </p:txBody>
      </p:sp>
      <p:sp>
        <p:nvSpPr>
          <p:cNvPr id="8" name="Rectangle 7">
            <a:extLst>
              <a:ext uri="{FF2B5EF4-FFF2-40B4-BE49-F238E27FC236}">
                <a16:creationId xmlns:a16="http://schemas.microsoft.com/office/drawing/2014/main" id="{C4ED8371-CED7-4FF7-A68C-BD61CBE0013B}"/>
              </a:ext>
            </a:extLst>
          </p:cNvPr>
          <p:cNvSpPr>
            <a:spLocks noChangeArrowheads="1"/>
          </p:cNvSpPr>
          <p:nvPr/>
        </p:nvSpPr>
        <p:spPr bwMode="auto">
          <a:xfrm>
            <a:off x="336858" y="1348918"/>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r>
              <a:rPr lang="en-US" altLang="en-US" sz="2400" b="0">
                <a:solidFill>
                  <a:srgbClr val="FF0000"/>
                </a:solidFill>
              </a:rPr>
              <a:t>Interpretation:</a:t>
            </a:r>
            <a:r>
              <a:rPr lang="en-US" altLang="en-US" sz="2400" b="0">
                <a:solidFill>
                  <a:srgbClr val="000000"/>
                </a:solidFill>
              </a:rPr>
              <a:t> represent a face in terms of eigenfaces </a:t>
            </a:r>
          </a:p>
        </p:txBody>
      </p:sp>
      <p:pic>
        <p:nvPicPr>
          <p:cNvPr id="9" name="Picture 8">
            <a:extLst>
              <a:ext uri="{FF2B5EF4-FFF2-40B4-BE49-F238E27FC236}">
                <a16:creationId xmlns:a16="http://schemas.microsoft.com/office/drawing/2014/main" id="{BA641BF3-9D6D-4046-8635-C1FCA47A3B8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l="-3125" t="44458" r="3125" b="20586"/>
          <a:stretch>
            <a:fillRect/>
          </a:stretch>
        </p:blipFill>
        <p:spPr bwMode="auto">
          <a:xfrm>
            <a:off x="565458" y="2245856"/>
            <a:ext cx="7315200"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F5363603-093F-4121-ACAA-D5E48F0C3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1612" b="2"/>
          <a:stretch>
            <a:fillRect/>
          </a:stretch>
        </p:blipFill>
        <p:spPr bwMode="auto">
          <a:xfrm>
            <a:off x="717858" y="5273218"/>
            <a:ext cx="73152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59E06082-561C-4483-800A-69D304AFB9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8346" y="4208006"/>
            <a:ext cx="47085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82CD741-7894-49EB-9004-66264CDDF5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6858" y="5582781"/>
            <a:ext cx="4492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F96AE2B6-2B39-4064-A320-C8AC5E637F50}"/>
              </a:ext>
            </a:extLst>
          </p:cNvPr>
          <p:cNvCxnSpPr/>
          <p:nvPr/>
        </p:nvCxnSpPr>
        <p:spPr bwMode="auto">
          <a:xfrm flipH="1">
            <a:off x="2318058" y="4816018"/>
            <a:ext cx="1447800" cy="57785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389104-3885-4566-AA3E-CCDDCD7B025A}"/>
              </a:ext>
            </a:extLst>
          </p:cNvPr>
          <p:cNvCxnSpPr/>
          <p:nvPr/>
        </p:nvCxnSpPr>
        <p:spPr bwMode="auto">
          <a:xfrm flipH="1">
            <a:off x="3688071" y="4816018"/>
            <a:ext cx="763587" cy="54768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3870B629-CE5B-41C7-A983-25FA774CC2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5222" y="3757949"/>
            <a:ext cx="1242236"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Limitations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1490B1CD-4BE0-46E0-85E7-0E8BC3E0340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72</a:t>
            </a:fld>
            <a:endParaRPr lang="en-IN"/>
          </a:p>
        </p:txBody>
      </p:sp>
      <p:sp>
        <p:nvSpPr>
          <p:cNvPr id="8" name="Rectangle 7">
            <a:extLst>
              <a:ext uri="{FF2B5EF4-FFF2-40B4-BE49-F238E27FC236}">
                <a16:creationId xmlns:a16="http://schemas.microsoft.com/office/drawing/2014/main" id="{0C9ECB88-F2B4-4E9C-B0A6-F645D1D9C219}"/>
              </a:ext>
            </a:extLst>
          </p:cNvPr>
          <p:cNvSpPr>
            <a:spLocks noChangeArrowheads="1"/>
          </p:cNvSpPr>
          <p:nvPr/>
        </p:nvSpPr>
        <p:spPr bwMode="auto">
          <a:xfrm>
            <a:off x="355432" y="1531825"/>
            <a:ext cx="8686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algn="just" eaLnBrk="1" hangingPunct="1">
              <a:buClr>
                <a:schemeClr val="tx1"/>
              </a:buClr>
              <a:buFont typeface="Arial" panose="020B0604020202020204" pitchFamily="34" charset="0"/>
              <a:buChar char="•"/>
            </a:pPr>
            <a:r>
              <a:rPr lang="en-US" altLang="en-US" sz="2200" b="0" dirty="0">
                <a:solidFill>
                  <a:srgbClr val="FF0000"/>
                </a:solidFill>
              </a:rPr>
              <a:t>Background</a:t>
            </a:r>
            <a:r>
              <a:rPr lang="en-US" altLang="en-US" sz="2200" b="0" dirty="0">
                <a:solidFill>
                  <a:srgbClr val="FF9900"/>
                </a:solidFill>
              </a:rPr>
              <a:t> </a:t>
            </a:r>
            <a:r>
              <a:rPr lang="en-US" altLang="en-US" sz="2200" b="0" dirty="0">
                <a:solidFill>
                  <a:srgbClr val="000000"/>
                </a:solidFill>
              </a:rPr>
              <a:t>changes</a:t>
            </a:r>
            <a:r>
              <a:rPr lang="en-US" altLang="en-US" sz="2200" b="0" dirty="0">
                <a:solidFill>
                  <a:srgbClr val="FF9900"/>
                </a:solidFill>
              </a:rPr>
              <a:t> </a:t>
            </a:r>
            <a:r>
              <a:rPr lang="en-US" altLang="en-US" sz="2200" b="0" dirty="0">
                <a:solidFill>
                  <a:srgbClr val="000000"/>
                </a:solidFill>
              </a:rPr>
              <a:t>cause problems</a:t>
            </a:r>
          </a:p>
          <a:p>
            <a:pPr lvl="1" algn="just" eaLnBrk="1" hangingPunct="1">
              <a:buClr>
                <a:schemeClr val="tx1"/>
              </a:buClr>
            </a:pPr>
            <a:r>
              <a:rPr lang="en-US" altLang="en-US" sz="2200" b="0" dirty="0">
                <a:solidFill>
                  <a:srgbClr val="000000"/>
                </a:solidFill>
              </a:rPr>
              <a:t>- De-emphasize the outside of the face  (e.g., by multiplying the input image by a 2D Gaussian window centered on the face).</a:t>
            </a:r>
          </a:p>
          <a:p>
            <a:pPr marL="342900" indent="-342900" algn="just" eaLnBrk="1" hangingPunct="1">
              <a:buClr>
                <a:schemeClr val="tx1"/>
              </a:buClr>
              <a:buFont typeface="Arial" panose="020B0604020202020204" pitchFamily="34" charset="0"/>
              <a:buChar char="•"/>
            </a:pPr>
            <a:r>
              <a:rPr lang="en-US" altLang="en-US" sz="2200" b="0" dirty="0">
                <a:solidFill>
                  <a:srgbClr val="FF0000"/>
                </a:solidFill>
              </a:rPr>
              <a:t>Light changes </a:t>
            </a:r>
            <a:r>
              <a:rPr lang="en-US" altLang="en-US" sz="2200" b="0" dirty="0">
                <a:solidFill>
                  <a:srgbClr val="000000"/>
                </a:solidFill>
              </a:rPr>
              <a:t>degrade performance</a:t>
            </a:r>
          </a:p>
          <a:p>
            <a:pPr lvl="1" algn="just" eaLnBrk="1" hangingPunct="1"/>
            <a:r>
              <a:rPr lang="en-US" altLang="en-US" sz="2200" b="0" dirty="0">
                <a:solidFill>
                  <a:srgbClr val="000000"/>
                </a:solidFill>
              </a:rPr>
              <a:t>- Light normalization might help but  this is a challenging issue.</a:t>
            </a:r>
          </a:p>
          <a:p>
            <a:pPr marL="342900" indent="-342900" algn="just" eaLnBrk="1" hangingPunct="1">
              <a:buFont typeface="Arial" panose="020B0604020202020204" pitchFamily="34" charset="0"/>
              <a:buChar char="•"/>
            </a:pPr>
            <a:r>
              <a:rPr lang="en-US" altLang="en-US" sz="2200" b="0" dirty="0">
                <a:solidFill>
                  <a:srgbClr val="000000"/>
                </a:solidFill>
              </a:rPr>
              <a:t>Performance decreases quickly with changes to </a:t>
            </a:r>
            <a:r>
              <a:rPr lang="en-US" altLang="en-US" sz="2200" b="0" dirty="0">
                <a:solidFill>
                  <a:srgbClr val="FF0000"/>
                </a:solidFill>
              </a:rPr>
              <a:t>face size</a:t>
            </a:r>
          </a:p>
          <a:p>
            <a:pPr lvl="2" algn="just" eaLnBrk="1" hangingPunct="1"/>
            <a:r>
              <a:rPr lang="en-US" altLang="en-US" sz="2200" b="0" dirty="0">
                <a:solidFill>
                  <a:srgbClr val="000000"/>
                </a:solidFill>
              </a:rPr>
              <a:t>- Scale input image to multiple sizes.</a:t>
            </a:r>
          </a:p>
          <a:p>
            <a:pPr lvl="2" algn="just" eaLnBrk="1" hangingPunct="1"/>
            <a:r>
              <a:rPr lang="en-US" altLang="en-US" sz="2200" b="0" dirty="0">
                <a:solidFill>
                  <a:srgbClr val="000000"/>
                </a:solidFill>
              </a:rPr>
              <a:t>- Multi-scale eigenspaces.</a:t>
            </a:r>
          </a:p>
          <a:p>
            <a:pPr marL="342900" indent="-342900" algn="just" eaLnBrk="1" hangingPunct="1">
              <a:buFont typeface="Arial" panose="020B0604020202020204" pitchFamily="34" charset="0"/>
              <a:buChar char="•"/>
            </a:pPr>
            <a:r>
              <a:rPr lang="en-US" altLang="en-US" sz="2200" b="0" dirty="0">
                <a:solidFill>
                  <a:srgbClr val="000000"/>
                </a:solidFill>
              </a:rPr>
              <a:t>Performance decreases with changes to </a:t>
            </a:r>
            <a:r>
              <a:rPr lang="en-US" altLang="en-US" sz="2200" b="0" dirty="0">
                <a:solidFill>
                  <a:srgbClr val="FF0000"/>
                </a:solidFill>
              </a:rPr>
              <a:t>face orientation </a:t>
            </a:r>
            <a:r>
              <a:rPr lang="en-US" altLang="en-US" sz="2200" b="0" dirty="0">
                <a:solidFill>
                  <a:srgbClr val="000000"/>
                </a:solidFill>
              </a:rPr>
              <a:t>(but not as fast as with scale changes)</a:t>
            </a:r>
          </a:p>
          <a:p>
            <a:pPr lvl="2" algn="just" eaLnBrk="1" hangingPunct="1"/>
            <a:r>
              <a:rPr lang="en-US" altLang="en-US" sz="2200" b="0" dirty="0">
                <a:solidFill>
                  <a:srgbClr val="000000"/>
                </a:solidFill>
              </a:rPr>
              <a:t>- Out-of-plane rotations are more difficult to handle.</a:t>
            </a:r>
          </a:p>
          <a:p>
            <a:pPr lvl="2" algn="just" eaLnBrk="1" hangingPunct="1"/>
            <a:r>
              <a:rPr lang="en-US" altLang="en-US" sz="2200" b="0" dirty="0">
                <a:solidFill>
                  <a:srgbClr val="000000"/>
                </a:solidFill>
              </a:rPr>
              <a:t>- Multi-orientation eigenspaces.</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Limitations contd.,</a:t>
            </a:r>
            <a:endParaRPr lang="en-US" sz="3200" dirty="0"/>
          </a:p>
        </p:txBody>
      </p:sp>
      <p:sp>
        <p:nvSpPr>
          <p:cNvPr id="3" name="Date Placeholder 2"/>
          <p:cNvSpPr>
            <a:spLocks noGrp="1"/>
          </p:cNvSpPr>
          <p:nvPr>
            <p:ph type="dt" sz="half" idx="10"/>
          </p:nvPr>
        </p:nvSpPr>
        <p:spPr/>
        <p:txBody>
          <a:bodyPr/>
          <a:lstStyle/>
          <a:p>
            <a:fld id="{78DE7888-287D-4D16-9435-48C6889F228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73</a:t>
            </a:fld>
            <a:endParaRPr lang="en-IN"/>
          </a:p>
        </p:txBody>
      </p:sp>
      <p:sp>
        <p:nvSpPr>
          <p:cNvPr id="8" name="Rectangle 7">
            <a:extLst>
              <a:ext uri="{FF2B5EF4-FFF2-40B4-BE49-F238E27FC236}">
                <a16:creationId xmlns:a16="http://schemas.microsoft.com/office/drawing/2014/main" id="{579D94C3-AB5F-419B-86FE-1EA22B9F1073}"/>
              </a:ext>
            </a:extLst>
          </p:cNvPr>
          <p:cNvSpPr>
            <a:spLocks noGrp="1" noChangeArrowheads="1"/>
          </p:cNvSpPr>
          <p:nvPr/>
        </p:nvSpPr>
        <p:spPr bwMode="auto">
          <a:xfrm>
            <a:off x="576797" y="1330700"/>
            <a:ext cx="85105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eaLnBrk="1" hangingPunct="1"/>
            <a:r>
              <a:rPr lang="en-US" altLang="en-US" sz="2400" dirty="0">
                <a:solidFill>
                  <a:schemeClr val="tx1"/>
                </a:solidFill>
                <a:latin typeface="Times New Roman" panose="02020603050405020304" pitchFamily="18" charset="0"/>
                <a:cs typeface="Times New Roman" panose="02020603050405020304" pitchFamily="18" charset="0"/>
              </a:rPr>
              <a:t>Not robust to </a:t>
            </a:r>
            <a:r>
              <a:rPr lang="en-US" altLang="en-US" sz="2400" dirty="0">
                <a:solidFill>
                  <a:srgbClr val="FF0000"/>
                </a:solidFill>
                <a:latin typeface="Times New Roman" panose="02020603050405020304" pitchFamily="18" charset="0"/>
                <a:cs typeface="Times New Roman" panose="02020603050405020304" pitchFamily="18" charset="0"/>
              </a:rPr>
              <a:t>misalignment</a:t>
            </a:r>
            <a:endParaRPr lang="en-US" altLang="en-US"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06BAD99-2239-46C8-BF0C-0567C815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29" t="5972" r="18739" b="11250"/>
          <a:stretch>
            <a:fillRect/>
          </a:stretch>
        </p:blipFill>
        <p:spPr bwMode="auto">
          <a:xfrm>
            <a:off x="2634197" y="1940300"/>
            <a:ext cx="1828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E82A6BBA-F67A-4A01-A9F9-8091BF1EB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692" t="8862" r="4874" b="11375"/>
          <a:stretch>
            <a:fillRect/>
          </a:stretch>
        </p:blipFill>
        <p:spPr bwMode="auto">
          <a:xfrm>
            <a:off x="4996397" y="2092700"/>
            <a:ext cx="1828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DC0E6FE3-88D3-431E-AFB6-B0569FD17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890" t="7368" r="18365" b="11952"/>
          <a:stretch>
            <a:fillRect/>
          </a:stretch>
        </p:blipFill>
        <p:spPr bwMode="auto">
          <a:xfrm>
            <a:off x="3815297" y="4531100"/>
            <a:ext cx="1752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Limitations contd.,</a:t>
            </a:r>
            <a:endParaRPr lang="en-US" sz="3200" dirty="0"/>
          </a:p>
        </p:txBody>
      </p:sp>
      <p:sp>
        <p:nvSpPr>
          <p:cNvPr id="3" name="Date Placeholder 2"/>
          <p:cNvSpPr>
            <a:spLocks noGrp="1"/>
          </p:cNvSpPr>
          <p:nvPr>
            <p:ph type="dt" sz="half" idx="10"/>
          </p:nvPr>
        </p:nvSpPr>
        <p:spPr/>
        <p:txBody>
          <a:bodyPr/>
          <a:lstStyle/>
          <a:p>
            <a:fld id="{8D69E0E4-DE76-4CA5-84AE-FD9009E98A0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74</a:t>
            </a:fld>
            <a:endParaRPr lang="en-IN"/>
          </a:p>
        </p:txBody>
      </p:sp>
      <p:sp>
        <p:nvSpPr>
          <p:cNvPr id="8" name="Rectangle 7">
            <a:extLst>
              <a:ext uri="{FF2B5EF4-FFF2-40B4-BE49-F238E27FC236}">
                <a16:creationId xmlns:a16="http://schemas.microsoft.com/office/drawing/2014/main" id="{704EA3D6-B246-47E8-82FC-1B7EB238FA05}"/>
              </a:ext>
            </a:extLst>
          </p:cNvPr>
          <p:cNvSpPr>
            <a:spLocks noChangeArrowheads="1"/>
          </p:cNvSpPr>
          <p:nvPr/>
        </p:nvSpPr>
        <p:spPr bwMode="auto">
          <a:xfrm>
            <a:off x="387096" y="1348802"/>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solidFill>
                  <a:srgbClr val="000000"/>
                </a:solidFill>
              </a:rPr>
              <a:t>PCA is </a:t>
            </a:r>
            <a:r>
              <a:rPr lang="en-US" altLang="en-US" sz="2400" b="0" dirty="0">
                <a:solidFill>
                  <a:srgbClr val="FF0000"/>
                </a:solidFill>
              </a:rPr>
              <a:t>not</a:t>
            </a:r>
            <a:r>
              <a:rPr lang="en-US" altLang="en-US" sz="2400" dirty="0">
                <a:solidFill>
                  <a:srgbClr val="000000"/>
                </a:solidFill>
              </a:rPr>
              <a:t> </a:t>
            </a:r>
            <a:r>
              <a:rPr lang="en-US" altLang="en-US" sz="2400" b="0" dirty="0">
                <a:solidFill>
                  <a:srgbClr val="000000"/>
                </a:solidFill>
              </a:rPr>
              <a:t>always an optimal dimensionality-reduction technique for classification purposes.</a:t>
            </a:r>
          </a:p>
        </p:txBody>
      </p:sp>
      <p:pic>
        <p:nvPicPr>
          <p:cNvPr id="9" name="Picture 8">
            <a:extLst>
              <a:ext uri="{FF2B5EF4-FFF2-40B4-BE49-F238E27FC236}">
                <a16:creationId xmlns:a16="http://schemas.microsoft.com/office/drawing/2014/main" id="{1E4093C8-3E35-44C5-BD6D-F6A6BBB220AB}"/>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296" y="2644202"/>
            <a:ext cx="67818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87" y="441745"/>
            <a:ext cx="7772400" cy="1143000"/>
          </a:xfrm>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0F170BD-D574-466A-9136-A83C413B4E0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75</a:t>
            </a:fld>
            <a:endParaRPr lang="en-IN"/>
          </a:p>
        </p:txBody>
      </p:sp>
      <p:sp>
        <p:nvSpPr>
          <p:cNvPr id="8" name="Rectangle 7">
            <a:extLst>
              <a:ext uri="{FF2B5EF4-FFF2-40B4-BE49-F238E27FC236}">
                <a16:creationId xmlns:a16="http://schemas.microsoft.com/office/drawing/2014/main" id="{5C9D1292-34B4-42E1-B88E-F59F922757CC}"/>
              </a:ext>
            </a:extLst>
          </p:cNvPr>
          <p:cNvSpPr>
            <a:spLocks noChangeArrowheads="1"/>
          </p:cNvSpPr>
          <p:nvPr/>
        </p:nvSpPr>
        <p:spPr bwMode="auto">
          <a:xfrm>
            <a:off x="457200" y="1650784"/>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r>
              <a:rPr lang="en-US" altLang="en-US" sz="2400" b="0" dirty="0"/>
              <a:t>What is the goal of LDA?</a:t>
            </a:r>
          </a:p>
        </p:txBody>
      </p:sp>
      <p:sp>
        <p:nvSpPr>
          <p:cNvPr id="9" name="Rectangle 8">
            <a:extLst>
              <a:ext uri="{FF2B5EF4-FFF2-40B4-BE49-F238E27FC236}">
                <a16:creationId xmlns:a16="http://schemas.microsoft.com/office/drawing/2014/main" id="{317AE996-2695-4151-A49D-911BC1CC52BB}"/>
              </a:ext>
            </a:extLst>
          </p:cNvPr>
          <p:cNvSpPr>
            <a:spLocks noChangeArrowheads="1"/>
          </p:cNvSpPr>
          <p:nvPr/>
        </p:nvSpPr>
        <p:spPr bwMode="auto">
          <a:xfrm>
            <a:off x="323528" y="2137786"/>
            <a:ext cx="8153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800100" lvl="1" indent="-342900" algn="just" eaLnBrk="1" hangingPunct="1">
              <a:buFont typeface="Arial" panose="020B0604020202020204" pitchFamily="34" charset="0"/>
              <a:buChar char="•"/>
            </a:pPr>
            <a:r>
              <a:rPr lang="en-US" altLang="en-US" sz="2000" b="0" dirty="0"/>
              <a:t>Seeks to find directions along which the classes are best separated (i.e., increase </a:t>
            </a:r>
            <a:r>
              <a:rPr lang="en-US" altLang="en-US" sz="2000" b="0" dirty="0">
                <a:solidFill>
                  <a:srgbClr val="FF0000"/>
                </a:solidFill>
              </a:rPr>
              <a:t>discriminatory </a:t>
            </a:r>
            <a:r>
              <a:rPr lang="en-US" altLang="en-US" sz="2000" b="0" dirty="0"/>
              <a:t>information).</a:t>
            </a:r>
          </a:p>
          <a:p>
            <a:pPr marL="800100" lvl="1" indent="-342900" algn="just" eaLnBrk="1" hangingPunct="1">
              <a:buFont typeface="Arial" panose="020B0604020202020204" pitchFamily="34" charset="0"/>
              <a:buChar char="•"/>
            </a:pPr>
            <a:r>
              <a:rPr lang="en-US" altLang="en-US" sz="2000" b="0" dirty="0"/>
              <a:t>It takes into consideration the scatter (i.e., variance) </a:t>
            </a:r>
            <a:r>
              <a:rPr lang="en-US" altLang="en-US" sz="2000" b="0" dirty="0">
                <a:solidFill>
                  <a:srgbClr val="FF0000"/>
                </a:solidFill>
              </a:rPr>
              <a:t>within-classes</a:t>
            </a:r>
            <a:r>
              <a:rPr lang="en-US" altLang="en-US" sz="2000" b="0" i="1" dirty="0"/>
              <a:t> </a:t>
            </a:r>
            <a:r>
              <a:rPr lang="en-US" altLang="en-US" sz="2000" b="0" dirty="0"/>
              <a:t>and </a:t>
            </a:r>
            <a:r>
              <a:rPr lang="en-US" altLang="en-US" sz="2000" b="0" dirty="0">
                <a:solidFill>
                  <a:srgbClr val="FF0000"/>
                </a:solidFill>
              </a:rPr>
              <a:t>between-classes</a:t>
            </a:r>
            <a:r>
              <a:rPr lang="en-US" altLang="en-US" sz="2000" b="0" dirty="0"/>
              <a:t>.</a:t>
            </a:r>
          </a:p>
        </p:txBody>
      </p:sp>
      <p:pic>
        <p:nvPicPr>
          <p:cNvPr id="10" name="Picture 9">
            <a:extLst>
              <a:ext uri="{FF2B5EF4-FFF2-40B4-BE49-F238E27FC236}">
                <a16:creationId xmlns:a16="http://schemas.microsoft.com/office/drawing/2014/main" id="{A32B9076-8FED-48AE-8EC4-531FE7537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2461"/>
          <a:stretch>
            <a:fillRect/>
          </a:stretch>
        </p:blipFill>
        <p:spPr bwMode="auto">
          <a:xfrm>
            <a:off x="1271588" y="3757829"/>
            <a:ext cx="2943225" cy="212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
            <a:extLst>
              <a:ext uri="{FF2B5EF4-FFF2-40B4-BE49-F238E27FC236}">
                <a16:creationId xmlns:a16="http://schemas.microsoft.com/office/drawing/2014/main" id="{973D4E99-38D3-487A-BACE-409F7336804B}"/>
              </a:ext>
            </a:extLst>
          </p:cNvPr>
          <p:cNvSpPr txBox="1"/>
          <p:nvPr/>
        </p:nvSpPr>
        <p:spPr>
          <a:xfrm>
            <a:off x="1728788" y="5959692"/>
            <a:ext cx="1883849"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b="0" i="1" dirty="0">
                <a:cs typeface="Times New Roman" panose="02020603050405020304" pitchFamily="18" charset="0"/>
              </a:rPr>
              <a:t>Bad separability</a:t>
            </a:r>
          </a:p>
        </p:txBody>
      </p:sp>
      <p:sp>
        <p:nvSpPr>
          <p:cNvPr id="12" name="TextBox 7">
            <a:extLst>
              <a:ext uri="{FF2B5EF4-FFF2-40B4-BE49-F238E27FC236}">
                <a16:creationId xmlns:a16="http://schemas.microsoft.com/office/drawing/2014/main" id="{8DD5CD3E-AFF2-4895-A03C-AE654AE15589}"/>
              </a:ext>
            </a:extLst>
          </p:cNvPr>
          <p:cNvSpPr txBox="1"/>
          <p:nvPr/>
        </p:nvSpPr>
        <p:spPr>
          <a:xfrm>
            <a:off x="5386388" y="5958104"/>
            <a:ext cx="2140330" cy="400110"/>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dirty="0">
                <a:cs typeface="Times New Roman" panose="02020603050405020304" pitchFamily="18" charset="0"/>
              </a:rPr>
              <a:t>Good separability</a:t>
            </a:r>
          </a:p>
        </p:txBody>
      </p:sp>
      <p:pic>
        <p:nvPicPr>
          <p:cNvPr id="13" name="Picture 12">
            <a:extLst>
              <a:ext uri="{FF2B5EF4-FFF2-40B4-BE49-F238E27FC236}">
                <a16:creationId xmlns:a16="http://schemas.microsoft.com/office/drawing/2014/main" id="{F7BCE970-1CB2-4EDD-AE51-06ECC5779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219"/>
          <a:stretch>
            <a:fillRect/>
          </a:stretch>
        </p:blipFill>
        <p:spPr bwMode="auto">
          <a:xfrm>
            <a:off x="4953000" y="3738779"/>
            <a:ext cx="2957513" cy="212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 Contd.,</a:t>
            </a:r>
            <a:endParaRPr lang="en-US" sz="3200" dirty="0"/>
          </a:p>
        </p:txBody>
      </p:sp>
      <p:sp>
        <p:nvSpPr>
          <p:cNvPr id="3" name="Date Placeholder 2"/>
          <p:cNvSpPr>
            <a:spLocks noGrp="1"/>
          </p:cNvSpPr>
          <p:nvPr>
            <p:ph type="dt" sz="half" idx="10"/>
          </p:nvPr>
        </p:nvSpPr>
        <p:spPr/>
        <p:txBody>
          <a:bodyPr/>
          <a:lstStyle/>
          <a:p>
            <a:fld id="{BDF32ECF-34AD-4747-BFD9-B45F932DC69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76</a:t>
            </a:fld>
            <a:endParaRPr lang="en-IN"/>
          </a:p>
        </p:txBody>
      </p:sp>
      <p:sp>
        <p:nvSpPr>
          <p:cNvPr id="13" name="Content Placeholder 2">
            <a:extLst>
              <a:ext uri="{FF2B5EF4-FFF2-40B4-BE49-F238E27FC236}">
                <a16:creationId xmlns:a16="http://schemas.microsoft.com/office/drawing/2014/main" id="{AEE95A1E-58FF-44C6-82A8-32B045B19B24}"/>
              </a:ext>
            </a:extLst>
          </p:cNvPr>
          <p:cNvSpPr>
            <a:spLocks noGrp="1"/>
          </p:cNvSpPr>
          <p:nvPr/>
        </p:nvSpPr>
        <p:spPr bwMode="auto">
          <a:xfrm>
            <a:off x="647700" y="1325562"/>
            <a:ext cx="8172772" cy="5257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00"/>
              </a:buClr>
              <a:buChar char="•"/>
              <a:defRPr sz="2800">
                <a:solidFill>
                  <a:schemeClr val="bg2"/>
                </a:solidFill>
                <a:latin typeface="+mn-lt"/>
                <a:ea typeface="+mn-ea"/>
                <a:cs typeface="+mn-cs"/>
              </a:defRPr>
            </a:lvl1pPr>
            <a:lvl2pPr marL="742950" indent="-285750" algn="l" rtl="0" eaLnBrk="0" fontAlgn="base" hangingPunct="0">
              <a:spcBef>
                <a:spcPct val="20000"/>
              </a:spcBef>
              <a:spcAft>
                <a:spcPct val="0"/>
              </a:spcAft>
              <a:buClr>
                <a:srgbClr val="000000"/>
              </a:buClr>
              <a:buFont typeface="Arial" panose="020B0604020202020204" pitchFamily="34" charset="0"/>
              <a:buChar char="−"/>
              <a:defRPr sz="2400">
                <a:solidFill>
                  <a:schemeClr val="bg2"/>
                </a:solidFill>
                <a:latin typeface="+mn-lt"/>
              </a:defRPr>
            </a:lvl2pPr>
            <a:lvl3pPr marL="11430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3pPr>
            <a:lvl4pPr marL="16002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4pPr>
            <a:lvl5pPr marL="2057400" indent="-228600" algn="l" rtl="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mn-lt"/>
              </a:defRPr>
            </a:lvl5pPr>
            <a:lvl6pPr marL="2514600" indent="-228600" algn="l" rtl="0" fontAlgn="base">
              <a:spcBef>
                <a:spcPct val="20000"/>
              </a:spcBef>
              <a:spcAft>
                <a:spcPct val="0"/>
              </a:spcAft>
              <a:buClr>
                <a:srgbClr val="000000"/>
              </a:buClr>
              <a:buFont typeface="Arial" charset="0"/>
              <a:buChar char="−"/>
              <a:defRPr sz="2000">
                <a:solidFill>
                  <a:schemeClr val="bg2"/>
                </a:solidFill>
                <a:latin typeface="+mn-lt"/>
              </a:defRPr>
            </a:lvl6pPr>
            <a:lvl7pPr marL="2971800" indent="-228600" algn="l" rtl="0" fontAlgn="base">
              <a:spcBef>
                <a:spcPct val="20000"/>
              </a:spcBef>
              <a:spcAft>
                <a:spcPct val="0"/>
              </a:spcAft>
              <a:buClr>
                <a:srgbClr val="000000"/>
              </a:buClr>
              <a:buFont typeface="Arial" charset="0"/>
              <a:buChar char="−"/>
              <a:defRPr sz="2000">
                <a:solidFill>
                  <a:schemeClr val="bg2"/>
                </a:solidFill>
                <a:latin typeface="+mn-lt"/>
              </a:defRPr>
            </a:lvl7pPr>
            <a:lvl8pPr marL="3429000" indent="-228600" algn="l" rtl="0" fontAlgn="base">
              <a:spcBef>
                <a:spcPct val="20000"/>
              </a:spcBef>
              <a:spcAft>
                <a:spcPct val="0"/>
              </a:spcAft>
              <a:buClr>
                <a:srgbClr val="000000"/>
              </a:buClr>
              <a:buFont typeface="Arial" charset="0"/>
              <a:buChar char="−"/>
              <a:defRPr sz="2000">
                <a:solidFill>
                  <a:schemeClr val="bg2"/>
                </a:solidFill>
                <a:latin typeface="+mn-lt"/>
              </a:defRPr>
            </a:lvl8pPr>
            <a:lvl9pPr marL="3886200" indent="-228600" algn="l" rtl="0" fontAlgn="base">
              <a:spcBef>
                <a:spcPct val="20000"/>
              </a:spcBef>
              <a:spcAft>
                <a:spcPct val="0"/>
              </a:spcAft>
              <a:buClr>
                <a:srgbClr val="000000"/>
              </a:buClr>
              <a:buFont typeface="Arial" charset="0"/>
              <a:buChar char="−"/>
              <a:defRPr sz="2000">
                <a:solidFill>
                  <a:schemeClr val="bg2"/>
                </a:solidFill>
                <a:latin typeface="+mn-lt"/>
              </a:defRPr>
            </a:lvl9pPr>
          </a:lstStyle>
          <a:p>
            <a:pPr>
              <a:defRPr/>
            </a:pPr>
            <a:r>
              <a:rPr lang="en-US" sz="2000" dirty="0">
                <a:solidFill>
                  <a:schemeClr val="tx1"/>
                </a:solidFill>
                <a:latin typeface="Times New Roman" panose="02020603050405020304" pitchFamily="18" charset="0"/>
                <a:cs typeface="Times New Roman" panose="02020603050405020304" pitchFamily="18" charset="0"/>
              </a:rPr>
              <a:t>Let us assume </a:t>
            </a:r>
            <a:r>
              <a:rPr lang="en-US" sz="2000" dirty="0">
                <a:solidFill>
                  <a:srgbClr val="FF0000"/>
                </a:solidFill>
                <a:latin typeface="Times New Roman" panose="02020603050405020304" pitchFamily="18" charset="0"/>
                <a:cs typeface="Times New Roman" panose="02020603050405020304" pitchFamily="18" charset="0"/>
              </a:rPr>
              <a:t>C</a:t>
            </a:r>
            <a:r>
              <a:rPr lang="en-US" sz="2000" dirty="0">
                <a:solidFill>
                  <a:schemeClr val="tx1"/>
                </a:solidFill>
                <a:latin typeface="Times New Roman" panose="02020603050405020304" pitchFamily="18" charset="0"/>
                <a:cs typeface="Times New Roman" panose="02020603050405020304" pitchFamily="18" charset="0"/>
              </a:rPr>
              <a:t> classes with each class containing </a:t>
            </a:r>
            <a:r>
              <a:rPr lang="en-US" sz="2000" dirty="0" err="1">
                <a:solidFill>
                  <a:srgbClr val="FF0000"/>
                </a:solidFill>
                <a:latin typeface="Times New Roman" panose="02020603050405020304" pitchFamily="18" charset="0"/>
                <a:cs typeface="Times New Roman" panose="02020603050405020304" pitchFamily="18" charset="0"/>
              </a:rPr>
              <a:t>M</a:t>
            </a:r>
            <a:r>
              <a:rPr lang="en-US" sz="2000" baseline="-25000" dirty="0" err="1">
                <a:solidFill>
                  <a:srgbClr val="FF0000"/>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samples, i=1,2,..,C and </a:t>
            </a:r>
            <a:r>
              <a:rPr lang="en-US" sz="2000" dirty="0">
                <a:solidFill>
                  <a:srgbClr val="FF0000"/>
                </a:solidFill>
                <a:latin typeface="Times New Roman" panose="02020603050405020304" pitchFamily="18" charset="0"/>
                <a:cs typeface="Times New Roman" panose="02020603050405020304" pitchFamily="18" charset="0"/>
              </a:rPr>
              <a:t>M</a:t>
            </a:r>
            <a:r>
              <a:rPr lang="en-US" sz="2000" dirty="0">
                <a:solidFill>
                  <a:schemeClr val="tx1"/>
                </a:solidFill>
                <a:latin typeface="Times New Roman" panose="02020603050405020304" pitchFamily="18" charset="0"/>
                <a:cs typeface="Times New Roman" panose="02020603050405020304" pitchFamily="18" charset="0"/>
              </a:rPr>
              <a:t> the total number of samples:</a:t>
            </a: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a:defRPr/>
            </a:pPr>
            <a:r>
              <a:rPr lang="en-US" sz="2000" dirty="0">
                <a:solidFill>
                  <a:schemeClr val="tx1"/>
                </a:solidFill>
                <a:latin typeface="Times New Roman" panose="02020603050405020304" pitchFamily="18" charset="0"/>
                <a:cs typeface="Times New Roman" panose="02020603050405020304" pitchFamily="18" charset="0"/>
              </a:rPr>
              <a:t>Let </a:t>
            </a:r>
            <a:r>
              <a:rPr lang="el-GR" sz="2000" b="1" dirty="0">
                <a:solidFill>
                  <a:srgbClr val="FF0000"/>
                </a:solidFill>
                <a:latin typeface="Times New Roman" panose="02020603050405020304" pitchFamily="18" charset="0"/>
                <a:cs typeface="Times New Roman" panose="02020603050405020304" pitchFamily="18" charset="0"/>
              </a:rPr>
              <a:t>μ</a:t>
            </a:r>
            <a:r>
              <a:rPr lang="en-US" sz="2000" baseline="-25000" dirty="0">
                <a:solidFill>
                  <a:srgbClr val="FF0000"/>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is the mean of the i-</a:t>
            </a:r>
            <a:r>
              <a:rPr lang="en-US" sz="2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class, i=1,2,…,C  and </a:t>
            </a:r>
            <a:r>
              <a:rPr lang="el-GR" sz="2000" b="1" dirty="0">
                <a:solidFill>
                  <a:srgbClr val="FF0000"/>
                </a:solidFill>
                <a:latin typeface="Times New Roman" panose="02020603050405020304" pitchFamily="18" charset="0"/>
                <a:cs typeface="Times New Roman" panose="02020603050405020304" pitchFamily="18" charset="0"/>
              </a:rPr>
              <a:t>μ</a:t>
            </a:r>
            <a:r>
              <a:rPr lang="en-US" sz="2000" dirty="0">
                <a:solidFill>
                  <a:schemeClr val="tx1"/>
                </a:solidFill>
                <a:latin typeface="Times New Roman" panose="02020603050405020304" pitchFamily="18" charset="0"/>
                <a:cs typeface="Times New Roman" panose="02020603050405020304" pitchFamily="18" charset="0"/>
              </a:rPr>
              <a:t> is the mean of the whole dataset:</a:t>
            </a:r>
          </a:p>
          <a:p>
            <a:pPr marL="0" indent="0">
              <a:buFontTx/>
              <a:buNone/>
              <a:defRPr/>
            </a:pPr>
            <a:endParaRPr lang="en-US" sz="2000" u="sng"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000" b="1" u="sng" dirty="0">
                <a:solidFill>
                  <a:schemeClr val="tx1"/>
                </a:solidFill>
                <a:latin typeface="Times New Roman" panose="02020603050405020304" pitchFamily="18" charset="0"/>
                <a:cs typeface="Times New Roman" panose="02020603050405020304" pitchFamily="18" charset="0"/>
              </a:rPr>
              <a:t>Within-class scatter matrix</a:t>
            </a:r>
          </a:p>
          <a:p>
            <a:pPr>
              <a:defRPr/>
            </a:pPr>
            <a:endParaRPr lang="en-US" sz="2000" baseline="-25000" dirty="0">
              <a:solidFill>
                <a:schemeClr val="tx1"/>
              </a:solidFill>
              <a:latin typeface="Times New Roman" panose="02020603050405020304" pitchFamily="18" charset="0"/>
              <a:cs typeface="Times New Roman" panose="02020603050405020304" pitchFamily="18" charset="0"/>
            </a:endParaRPr>
          </a:p>
          <a:p>
            <a:pPr>
              <a:defRPr/>
            </a:pPr>
            <a:endParaRPr lang="en-US" sz="2000" baseline="-25000" dirty="0">
              <a:solidFill>
                <a:schemeClr val="tx1"/>
              </a:solidFill>
              <a:latin typeface="Times New Roman" panose="02020603050405020304" pitchFamily="18" charset="0"/>
              <a:cs typeface="Times New Roman" panose="02020603050405020304" pitchFamily="18" charset="0"/>
            </a:endParaRPr>
          </a:p>
          <a:p>
            <a:pPr>
              <a:defRPr/>
            </a:pPr>
            <a:endParaRPr lang="en-US" sz="2000" baseline="-25000" dirty="0">
              <a:solidFill>
                <a:schemeClr val="tx1"/>
              </a:solidFill>
              <a:latin typeface="Times New Roman" panose="02020603050405020304" pitchFamily="18" charset="0"/>
              <a:cs typeface="Times New Roman" panose="02020603050405020304" pitchFamily="18" charset="0"/>
            </a:endParaRPr>
          </a:p>
          <a:p>
            <a:pPr marL="0" indent="0">
              <a:buFontTx/>
              <a:buNone/>
              <a:defRPr/>
            </a:pPr>
            <a:endParaRPr lang="en-US" sz="2000" baseline="-25000" dirty="0">
              <a:solidFill>
                <a:schemeClr val="tx1"/>
              </a:solidFill>
              <a:latin typeface="Times New Roman" panose="02020603050405020304" pitchFamily="18" charset="0"/>
              <a:cs typeface="Times New Roman" panose="02020603050405020304" pitchFamily="18" charset="0"/>
            </a:endParaRPr>
          </a:p>
          <a:p>
            <a:pPr marL="0" indent="0">
              <a:buFontTx/>
              <a:buNone/>
              <a:defRPr/>
            </a:pPr>
            <a:r>
              <a:rPr lang="en-US" sz="2000" b="1" u="sng" dirty="0">
                <a:solidFill>
                  <a:schemeClr val="tx1"/>
                </a:solidFill>
                <a:latin typeface="Times New Roman" panose="02020603050405020304" pitchFamily="18" charset="0"/>
                <a:cs typeface="Times New Roman" panose="02020603050405020304" pitchFamily="18" charset="0"/>
              </a:rPr>
              <a:t>Between-class scatter matrix</a:t>
            </a:r>
          </a:p>
        </p:txBody>
      </p:sp>
      <p:pic>
        <p:nvPicPr>
          <p:cNvPr id="14" name="Picture 13">
            <a:extLst>
              <a:ext uri="{FF2B5EF4-FFF2-40B4-BE49-F238E27FC236}">
                <a16:creationId xmlns:a16="http://schemas.microsoft.com/office/drawing/2014/main" id="{BC4DDB61-C3DA-4F15-B6CF-ED6D50470E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4230687"/>
            <a:ext cx="3943350" cy="804863"/>
          </a:xfrm>
          <a:prstGeom prst="rect">
            <a:avLst/>
          </a:prstGeom>
          <a:noFill/>
          <a:ln>
            <a:noFill/>
          </a:ln>
          <a:effectLst/>
        </p:spPr>
      </p:pic>
      <p:pic>
        <p:nvPicPr>
          <p:cNvPr id="15" name="Picture 14">
            <a:extLst>
              <a:ext uri="{FF2B5EF4-FFF2-40B4-BE49-F238E27FC236}">
                <a16:creationId xmlns:a16="http://schemas.microsoft.com/office/drawing/2014/main" id="{8064A351-7FDF-4578-BEC0-2310B4BA26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2075" y="2000250"/>
            <a:ext cx="1182688" cy="587375"/>
          </a:xfrm>
          <a:prstGeom prst="rect">
            <a:avLst/>
          </a:prstGeom>
          <a:noFill/>
          <a:ln>
            <a:noFill/>
          </a:ln>
        </p:spPr>
      </p:pic>
      <p:pic>
        <p:nvPicPr>
          <p:cNvPr id="16" name="Picture 15">
            <a:extLst>
              <a:ext uri="{FF2B5EF4-FFF2-40B4-BE49-F238E27FC236}">
                <a16:creationId xmlns:a16="http://schemas.microsoft.com/office/drawing/2014/main" id="{E5C956F2-8B11-452D-BA13-C12ED74F88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9887" y="5492977"/>
            <a:ext cx="3167063" cy="760412"/>
          </a:xfrm>
          <a:prstGeom prst="rect">
            <a:avLst/>
          </a:prstGeom>
          <a:noFill/>
          <a:ln>
            <a:noFill/>
          </a:ln>
          <a:effectLst/>
        </p:spPr>
      </p:pic>
      <p:pic>
        <p:nvPicPr>
          <p:cNvPr id="17" name="Picture 16">
            <a:extLst>
              <a:ext uri="{FF2B5EF4-FFF2-40B4-BE49-F238E27FC236}">
                <a16:creationId xmlns:a16="http://schemas.microsoft.com/office/drawing/2014/main" id="{AA22ECA6-174B-4D9E-B826-3E8E14F14E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8100" y="3109118"/>
            <a:ext cx="1447800" cy="695325"/>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 Contd.,</a:t>
            </a:r>
            <a:endParaRPr lang="en-US" sz="3200" dirty="0"/>
          </a:p>
        </p:txBody>
      </p:sp>
      <p:sp>
        <p:nvSpPr>
          <p:cNvPr id="3" name="Date Placeholder 2"/>
          <p:cNvSpPr>
            <a:spLocks noGrp="1"/>
          </p:cNvSpPr>
          <p:nvPr>
            <p:ph type="dt" sz="half" idx="10"/>
          </p:nvPr>
        </p:nvSpPr>
        <p:spPr/>
        <p:txBody>
          <a:bodyPr/>
          <a:lstStyle/>
          <a:p>
            <a:fld id="{6E7A9607-882E-47C9-8984-D97A0FDCFE2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77</a:t>
            </a:fld>
            <a:endParaRPr lang="en-IN"/>
          </a:p>
        </p:txBody>
      </p:sp>
      <p:sp>
        <p:nvSpPr>
          <p:cNvPr id="8" name="Rectangle 7">
            <a:extLst>
              <a:ext uri="{FF2B5EF4-FFF2-40B4-BE49-F238E27FC236}">
                <a16:creationId xmlns:a16="http://schemas.microsoft.com/office/drawing/2014/main" id="{DDF4DBBD-21FC-4CB6-AF43-74F6EB601C06}"/>
              </a:ext>
            </a:extLst>
          </p:cNvPr>
          <p:cNvSpPr>
            <a:spLocks noChangeArrowheads="1"/>
          </p:cNvSpPr>
          <p:nvPr/>
        </p:nvSpPr>
        <p:spPr bwMode="auto">
          <a:xfrm>
            <a:off x="533400" y="401955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t>LDA seeks transformations that </a:t>
            </a:r>
            <a:r>
              <a:rPr lang="en-US" altLang="en-US" sz="2400" b="0" dirty="0">
                <a:solidFill>
                  <a:srgbClr val="FF0000"/>
                </a:solidFill>
              </a:rPr>
              <a:t>maximize</a:t>
            </a:r>
            <a:r>
              <a:rPr lang="en-US" altLang="en-US" sz="2400" b="0" dirty="0"/>
              <a:t> the </a:t>
            </a:r>
            <a:r>
              <a:rPr lang="en-US" altLang="en-US" sz="2400" b="0" dirty="0">
                <a:solidFill>
                  <a:srgbClr val="89E0FF"/>
                </a:solidFill>
              </a:rPr>
              <a:t>between-class scatter </a:t>
            </a:r>
            <a:r>
              <a:rPr lang="en-US" altLang="en-US" sz="2400" b="0" dirty="0"/>
              <a:t>and </a:t>
            </a:r>
            <a:r>
              <a:rPr lang="en-US" altLang="en-US" sz="2400" b="0" dirty="0">
                <a:solidFill>
                  <a:srgbClr val="FF0000"/>
                </a:solidFill>
              </a:rPr>
              <a:t>minimize</a:t>
            </a:r>
            <a:r>
              <a:rPr lang="en-US" altLang="en-US" sz="2400" b="0" dirty="0"/>
              <a:t> the </a:t>
            </a:r>
            <a:r>
              <a:rPr lang="en-US" altLang="en-US" sz="2400" b="0" dirty="0">
                <a:solidFill>
                  <a:srgbClr val="89E0FF"/>
                </a:solidFill>
              </a:rPr>
              <a:t>within-class scatter</a:t>
            </a:r>
            <a:r>
              <a:rPr lang="en-US" altLang="en-US" sz="2400" b="0" dirty="0"/>
              <a:t>:</a:t>
            </a:r>
          </a:p>
        </p:txBody>
      </p:sp>
      <p:pic>
        <p:nvPicPr>
          <p:cNvPr id="9" name="Picture 8">
            <a:extLst>
              <a:ext uri="{FF2B5EF4-FFF2-40B4-BE49-F238E27FC236}">
                <a16:creationId xmlns:a16="http://schemas.microsoft.com/office/drawing/2014/main" id="{64E16A63-394E-4220-BE48-8291026D37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9191" y="4996882"/>
            <a:ext cx="1562100"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a:extLst>
              <a:ext uri="{FF2B5EF4-FFF2-40B4-BE49-F238E27FC236}">
                <a16:creationId xmlns:a16="http://schemas.microsoft.com/office/drawing/2014/main" id="{CDCFBF96-EF03-418E-B577-727EC4D81D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563" y="2016125"/>
            <a:ext cx="1438275"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0">
            <a:extLst>
              <a:ext uri="{FF2B5EF4-FFF2-40B4-BE49-F238E27FC236}">
                <a16:creationId xmlns:a16="http://schemas.microsoft.com/office/drawing/2014/main" id="{B7E96F88-9808-449D-90C2-7AC6A895E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1125" y="3246438"/>
            <a:ext cx="914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11">
            <a:extLst>
              <a:ext uri="{FF2B5EF4-FFF2-40B4-BE49-F238E27FC236}">
                <a16:creationId xmlns:a16="http://schemas.microsoft.com/office/drawing/2014/main" id="{924A2B8D-1295-4E58-BC7B-F4169000DA5C}"/>
              </a:ext>
            </a:extLst>
          </p:cNvPr>
          <p:cNvSpPr>
            <a:spLocks noChangeArrowheads="1"/>
          </p:cNvSpPr>
          <p:nvPr/>
        </p:nvSpPr>
        <p:spPr bwMode="auto">
          <a:xfrm>
            <a:off x="533400" y="1426705"/>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t>Suppose the desired projection transformation is:</a:t>
            </a:r>
          </a:p>
        </p:txBody>
      </p:sp>
      <p:sp>
        <p:nvSpPr>
          <p:cNvPr id="13" name="Rectangle 12">
            <a:extLst>
              <a:ext uri="{FF2B5EF4-FFF2-40B4-BE49-F238E27FC236}">
                <a16:creationId xmlns:a16="http://schemas.microsoft.com/office/drawing/2014/main" id="{1FD02148-9986-430E-9B58-6DF96F80CD53}"/>
              </a:ext>
            </a:extLst>
          </p:cNvPr>
          <p:cNvSpPr>
            <a:spLocks noChangeArrowheads="1"/>
          </p:cNvSpPr>
          <p:nvPr/>
        </p:nvSpPr>
        <p:spPr bwMode="auto">
          <a:xfrm>
            <a:off x="73025" y="2670175"/>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800100" lvl="1" indent="-342900" eaLnBrk="1" hangingPunct="1">
              <a:buFont typeface="Arial" panose="020B0604020202020204" pitchFamily="34" charset="0"/>
              <a:buChar char="•"/>
            </a:pPr>
            <a:r>
              <a:rPr lang="en-US" altLang="en-US" sz="2400" b="0" dirty="0"/>
              <a:t>Suppose the scatter matrices of the </a:t>
            </a:r>
            <a:r>
              <a:rPr lang="en-US" altLang="en-US" sz="2400" b="0" dirty="0">
                <a:solidFill>
                  <a:srgbClr val="FF0000"/>
                </a:solidFill>
              </a:rPr>
              <a:t>projected</a:t>
            </a:r>
            <a:r>
              <a:rPr lang="en-US" altLang="en-US" sz="2400" b="0" dirty="0"/>
              <a:t> data </a:t>
            </a:r>
            <a:r>
              <a:rPr lang="en-US" altLang="en-US" sz="2400" dirty="0">
                <a:latin typeface="Times New Roman" panose="02020603050405020304" pitchFamily="18" charset="0"/>
              </a:rPr>
              <a:t>y </a:t>
            </a:r>
            <a:r>
              <a:rPr lang="en-US" altLang="en-US" sz="2400" b="0" dirty="0">
                <a:latin typeface="Times New Roman" panose="02020603050405020304" pitchFamily="18" charset="0"/>
              </a:rPr>
              <a:t>are:</a:t>
            </a:r>
            <a:endParaRPr lang="en-US" altLang="en-US" sz="2400" dirty="0">
              <a:latin typeface="Times New Roman" panose="02020603050405020304" pitchFamily="18" charset="0"/>
            </a:endParaRPr>
          </a:p>
        </p:txBody>
      </p:sp>
      <p:pic>
        <p:nvPicPr>
          <p:cNvPr id="14" name="Picture 13">
            <a:extLst>
              <a:ext uri="{FF2B5EF4-FFF2-40B4-BE49-F238E27FC236}">
                <a16:creationId xmlns:a16="http://schemas.microsoft.com/office/drawing/2014/main" id="{CC8468A1-523F-44E6-8CD6-6B9A5335E4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7696" y="5010151"/>
            <a:ext cx="2297113" cy="114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TextBox 1">
            <a:extLst>
              <a:ext uri="{FF2B5EF4-FFF2-40B4-BE49-F238E27FC236}">
                <a16:creationId xmlns:a16="http://schemas.microsoft.com/office/drawing/2014/main" id="{C7B9E063-2D59-40E1-8086-85A0CE969355}"/>
              </a:ext>
            </a:extLst>
          </p:cNvPr>
          <p:cNvSpPr txBox="1"/>
          <p:nvPr/>
        </p:nvSpPr>
        <p:spPr>
          <a:xfrm>
            <a:off x="4081301" y="5408381"/>
            <a:ext cx="474810" cy="461665"/>
          </a:xfrm>
          <a:prstGeom prst="rect">
            <a:avLst/>
          </a:prstGeom>
          <a:noFill/>
        </p:spPr>
        <p:txBody>
          <a:bodyPr wrap="non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400" dirty="0">
                <a:cs typeface="Times New Roman" panose="02020603050405020304" pitchFamily="18" charset="0"/>
              </a:rPr>
              <a:t>or</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 Contd.,</a:t>
            </a:r>
            <a:endParaRPr lang="en-US" sz="3200" dirty="0"/>
          </a:p>
        </p:txBody>
      </p:sp>
      <p:sp>
        <p:nvSpPr>
          <p:cNvPr id="3" name="Date Placeholder 2"/>
          <p:cNvSpPr>
            <a:spLocks noGrp="1"/>
          </p:cNvSpPr>
          <p:nvPr>
            <p:ph type="dt" sz="half" idx="10"/>
          </p:nvPr>
        </p:nvSpPr>
        <p:spPr/>
        <p:txBody>
          <a:bodyPr/>
          <a:lstStyle/>
          <a:p>
            <a:fld id="{5B3A7F5D-F2BA-4CF2-AAB3-F406F24A94A2}"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78</a:t>
            </a:fld>
            <a:endParaRPr lang="en-IN"/>
          </a:p>
        </p:txBody>
      </p:sp>
      <p:sp>
        <p:nvSpPr>
          <p:cNvPr id="8" name="Rectangle 7">
            <a:extLst>
              <a:ext uri="{FF2B5EF4-FFF2-40B4-BE49-F238E27FC236}">
                <a16:creationId xmlns:a16="http://schemas.microsoft.com/office/drawing/2014/main" id="{D3614E53-3366-4690-A64B-FC2875F58F04}"/>
              </a:ext>
            </a:extLst>
          </p:cNvPr>
          <p:cNvSpPr>
            <a:spLocks noChangeArrowheads="1"/>
          </p:cNvSpPr>
          <p:nvPr/>
        </p:nvSpPr>
        <p:spPr bwMode="auto">
          <a:xfrm>
            <a:off x="374904" y="1330709"/>
            <a:ext cx="8610600" cy="1676400"/>
          </a:xfrm>
          <a:prstGeom prst="rect">
            <a:avLst/>
          </a:prstGeom>
          <a:noFill/>
          <a:ln>
            <a:noFill/>
          </a:ln>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t>It can be shown that the columns of the matrix </a:t>
            </a:r>
            <a:r>
              <a:rPr lang="en-US" altLang="en-US" sz="2400" b="0" i="1" dirty="0"/>
              <a:t>U </a:t>
            </a:r>
            <a:r>
              <a:rPr lang="en-US" altLang="en-US" sz="2400" b="0" dirty="0"/>
              <a:t>are the eigenvectors (i.e., called </a:t>
            </a:r>
            <a:r>
              <a:rPr lang="en-US" altLang="en-US" sz="2400" b="0" i="1" dirty="0" err="1">
                <a:solidFill>
                  <a:srgbClr val="FF0000"/>
                </a:solidFill>
              </a:rPr>
              <a:t>Fisherfaces</a:t>
            </a:r>
            <a:r>
              <a:rPr lang="en-US" altLang="en-US" sz="2400" b="0" dirty="0"/>
              <a:t>) corresponding to the largest eigenvalues of the following </a:t>
            </a:r>
            <a:r>
              <a:rPr lang="en-US" altLang="en-US" sz="2400" i="1" dirty="0"/>
              <a:t>generalized eigen-problem</a:t>
            </a:r>
            <a:r>
              <a:rPr lang="en-US" altLang="en-US" sz="2400" b="0" i="1" dirty="0"/>
              <a:t>:</a:t>
            </a:r>
          </a:p>
          <a:p>
            <a:pPr marL="342900" indent="-342900" eaLnBrk="1" hangingPunct="1">
              <a:buFont typeface="Arial" panose="020B0604020202020204" pitchFamily="34" charset="0"/>
              <a:buChar char="•"/>
            </a:pPr>
            <a:endParaRPr lang="en-US" altLang="en-US" sz="2400" b="0" dirty="0"/>
          </a:p>
        </p:txBody>
      </p:sp>
      <p:sp>
        <p:nvSpPr>
          <p:cNvPr id="9" name="Rectangle 8">
            <a:extLst>
              <a:ext uri="{FF2B5EF4-FFF2-40B4-BE49-F238E27FC236}">
                <a16:creationId xmlns:a16="http://schemas.microsoft.com/office/drawing/2014/main" id="{97EE85B9-8D43-441A-9B6D-C59316D27EE7}"/>
              </a:ext>
            </a:extLst>
          </p:cNvPr>
          <p:cNvSpPr>
            <a:spLocks noChangeArrowheads="1"/>
          </p:cNvSpPr>
          <p:nvPr/>
        </p:nvSpPr>
        <p:spPr bwMode="auto">
          <a:xfrm>
            <a:off x="374904" y="3535751"/>
            <a:ext cx="8305800" cy="1371600"/>
          </a:xfrm>
          <a:prstGeom prst="rect">
            <a:avLst/>
          </a:prstGeom>
          <a:noFill/>
          <a:ln>
            <a:noFill/>
          </a:ln>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defRPr/>
            </a:pPr>
            <a:r>
              <a:rPr lang="en-US" altLang="en-US" sz="2400" b="0" dirty="0"/>
              <a:t>It can be shown that </a:t>
            </a:r>
            <a:r>
              <a:rPr lang="en-US" altLang="en-US" sz="2400" b="0" i="1" dirty="0"/>
              <a:t>S</a:t>
            </a:r>
            <a:r>
              <a:rPr lang="en-US" altLang="en-US" sz="2400" b="0" i="1" baseline="-25000" dirty="0"/>
              <a:t>b</a:t>
            </a:r>
            <a:r>
              <a:rPr lang="en-US" altLang="en-US" sz="2400" b="0" i="1" dirty="0"/>
              <a:t> </a:t>
            </a:r>
            <a:r>
              <a:rPr lang="en-US" altLang="en-US" sz="2400" b="0" dirty="0"/>
              <a:t>has at most rank </a:t>
            </a:r>
            <a:r>
              <a:rPr lang="en-US" altLang="en-US" sz="2400" b="0" dirty="0">
                <a:solidFill>
                  <a:srgbClr val="FF0000"/>
                </a:solidFill>
              </a:rPr>
              <a:t>C-1</a:t>
            </a:r>
            <a:r>
              <a:rPr lang="en-US" altLang="en-US" sz="2400" b="0" dirty="0"/>
              <a:t>; therefore, the max number of eigenvectors with non-zero eigenvalues is </a:t>
            </a:r>
            <a:r>
              <a:rPr lang="en-US" altLang="en-US" sz="2400" b="0" dirty="0">
                <a:solidFill>
                  <a:srgbClr val="FF0000"/>
                </a:solidFill>
              </a:rPr>
              <a:t>C-1</a:t>
            </a:r>
            <a:r>
              <a:rPr lang="en-US" altLang="en-US" sz="2400" b="0" dirty="0"/>
              <a:t>, that is: </a:t>
            </a:r>
          </a:p>
          <a:p>
            <a:pPr marL="0" indent="0" eaLnBrk="1" hangingPunct="1">
              <a:buFontTx/>
              <a:buNone/>
              <a:defRPr/>
            </a:pPr>
            <a:r>
              <a:rPr lang="en-US" altLang="en-US" sz="2400" b="0" dirty="0">
                <a:solidFill>
                  <a:srgbClr val="FF0000"/>
                </a:solidFill>
              </a:rPr>
              <a:t>           </a:t>
            </a:r>
            <a:r>
              <a:rPr lang="en-US" altLang="en-US" sz="2800" dirty="0">
                <a:solidFill>
                  <a:srgbClr val="FF0000"/>
                </a:solidFill>
              </a:rPr>
              <a:t>max dimensionality of LDA sub-space is C-1</a:t>
            </a:r>
            <a:endParaRPr lang="en-US" altLang="en-US" sz="2800" dirty="0"/>
          </a:p>
        </p:txBody>
      </p:sp>
      <p:pic>
        <p:nvPicPr>
          <p:cNvPr id="10" name="Picture 9">
            <a:extLst>
              <a:ext uri="{FF2B5EF4-FFF2-40B4-BE49-F238E27FC236}">
                <a16:creationId xmlns:a16="http://schemas.microsoft.com/office/drawing/2014/main" id="{53415A76-5A60-467D-935A-5B3C9B7AA6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6029" y="2706682"/>
            <a:ext cx="3003550" cy="650875"/>
          </a:xfrm>
          <a:prstGeom prst="rect">
            <a:avLst/>
          </a:prstGeom>
          <a:noFill/>
          <a:ln>
            <a:noFill/>
          </a:ln>
        </p:spPr>
      </p:pic>
      <p:sp>
        <p:nvSpPr>
          <p:cNvPr id="11" name="Rectangle 10">
            <a:extLst>
              <a:ext uri="{FF2B5EF4-FFF2-40B4-BE49-F238E27FC236}">
                <a16:creationId xmlns:a16="http://schemas.microsoft.com/office/drawing/2014/main" id="{C3A44797-885A-4DE4-934F-7CA72CF39728}"/>
              </a:ext>
            </a:extLst>
          </p:cNvPr>
          <p:cNvSpPr>
            <a:spLocks noChangeArrowheads="1"/>
          </p:cNvSpPr>
          <p:nvPr/>
        </p:nvSpPr>
        <p:spPr bwMode="auto">
          <a:xfrm>
            <a:off x="1289304" y="4531304"/>
            <a:ext cx="6781800" cy="762000"/>
          </a:xfrm>
          <a:prstGeom prst="rect">
            <a:avLst/>
          </a:prstGeom>
          <a:noFill/>
          <a:ln w="9525" algn="ctr">
            <a:solidFill>
              <a:schemeClr val="tx1"/>
            </a:solidFill>
            <a:miter lim="800000"/>
            <a:headEnd/>
            <a:tailEnd/>
          </a:ln>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800">
              <a:solidFill>
                <a:schemeClr val="tx1"/>
              </a:solidFill>
              <a:latin typeface="Times New Roman" panose="02020603050405020304" pitchFamily="18" charset="0"/>
            </a:endParaRPr>
          </a:p>
        </p:txBody>
      </p:sp>
      <p:sp>
        <p:nvSpPr>
          <p:cNvPr id="12" name="TextBox 9">
            <a:extLst>
              <a:ext uri="{FF2B5EF4-FFF2-40B4-BE49-F238E27FC236}">
                <a16:creationId xmlns:a16="http://schemas.microsoft.com/office/drawing/2014/main" id="{C3237CD5-17CD-4791-BC83-3DCAB990979C}"/>
              </a:ext>
            </a:extLst>
          </p:cNvPr>
          <p:cNvSpPr txBox="1"/>
          <p:nvPr/>
        </p:nvSpPr>
        <p:spPr>
          <a:xfrm>
            <a:off x="1536954" y="5451354"/>
            <a:ext cx="6286500" cy="707886"/>
          </a:xfrm>
          <a:prstGeom prst="rect">
            <a:avLst/>
          </a:prstGeom>
          <a:noFill/>
        </p:spPr>
        <p:txBody>
          <a:bodyPr wrap="square">
            <a:spAutoFit/>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a:defRPr/>
            </a:pPr>
            <a:r>
              <a:rPr lang="en-US" sz="2000" i="1" dirty="0">
                <a:cs typeface="Times New Roman" panose="02020603050405020304" pitchFamily="18" charset="0"/>
              </a:rPr>
              <a:t>e.g., when C=2, we always end up with one LDA feature  no matter what the original number of features was!</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Example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6006F36-1C1B-4E9F-9855-EBA72F56E70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79</a:t>
            </a:fld>
            <a:endParaRPr lang="en-IN"/>
          </a:p>
        </p:txBody>
      </p:sp>
      <p:pic>
        <p:nvPicPr>
          <p:cNvPr id="9" name="Picture 8">
            <a:extLst>
              <a:ext uri="{FF2B5EF4-FFF2-40B4-BE49-F238E27FC236}">
                <a16:creationId xmlns:a16="http://schemas.microsoft.com/office/drawing/2014/main" id="{8A524D7E-50B5-468A-8839-95C4B6742C27}"/>
              </a:ext>
            </a:extLst>
          </p:cNvPr>
          <p:cNvPicPr>
            <a:picLocks noChangeAspect="1"/>
          </p:cNvPicPr>
          <p:nvPr/>
        </p:nvPicPr>
        <p:blipFill>
          <a:blip r:embed="rId2">
            <a:extLst>
              <a:ext uri="{28A0092B-C50C-407E-A947-70E740481C1C}">
                <a14:useLocalDpi xmlns:a14="http://schemas.microsoft.com/office/drawing/2010/main" val="0"/>
              </a:ext>
            </a:extLst>
          </a:blip>
          <a:srcRect r="38747"/>
          <a:stretch>
            <a:fillRect/>
          </a:stretch>
        </p:blipFill>
        <p:spPr bwMode="auto">
          <a:xfrm>
            <a:off x="374904" y="1754039"/>
            <a:ext cx="4976813"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B9CFEAB9-5547-42BC-8705-B41BC6EE2201}"/>
              </a:ext>
            </a:extLst>
          </p:cNvPr>
          <p:cNvPicPr>
            <a:picLocks noChangeAspect="1"/>
          </p:cNvPicPr>
          <p:nvPr/>
        </p:nvPicPr>
        <p:blipFill>
          <a:blip r:embed="rId2">
            <a:extLst>
              <a:ext uri="{28A0092B-C50C-407E-A947-70E740481C1C}">
                <a14:useLocalDpi xmlns:a14="http://schemas.microsoft.com/office/drawing/2010/main" val="0"/>
              </a:ext>
            </a:extLst>
          </a:blip>
          <a:srcRect l="64713"/>
          <a:stretch>
            <a:fillRect/>
          </a:stretch>
        </p:blipFill>
        <p:spPr bwMode="auto">
          <a:xfrm>
            <a:off x="5351717" y="1679575"/>
            <a:ext cx="3612771"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0D17-4FEC-4087-A61D-36F1A0AA1DD0}"/>
              </a:ext>
            </a:extLst>
          </p:cNvPr>
          <p:cNvSpPr>
            <a:spLocks noGrp="1"/>
          </p:cNvSpPr>
          <p:nvPr>
            <p:ph type="title"/>
          </p:nvPr>
        </p:nvSpPr>
        <p:spPr>
          <a:xfrm>
            <a:off x="846279" y="494369"/>
            <a:ext cx="7772400" cy="1001712"/>
          </a:xfrm>
        </p:spPr>
        <p:txBody>
          <a:bodyPr>
            <a:normAutofit/>
          </a:bodyPr>
          <a:lstStyle/>
          <a:p>
            <a:r>
              <a:rPr lang="en-US" sz="2800" b="1" dirty="0">
                <a:latin typeface="Times New Roman" panose="02020603050405020304" pitchFamily="18" charset="0"/>
                <a:cs typeface="Times New Roman" panose="02020603050405020304" pitchFamily="18" charset="0"/>
              </a:rPr>
              <a:t>Contd.,</a:t>
            </a:r>
            <a:endParaRPr lang="en-IN" sz="2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1087A6F-E3D8-4160-AC5C-EC595397FF76}"/>
              </a:ext>
            </a:extLst>
          </p:cNvPr>
          <p:cNvSpPr>
            <a:spLocks noGrp="1"/>
          </p:cNvSpPr>
          <p:nvPr>
            <p:ph type="dt" sz="half" idx="10"/>
          </p:nvPr>
        </p:nvSpPr>
        <p:spPr/>
        <p:txBody>
          <a:bodyPr/>
          <a:lstStyle/>
          <a:p>
            <a:fld id="{A437E4E5-EC1E-42C0-B522-7E79EBF1D706}" type="datetime1">
              <a:rPr lang="en-US" smtClean="0"/>
              <a:t>1/18/22</a:t>
            </a:fld>
            <a:endParaRPr lang="en-IN"/>
          </a:p>
        </p:txBody>
      </p:sp>
      <p:sp>
        <p:nvSpPr>
          <p:cNvPr id="4" name="Footer Placeholder 3">
            <a:extLst>
              <a:ext uri="{FF2B5EF4-FFF2-40B4-BE49-F238E27FC236}">
                <a16:creationId xmlns:a16="http://schemas.microsoft.com/office/drawing/2014/main" id="{774CE3CE-9BD1-4BC6-91B1-369FC4244FCE}"/>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A4CF4183-BAFA-4CA6-BE68-EFFE4B899DEC}"/>
              </a:ext>
            </a:extLst>
          </p:cNvPr>
          <p:cNvSpPr>
            <a:spLocks noGrp="1"/>
          </p:cNvSpPr>
          <p:nvPr>
            <p:ph type="sldNum" sz="quarter" idx="12"/>
          </p:nvPr>
        </p:nvSpPr>
        <p:spPr/>
        <p:txBody>
          <a:bodyPr/>
          <a:lstStyle/>
          <a:p>
            <a:fld id="{0E2B90DE-CA9C-452B-80F9-35262CC2B070}" type="slidenum">
              <a:rPr lang="en-IN" smtClean="0"/>
              <a:pPr/>
              <a:t>8</a:t>
            </a:fld>
            <a:endParaRPr lang="en-IN"/>
          </a:p>
        </p:txBody>
      </p:sp>
      <p:sp>
        <p:nvSpPr>
          <p:cNvPr id="6" name="Content Placeholder 5">
            <a:extLst>
              <a:ext uri="{FF2B5EF4-FFF2-40B4-BE49-F238E27FC236}">
                <a16:creationId xmlns:a16="http://schemas.microsoft.com/office/drawing/2014/main" id="{767FC4A4-8F05-411B-A1E3-117C22A4A3D9}"/>
              </a:ext>
            </a:extLst>
          </p:cNvPr>
          <p:cNvSpPr>
            <a:spLocks noGrp="1"/>
          </p:cNvSpPr>
          <p:nvPr>
            <p:ph sz="quarter" idx="1"/>
          </p:nvPr>
        </p:nvSpPr>
        <p:spPr/>
        <p:txBody>
          <a:bodyPr>
            <a:normAutofit/>
          </a:bodyPr>
          <a:lstStyle/>
          <a:p>
            <a:pPr marL="0" indent="0">
              <a:buNone/>
            </a:pPr>
            <a:r>
              <a:rPr lang="en-US" sz="2000" b="1" i="0" u="none" strike="noStrike" dirty="0">
                <a:solidFill>
                  <a:srgbClr val="3333CC"/>
                </a:solidFill>
                <a:effectLst/>
                <a:latin typeface="Times New Roman" panose="02020603050405020304" pitchFamily="18" charset="0"/>
              </a:rPr>
              <a:t>Traditional Programming : Write Programs using hard-coded (fixed) rules</a:t>
            </a:r>
          </a:p>
          <a:p>
            <a:pPr marL="0" indent="0">
              <a:buNone/>
            </a:pPr>
            <a:endParaRPr lang="en-US" sz="2000" b="1" dirty="0">
              <a:solidFill>
                <a:srgbClr val="3333CC"/>
              </a:solidFill>
              <a:latin typeface="Times New Roman" panose="02020603050405020304" pitchFamily="18" charset="0"/>
            </a:endParaRPr>
          </a:p>
          <a:p>
            <a:pPr marL="0" indent="0">
              <a:buNone/>
            </a:pPr>
            <a:endParaRPr lang="en-US" sz="2000" b="1" i="0" u="none" strike="noStrike" dirty="0">
              <a:solidFill>
                <a:srgbClr val="3333CC"/>
              </a:solidFill>
              <a:effectLst/>
              <a:latin typeface="Times New Roman" panose="02020603050405020304" pitchFamily="18" charset="0"/>
            </a:endParaRPr>
          </a:p>
          <a:p>
            <a:pPr marL="0" indent="0">
              <a:buNone/>
            </a:pPr>
            <a:endParaRPr lang="en-US" sz="2000" b="1" dirty="0">
              <a:solidFill>
                <a:srgbClr val="3333CC"/>
              </a:solidFill>
              <a:latin typeface="Times New Roman" panose="02020603050405020304" pitchFamily="18" charset="0"/>
            </a:endParaRPr>
          </a:p>
          <a:p>
            <a:pPr marL="0" indent="0">
              <a:buNone/>
            </a:pPr>
            <a:endParaRPr lang="en-US" sz="2000" b="1" i="0" u="none" strike="noStrike" dirty="0">
              <a:solidFill>
                <a:srgbClr val="3333CC"/>
              </a:solidFill>
              <a:effectLst/>
              <a:latin typeface="Times New Roman" panose="02020603050405020304" pitchFamily="18" charset="0"/>
            </a:endParaRPr>
          </a:p>
          <a:p>
            <a:pPr marL="0" indent="0">
              <a:buNone/>
            </a:pPr>
            <a:endParaRPr lang="en-US" sz="2000" b="1" dirty="0">
              <a:solidFill>
                <a:srgbClr val="3333CC"/>
              </a:solidFill>
              <a:latin typeface="Times New Roman" panose="02020603050405020304" pitchFamily="18" charset="0"/>
            </a:endParaRPr>
          </a:p>
          <a:p>
            <a:pPr marL="0" indent="0">
              <a:buNone/>
            </a:pPr>
            <a:r>
              <a:rPr lang="en-US" sz="1800" b="1" i="0" u="none" strike="noStrike" dirty="0">
                <a:solidFill>
                  <a:srgbClr val="3333CC"/>
                </a:solidFill>
                <a:effectLst/>
                <a:latin typeface="Times New Roman" panose="02020603050405020304" pitchFamily="18" charset="0"/>
              </a:rPr>
              <a:t>Machine Learning : </a:t>
            </a:r>
            <a:r>
              <a:rPr lang="en-US" sz="1800" b="1" i="0" u="none" strike="noStrike" dirty="0">
                <a:solidFill>
                  <a:srgbClr val="C00000"/>
                </a:solidFill>
                <a:effectLst/>
                <a:latin typeface="Times New Roman" panose="02020603050405020304" pitchFamily="18" charset="0"/>
              </a:rPr>
              <a:t>Learn Rules </a:t>
            </a:r>
            <a:r>
              <a:rPr lang="en-US" sz="1800" b="1" i="0" u="none" strike="noStrike" dirty="0">
                <a:solidFill>
                  <a:srgbClr val="3333CC"/>
                </a:solidFill>
                <a:effectLst/>
                <a:latin typeface="Times New Roman" panose="02020603050405020304" pitchFamily="18" charset="0"/>
              </a:rPr>
              <a:t>by looking at some </a:t>
            </a:r>
            <a:r>
              <a:rPr lang="en-US" sz="1800" b="1" i="0" u="none" strike="noStrike" dirty="0">
                <a:solidFill>
                  <a:srgbClr val="C00000"/>
                </a:solidFill>
                <a:effectLst/>
                <a:latin typeface="Times New Roman" panose="02020603050405020304" pitchFamily="18" charset="0"/>
              </a:rPr>
              <a:t>training data</a:t>
            </a:r>
            <a:endParaRPr lang="en-US" sz="2000" b="1" i="0" u="none" strike="noStrike" dirty="0">
              <a:solidFill>
                <a:srgbClr val="3333CC"/>
              </a:solidFill>
              <a:effectLst/>
              <a:latin typeface="Times New Roman" panose="02020603050405020304" pitchFamily="18" charset="0"/>
            </a:endParaRPr>
          </a:p>
          <a:p>
            <a:pPr marL="0" indent="0">
              <a:buNone/>
            </a:pPr>
            <a:endParaRPr lang="en-US" sz="2000" b="1" i="0" u="none" strike="noStrike" dirty="0">
              <a:solidFill>
                <a:srgbClr val="3333CC"/>
              </a:solidFill>
              <a:effectLst/>
              <a:latin typeface="Times New Roman" panose="02020603050405020304" pitchFamily="18" charset="0"/>
            </a:endParaRPr>
          </a:p>
          <a:p>
            <a:pPr marL="0" indent="0">
              <a:buNone/>
            </a:pPr>
            <a:endParaRPr lang="en-IN" sz="2000" dirty="0"/>
          </a:p>
        </p:txBody>
      </p:sp>
      <p:pic>
        <p:nvPicPr>
          <p:cNvPr id="9" name="Picture 8">
            <a:extLst>
              <a:ext uri="{FF2B5EF4-FFF2-40B4-BE49-F238E27FC236}">
                <a16:creationId xmlns:a16="http://schemas.microsoft.com/office/drawing/2014/main" id="{436BD674-7F6A-41C8-BD91-6C262F0D85A4}"/>
              </a:ext>
            </a:extLst>
          </p:cNvPr>
          <p:cNvPicPr>
            <a:picLocks noChangeAspect="1"/>
          </p:cNvPicPr>
          <p:nvPr/>
        </p:nvPicPr>
        <p:blipFill>
          <a:blip r:embed="rId2"/>
          <a:stretch>
            <a:fillRect/>
          </a:stretch>
        </p:blipFill>
        <p:spPr>
          <a:xfrm>
            <a:off x="1115616" y="2280146"/>
            <a:ext cx="2343150" cy="1504950"/>
          </a:xfrm>
          <a:prstGeom prst="rect">
            <a:avLst/>
          </a:prstGeom>
        </p:spPr>
      </p:pic>
      <p:pic>
        <p:nvPicPr>
          <p:cNvPr id="11" name="Picture 10">
            <a:extLst>
              <a:ext uri="{FF2B5EF4-FFF2-40B4-BE49-F238E27FC236}">
                <a16:creationId xmlns:a16="http://schemas.microsoft.com/office/drawing/2014/main" id="{2A33D756-7E31-436E-AC8C-1CF8BD861C56}"/>
              </a:ext>
            </a:extLst>
          </p:cNvPr>
          <p:cNvPicPr>
            <a:picLocks noChangeAspect="1"/>
          </p:cNvPicPr>
          <p:nvPr/>
        </p:nvPicPr>
        <p:blipFill>
          <a:blip r:embed="rId3"/>
          <a:stretch>
            <a:fillRect/>
          </a:stretch>
        </p:blipFill>
        <p:spPr>
          <a:xfrm>
            <a:off x="3458766" y="2280146"/>
            <a:ext cx="4695825" cy="1504950"/>
          </a:xfrm>
          <a:prstGeom prst="rect">
            <a:avLst/>
          </a:prstGeom>
        </p:spPr>
      </p:pic>
      <p:pic>
        <p:nvPicPr>
          <p:cNvPr id="13" name="Picture 12">
            <a:extLst>
              <a:ext uri="{FF2B5EF4-FFF2-40B4-BE49-F238E27FC236}">
                <a16:creationId xmlns:a16="http://schemas.microsoft.com/office/drawing/2014/main" id="{0B8D7050-CE06-456D-8E92-3AF512C06F9C}"/>
              </a:ext>
            </a:extLst>
          </p:cNvPr>
          <p:cNvPicPr>
            <a:picLocks noChangeAspect="1"/>
          </p:cNvPicPr>
          <p:nvPr/>
        </p:nvPicPr>
        <p:blipFill>
          <a:blip r:embed="rId4"/>
          <a:stretch>
            <a:fillRect/>
          </a:stretch>
        </p:blipFill>
        <p:spPr>
          <a:xfrm>
            <a:off x="1115616" y="4581128"/>
            <a:ext cx="7038975" cy="1438672"/>
          </a:xfrm>
          <a:prstGeom prst="rect">
            <a:avLst/>
          </a:prstGeom>
        </p:spPr>
      </p:pic>
    </p:spTree>
    <p:extLst>
      <p:ext uri="{BB962C8B-B14F-4D97-AF65-F5344CB8AC3E}">
        <p14:creationId xmlns:p14="http://schemas.microsoft.com/office/powerpoint/2010/main" val="341469571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 Contd.,</a:t>
            </a:r>
            <a:endParaRPr lang="en-US" sz="3200" dirty="0"/>
          </a:p>
        </p:txBody>
      </p:sp>
      <p:sp>
        <p:nvSpPr>
          <p:cNvPr id="3" name="Date Placeholder 2"/>
          <p:cNvSpPr>
            <a:spLocks noGrp="1"/>
          </p:cNvSpPr>
          <p:nvPr>
            <p:ph type="dt" sz="half" idx="10"/>
          </p:nvPr>
        </p:nvSpPr>
        <p:spPr>
          <a:ln>
            <a:noFill/>
          </a:ln>
        </p:spPr>
        <p:txBody>
          <a:bodyPr/>
          <a:lstStyle/>
          <a:p>
            <a:fld id="{6E0F2D76-5E8C-4561-AF54-55974974C08D}" type="datetime1">
              <a:rPr lang="en-US" smtClean="0"/>
              <a:t>1/18/22</a:t>
            </a:fld>
            <a:endParaRPr lang="en-IN"/>
          </a:p>
        </p:txBody>
      </p:sp>
      <p:sp>
        <p:nvSpPr>
          <p:cNvPr id="4" name="Footer Placeholder 3"/>
          <p:cNvSpPr>
            <a:spLocks noGrp="1"/>
          </p:cNvSpPr>
          <p:nvPr>
            <p:ph type="ftr" sz="quarter" idx="11"/>
          </p:nvPr>
        </p:nvSpPr>
        <p:spPr>
          <a:ln>
            <a:noFill/>
          </a:ln>
        </p:spPr>
        <p:txBody>
          <a:bodyPr/>
          <a:lstStyle/>
          <a:p>
            <a:r>
              <a:rPr lang="en-US"/>
              <a:t>UNIT-IV </a:t>
            </a:r>
            <a:endParaRPr lang="en-IN"/>
          </a:p>
        </p:txBody>
      </p:sp>
      <p:sp>
        <p:nvSpPr>
          <p:cNvPr id="5" name="Slide Number Placeholder 4"/>
          <p:cNvSpPr>
            <a:spLocks noGrp="1"/>
          </p:cNvSpPr>
          <p:nvPr>
            <p:ph type="sldNum" sz="quarter" idx="12"/>
          </p:nvPr>
        </p:nvSpPr>
        <p:spPr>
          <a:ln>
            <a:noFill/>
          </a:ln>
        </p:spPr>
        <p:txBody>
          <a:bodyPr/>
          <a:lstStyle/>
          <a:p>
            <a:fld id="{0E2B90DE-CA9C-452B-80F9-35262CC2B070}" type="slidenum">
              <a:rPr lang="en-IN" smtClean="0"/>
              <a:pPr/>
              <a:t>80</a:t>
            </a:fld>
            <a:endParaRPr lang="en-IN"/>
          </a:p>
        </p:txBody>
      </p:sp>
      <p:sp>
        <p:nvSpPr>
          <p:cNvPr id="8" name="Rectangle 7">
            <a:extLst>
              <a:ext uri="{FF2B5EF4-FFF2-40B4-BE49-F238E27FC236}">
                <a16:creationId xmlns:a16="http://schemas.microsoft.com/office/drawing/2014/main" id="{2B1E7918-2A8D-4CF7-9C0A-0C3733B7C861}"/>
              </a:ext>
            </a:extLst>
          </p:cNvPr>
          <p:cNvSpPr>
            <a:spLocks noChangeArrowheads="1"/>
          </p:cNvSpPr>
          <p:nvPr/>
        </p:nvSpPr>
        <p:spPr bwMode="auto">
          <a:xfrm>
            <a:off x="457200" y="1484784"/>
            <a:ext cx="8610600" cy="685800"/>
          </a:xfrm>
          <a:prstGeom prst="rect">
            <a:avLst/>
          </a:prstGeom>
          <a:noFill/>
          <a:ln w="9525">
            <a:noFill/>
            <a:miter lim="800000"/>
            <a:headEnd/>
            <a:tailEnd/>
          </a:ln>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t>If </a:t>
            </a:r>
            <a:r>
              <a:rPr lang="en-US" altLang="en-US" sz="2400" b="0" i="1" dirty="0" err="1"/>
              <a:t>S</a:t>
            </a:r>
            <a:r>
              <a:rPr lang="en-US" altLang="en-US" sz="2400" b="0" i="1" baseline="-25000" dirty="0" err="1"/>
              <a:t>w</a:t>
            </a:r>
            <a:r>
              <a:rPr lang="en-US" altLang="en-US" sz="2400" b="0" i="1" dirty="0"/>
              <a:t> </a:t>
            </a:r>
            <a:r>
              <a:rPr lang="en-US" altLang="en-US" sz="2400" b="0" dirty="0"/>
              <a:t>is </a:t>
            </a:r>
            <a:r>
              <a:rPr lang="en-US" altLang="en-US" sz="2400" b="0" dirty="0">
                <a:solidFill>
                  <a:srgbClr val="FF0000"/>
                </a:solidFill>
              </a:rPr>
              <a:t>non-singular</a:t>
            </a:r>
            <a:r>
              <a:rPr lang="en-US" altLang="en-US" sz="2400" b="0" dirty="0"/>
              <a:t>, we can solve a </a:t>
            </a:r>
            <a:r>
              <a:rPr lang="en-US" altLang="en-US" sz="2400" b="0" i="1" dirty="0"/>
              <a:t>conventional</a:t>
            </a:r>
            <a:r>
              <a:rPr lang="en-US" altLang="en-US" sz="2400" b="0" dirty="0"/>
              <a:t> eigenvalue problem as follows:</a:t>
            </a:r>
          </a:p>
        </p:txBody>
      </p:sp>
      <p:sp>
        <p:nvSpPr>
          <p:cNvPr id="9" name="Rectangle 8">
            <a:extLst>
              <a:ext uri="{FF2B5EF4-FFF2-40B4-BE49-F238E27FC236}">
                <a16:creationId xmlns:a16="http://schemas.microsoft.com/office/drawing/2014/main" id="{1A191040-0A1B-4E4D-AA33-6052AF2D7C60}"/>
              </a:ext>
            </a:extLst>
          </p:cNvPr>
          <p:cNvSpPr>
            <a:spLocks noChangeArrowheads="1"/>
          </p:cNvSpPr>
          <p:nvPr/>
        </p:nvSpPr>
        <p:spPr bwMode="auto">
          <a:xfrm>
            <a:off x="468312" y="4739055"/>
            <a:ext cx="8245475" cy="1066800"/>
          </a:xfrm>
          <a:prstGeom prst="rect">
            <a:avLst/>
          </a:prstGeom>
          <a:noFill/>
          <a:ln w="9525">
            <a:noFill/>
            <a:miter lim="800000"/>
            <a:headEnd/>
            <a:tailEnd/>
          </a:ln>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marL="342900" indent="-342900" eaLnBrk="1" hangingPunct="1">
              <a:buFont typeface="Arial" panose="020B0604020202020204" pitchFamily="34" charset="0"/>
              <a:buChar char="•"/>
            </a:pPr>
            <a:r>
              <a:rPr lang="en-US" altLang="en-US" sz="2400" b="0" dirty="0"/>
              <a:t>In practice, </a:t>
            </a:r>
            <a:r>
              <a:rPr lang="en-US" altLang="en-US" sz="2400" b="0" i="1" dirty="0" err="1"/>
              <a:t>S</a:t>
            </a:r>
            <a:r>
              <a:rPr lang="en-US" altLang="en-US" sz="2400" b="0" i="1" baseline="-25000" dirty="0" err="1"/>
              <a:t>w</a:t>
            </a:r>
            <a:r>
              <a:rPr lang="en-US" altLang="en-US" sz="2400" b="0" i="1" dirty="0"/>
              <a:t> </a:t>
            </a:r>
            <a:r>
              <a:rPr lang="en-US" altLang="en-US" sz="2400" b="0" dirty="0"/>
              <a:t>is </a:t>
            </a:r>
            <a:r>
              <a:rPr lang="en-US" altLang="en-US" sz="2400" b="0" dirty="0">
                <a:solidFill>
                  <a:srgbClr val="FF0000"/>
                </a:solidFill>
              </a:rPr>
              <a:t>singular</a:t>
            </a:r>
            <a:r>
              <a:rPr lang="en-US" altLang="en-US" sz="2400" b="0" dirty="0"/>
              <a:t> due to the high dimensionality of the data (e.g., images) and a much lower number of data (</a:t>
            </a:r>
            <a:r>
              <a:rPr lang="en-US" altLang="en-US" sz="2400" b="0" i="1" dirty="0"/>
              <a:t>M </a:t>
            </a:r>
            <a:r>
              <a:rPr lang="en-US" altLang="en-US" sz="2400" b="0" dirty="0"/>
              <a:t>&lt;&lt; </a:t>
            </a:r>
            <a:r>
              <a:rPr lang="en-US" altLang="en-US" sz="2400" b="0" i="1" dirty="0"/>
              <a:t>N </a:t>
            </a:r>
            <a:r>
              <a:rPr lang="en-US" altLang="en-US" sz="2400" b="0" dirty="0"/>
              <a:t>)</a:t>
            </a:r>
          </a:p>
        </p:txBody>
      </p:sp>
      <p:pic>
        <p:nvPicPr>
          <p:cNvPr id="10" name="Picture 9">
            <a:extLst>
              <a:ext uri="{FF2B5EF4-FFF2-40B4-BE49-F238E27FC236}">
                <a16:creationId xmlns:a16="http://schemas.microsoft.com/office/drawing/2014/main" id="{132A8893-CED3-4E11-88C3-910DC32354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7551" y="3837150"/>
            <a:ext cx="2886075" cy="633412"/>
          </a:xfrm>
          <a:prstGeom prst="rect">
            <a:avLst/>
          </a:prstGeom>
          <a:noFill/>
          <a:ln w="9525">
            <a:noFill/>
            <a:miter lim="800000"/>
            <a:headEnd/>
            <a:tailEnd/>
          </a:ln>
        </p:spPr>
      </p:pic>
      <p:pic>
        <p:nvPicPr>
          <p:cNvPr id="11" name="Picture 10">
            <a:extLst>
              <a:ext uri="{FF2B5EF4-FFF2-40B4-BE49-F238E27FC236}">
                <a16:creationId xmlns:a16="http://schemas.microsoft.com/office/drawing/2014/main" id="{671C572B-E41E-4775-BBD9-DA25BDEC7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7563" y="2448571"/>
            <a:ext cx="2786063" cy="604838"/>
          </a:xfrm>
          <a:prstGeom prst="rect">
            <a:avLst/>
          </a:prstGeom>
          <a:noFill/>
          <a:ln w="9525">
            <a:noFill/>
            <a:miter lim="800000"/>
            <a:headEnd/>
            <a:tailEnd/>
          </a:ln>
        </p:spPr>
      </p:pic>
      <p:sp>
        <p:nvSpPr>
          <p:cNvPr id="12" name="Down Arrow 1">
            <a:extLst>
              <a:ext uri="{FF2B5EF4-FFF2-40B4-BE49-F238E27FC236}">
                <a16:creationId xmlns:a16="http://schemas.microsoft.com/office/drawing/2014/main" id="{61839C5D-7C55-4AFF-89A3-9D76C0ABCB59}"/>
              </a:ext>
            </a:extLst>
          </p:cNvPr>
          <p:cNvSpPr>
            <a:spLocks noChangeArrowheads="1"/>
          </p:cNvSpPr>
          <p:nvPr/>
        </p:nvSpPr>
        <p:spPr bwMode="auto">
          <a:xfrm>
            <a:off x="4419600" y="3170709"/>
            <a:ext cx="342900" cy="382588"/>
          </a:xfrm>
          <a:prstGeom prst="downArrow">
            <a:avLst>
              <a:gd name="adj1" fmla="val 50000"/>
              <a:gd name="adj2" fmla="val 50002"/>
            </a:avLst>
          </a:prstGeom>
          <a:noFill/>
          <a:ln w="9525" algn="ctr">
            <a:noFill/>
            <a:miter lim="800000"/>
            <a:headEnd/>
            <a:tailEnd/>
          </a:ln>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800">
              <a:solidFill>
                <a:schemeClr val="tx1"/>
              </a:solidFill>
              <a:latin typeface="Times New Roman" panose="02020603050405020304" pitchFamily="18" charset="0"/>
            </a:endParaRPr>
          </a:p>
        </p:txBody>
      </p:sp>
      <p:sp>
        <p:nvSpPr>
          <p:cNvPr id="13" name="Down Arrow 1">
            <a:extLst>
              <a:ext uri="{FF2B5EF4-FFF2-40B4-BE49-F238E27FC236}">
                <a16:creationId xmlns:a16="http://schemas.microsoft.com/office/drawing/2014/main" id="{61839C5D-7C55-4AFF-89A3-9D76C0ABCB59}"/>
              </a:ext>
            </a:extLst>
          </p:cNvPr>
          <p:cNvSpPr>
            <a:spLocks noChangeArrowheads="1"/>
          </p:cNvSpPr>
          <p:nvPr/>
        </p:nvSpPr>
        <p:spPr bwMode="auto">
          <a:xfrm>
            <a:off x="3823435" y="3154099"/>
            <a:ext cx="694306" cy="633411"/>
          </a:xfrm>
          <a:prstGeom prst="downArrow">
            <a:avLst>
              <a:gd name="adj1" fmla="val 50000"/>
              <a:gd name="adj2" fmla="val 50002"/>
            </a:avLst>
          </a:prstGeom>
          <a:solidFill>
            <a:schemeClr val="accent3">
              <a:lumMod val="75000"/>
            </a:schemeClr>
          </a:solidFill>
          <a:ln w="9525" algn="ctr">
            <a:solidFill>
              <a:schemeClr val="tx1"/>
            </a:solidFill>
            <a:miter lim="800000"/>
            <a:headEnd/>
            <a:tailEnd/>
          </a:ln>
        </p:spPr>
        <p:txBody>
          <a:bodyPr wrap="none"/>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spcBef>
                <a:spcPct val="0"/>
              </a:spcBef>
              <a:buClrTx/>
              <a:buFontTx/>
              <a:buNone/>
            </a:pPr>
            <a:endParaRPr lang="en-US" altLang="en-US" sz="800">
              <a:solidFill>
                <a:schemeClr val="tx1"/>
              </a:solidFill>
              <a:latin typeface="Times New Roman" panose="02020603050405020304" pitchFamily="18"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Linear Discriminant Analysis (LDA) Contd.,</a:t>
            </a:r>
            <a:endParaRPr lang="en-US" sz="3200" dirty="0"/>
          </a:p>
        </p:txBody>
      </p:sp>
      <p:sp>
        <p:nvSpPr>
          <p:cNvPr id="3" name="Date Placeholder 2"/>
          <p:cNvSpPr>
            <a:spLocks noGrp="1"/>
          </p:cNvSpPr>
          <p:nvPr>
            <p:ph type="dt" sz="half" idx="10"/>
          </p:nvPr>
        </p:nvSpPr>
        <p:spPr/>
        <p:txBody>
          <a:bodyPr/>
          <a:lstStyle/>
          <a:p>
            <a:fld id="{40C8DC90-F283-4662-8FBB-B39440784D9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81</a:t>
            </a:fld>
            <a:endParaRPr lang="en-IN"/>
          </a:p>
        </p:txBody>
      </p:sp>
      <p:sp>
        <p:nvSpPr>
          <p:cNvPr id="8" name="Rectangle 7">
            <a:extLst>
              <a:ext uri="{FF2B5EF4-FFF2-40B4-BE49-F238E27FC236}">
                <a16:creationId xmlns:a16="http://schemas.microsoft.com/office/drawing/2014/main" id="{D240FC09-36A5-4229-963C-A3EDBF8DEEE8}"/>
              </a:ext>
            </a:extLst>
          </p:cNvPr>
          <p:cNvSpPr>
            <a:spLocks noChangeArrowheads="1"/>
          </p:cNvSpPr>
          <p:nvPr/>
        </p:nvSpPr>
        <p:spPr bwMode="auto">
          <a:xfrm>
            <a:off x="533400" y="142655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eaLnBrk="1" hangingPunct="1"/>
            <a:r>
              <a:rPr lang="en-US" altLang="en-US" sz="2400" b="0" dirty="0"/>
              <a:t>To alleviate this problem, PCA could be applied first:</a:t>
            </a:r>
          </a:p>
        </p:txBody>
      </p:sp>
      <p:sp>
        <p:nvSpPr>
          <p:cNvPr id="9" name="Rectangle 8">
            <a:extLst>
              <a:ext uri="{FF2B5EF4-FFF2-40B4-BE49-F238E27FC236}">
                <a16:creationId xmlns:a16="http://schemas.microsoft.com/office/drawing/2014/main" id="{6780121F-55B7-458B-AEE1-AFD2419551D4}"/>
              </a:ext>
            </a:extLst>
          </p:cNvPr>
          <p:cNvSpPr>
            <a:spLocks noChangeArrowheads="1"/>
          </p:cNvSpPr>
          <p:nvPr/>
        </p:nvSpPr>
        <p:spPr bwMode="auto">
          <a:xfrm>
            <a:off x="571500" y="2001476"/>
            <a:ext cx="861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lvl="2" eaLnBrk="1" hangingPunct="1">
              <a:buFont typeface="Arial" panose="020B0604020202020204" pitchFamily="34" charset="0"/>
              <a:buAutoNum type="arabicParenR"/>
            </a:pPr>
            <a:r>
              <a:rPr lang="en-US" altLang="en-US" sz="2000" b="0" dirty="0"/>
              <a:t> First, apply PCA to reduce data dimensionality:</a:t>
            </a:r>
          </a:p>
        </p:txBody>
      </p:sp>
      <p:sp>
        <p:nvSpPr>
          <p:cNvPr id="10" name="Rectangle 9">
            <a:extLst>
              <a:ext uri="{FF2B5EF4-FFF2-40B4-BE49-F238E27FC236}">
                <a16:creationId xmlns:a16="http://schemas.microsoft.com/office/drawing/2014/main" id="{C13448CD-3292-4C6E-8086-CD270B6F03D0}"/>
              </a:ext>
            </a:extLst>
          </p:cNvPr>
          <p:cNvSpPr>
            <a:spLocks noChangeArrowheads="1"/>
          </p:cNvSpPr>
          <p:nvPr/>
        </p:nvSpPr>
        <p:spPr bwMode="auto">
          <a:xfrm>
            <a:off x="571500" y="4439876"/>
            <a:ext cx="861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800" b="1" kern="1200">
                <a:solidFill>
                  <a:schemeClr val="tx1"/>
                </a:solidFill>
                <a:latin typeface="Times New Roman" panose="02020603050405020304" pitchFamily="18" charset="0"/>
                <a:ea typeface="+mn-ea"/>
                <a:cs typeface="+mn-cs"/>
              </a:defRPr>
            </a:lvl9pPr>
          </a:lstStyle>
          <a:p>
            <a:pPr lvl="2" eaLnBrk="1" hangingPunct="1">
              <a:buFont typeface="Arial" panose="020B0604020202020204" pitchFamily="34" charset="0"/>
              <a:buAutoNum type="arabicParenR" startAt="2"/>
            </a:pPr>
            <a:r>
              <a:rPr lang="en-US" altLang="en-US" sz="2000" b="0" dirty="0"/>
              <a:t> Then, apply LDA to find the most discriminative directions:</a:t>
            </a:r>
          </a:p>
        </p:txBody>
      </p:sp>
      <p:pic>
        <p:nvPicPr>
          <p:cNvPr id="11" name="Picture 10">
            <a:extLst>
              <a:ext uri="{FF2B5EF4-FFF2-40B4-BE49-F238E27FC236}">
                <a16:creationId xmlns:a16="http://schemas.microsoft.com/office/drawing/2014/main" id="{2BEF0559-0BE7-4B31-8DAC-00DD578F68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0563" y="2492014"/>
            <a:ext cx="2532062"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387D4D7-673C-4E80-B5C5-2A243C4270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088" y="4897076"/>
            <a:ext cx="2513012"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EDD3FF-F438-48C5-937F-28067A83DE3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82</a:t>
            </a:fld>
            <a:endParaRPr lang="en-IN"/>
          </a:p>
        </p:txBody>
      </p:sp>
      <p:sp>
        <p:nvSpPr>
          <p:cNvPr id="11" name="Rectangle 10">
            <a:extLst>
              <a:ext uri="{FF2B5EF4-FFF2-40B4-BE49-F238E27FC236}">
                <a16:creationId xmlns:a16="http://schemas.microsoft.com/office/drawing/2014/main" id="{E4E20258-7A7A-45D0-B654-25C27B55F7F7}"/>
              </a:ext>
            </a:extLst>
          </p:cNvPr>
          <p:cNvSpPr/>
          <p:nvPr/>
        </p:nvSpPr>
        <p:spPr>
          <a:xfrm>
            <a:off x="1115616" y="2767280"/>
            <a:ext cx="7245907" cy="1323439"/>
          </a:xfrm>
          <a:prstGeom prst="rect">
            <a:avLst/>
          </a:prstGeom>
          <a:noFill/>
        </p:spPr>
        <p:txBody>
          <a:bodyPr wrap="square" lIns="91440" tIns="45720" rIns="91440" bIns="45720">
            <a:spAutoFit/>
          </a:bodyPr>
          <a:lstStyle/>
          <a:p>
            <a:pPr marL="0" indent="0" algn="ctr">
              <a:buNone/>
            </a:pPr>
            <a:r>
              <a:rPr lang="en-US"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Classification</a:t>
            </a:r>
            <a:endParaRPr lang="en-IN"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b="1" i="1" dirty="0">
                <a:solidFill>
                  <a:schemeClr val="accent3"/>
                </a:solidFill>
                <a:latin typeface="Times New Roman" pitchFamily="18" charset="0"/>
                <a:cs typeface="Times New Roman" pitchFamily="18" charset="0"/>
              </a:rPr>
              <a:t>Classification—A Two-Step Process</a:t>
            </a:r>
            <a:r>
              <a:rPr lang="en-US" sz="3600" b="1" i="1" dirty="0">
                <a:solidFill>
                  <a:schemeClr val="accent3"/>
                </a:solidFill>
                <a:latin typeface="Times New Roman" pitchFamily="18" charset="0"/>
                <a:cs typeface="Times New Roman" pitchFamily="18" charset="0"/>
              </a:rPr>
              <a:t> </a:t>
            </a:r>
            <a:endParaRPr lang="en-US" b="1" i="1" dirty="0">
              <a:solidFill>
                <a:schemeClr val="accent3"/>
              </a:solidFill>
              <a:latin typeface="Times New Roman" pitchFamily="18" charset="0"/>
              <a:cs typeface="Times New Roman" pitchFamily="18" charset="0"/>
            </a:endParaRPr>
          </a:p>
        </p:txBody>
      </p:sp>
      <p:sp>
        <p:nvSpPr>
          <p:cNvPr id="3" name="Date Placeholder 2"/>
          <p:cNvSpPr>
            <a:spLocks noGrp="1"/>
          </p:cNvSpPr>
          <p:nvPr>
            <p:ph type="dt" sz="half" idx="10"/>
          </p:nvPr>
        </p:nvSpPr>
        <p:spPr/>
        <p:txBody>
          <a:bodyPr/>
          <a:lstStyle/>
          <a:p>
            <a:fld id="{E6728771-20ED-4A50-B0E2-B98A8AE3548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83</a:t>
            </a:fld>
            <a:endParaRPr lang="en-IN"/>
          </a:p>
        </p:txBody>
      </p:sp>
      <p:sp>
        <p:nvSpPr>
          <p:cNvPr id="6" name="Content Placeholder 5"/>
          <p:cNvSpPr>
            <a:spLocks noGrp="1"/>
          </p:cNvSpPr>
          <p:nvPr>
            <p:ph sz="quarter" idx="1"/>
          </p:nvPr>
        </p:nvSpPr>
        <p:spPr/>
        <p:txBody>
          <a:bodyPr/>
          <a:lstStyle/>
          <a:p>
            <a:pPr>
              <a:lnSpc>
                <a:spcPct val="90000"/>
              </a:lnSpc>
            </a:pPr>
            <a:r>
              <a:rPr lang="en-US" sz="2000" dirty="0">
                <a:solidFill>
                  <a:schemeClr val="hlink"/>
                </a:solidFill>
              </a:rPr>
              <a:t>Model construction</a:t>
            </a:r>
            <a:r>
              <a:rPr lang="en-US" sz="2000" dirty="0"/>
              <a:t>: describing a set of predetermined classes</a:t>
            </a:r>
          </a:p>
          <a:p>
            <a:pPr lvl="1">
              <a:lnSpc>
                <a:spcPct val="90000"/>
              </a:lnSpc>
            </a:pPr>
            <a:r>
              <a:rPr lang="en-US" sz="2000" dirty="0"/>
              <a:t>Each </a:t>
            </a:r>
            <a:r>
              <a:rPr lang="en-US" sz="2000" dirty="0" err="1"/>
              <a:t>tuple</a:t>
            </a:r>
            <a:r>
              <a:rPr lang="en-US" sz="2000" dirty="0"/>
              <a:t>/sample is assumed to belong to a predefined class, as determined by the </a:t>
            </a:r>
            <a:r>
              <a:rPr lang="en-US" sz="2000" dirty="0">
                <a:solidFill>
                  <a:schemeClr val="hlink"/>
                </a:solidFill>
              </a:rPr>
              <a:t>class label</a:t>
            </a:r>
          </a:p>
          <a:p>
            <a:pPr lvl="1">
              <a:lnSpc>
                <a:spcPct val="90000"/>
              </a:lnSpc>
            </a:pPr>
            <a:r>
              <a:rPr lang="en-US" sz="2000" dirty="0"/>
              <a:t>The set of </a:t>
            </a:r>
            <a:r>
              <a:rPr lang="en-US" sz="2000" dirty="0" err="1"/>
              <a:t>tuples</a:t>
            </a:r>
            <a:r>
              <a:rPr lang="en-US" sz="2000" dirty="0"/>
              <a:t> used for model construction is </a:t>
            </a:r>
            <a:r>
              <a:rPr lang="en-US" sz="2000" dirty="0">
                <a:solidFill>
                  <a:schemeClr val="hlink"/>
                </a:solidFill>
              </a:rPr>
              <a:t>training set</a:t>
            </a:r>
          </a:p>
          <a:p>
            <a:pPr lvl="1">
              <a:lnSpc>
                <a:spcPct val="90000"/>
              </a:lnSpc>
            </a:pPr>
            <a:r>
              <a:rPr lang="en-US" sz="2000" dirty="0"/>
              <a:t>The model is represented as </a:t>
            </a:r>
            <a:r>
              <a:rPr lang="en-US" sz="2000" b="1" dirty="0">
                <a:solidFill>
                  <a:schemeClr val="tx2"/>
                </a:solidFill>
              </a:rPr>
              <a:t>classification rules</a:t>
            </a:r>
            <a:r>
              <a:rPr lang="en-US" sz="2000" dirty="0"/>
              <a:t>, </a:t>
            </a:r>
            <a:r>
              <a:rPr lang="en-US" sz="2000" b="1" dirty="0">
                <a:solidFill>
                  <a:schemeClr val="tx2"/>
                </a:solidFill>
              </a:rPr>
              <a:t>decision trees</a:t>
            </a:r>
            <a:r>
              <a:rPr lang="en-US" sz="2000" dirty="0"/>
              <a:t>, or </a:t>
            </a:r>
            <a:r>
              <a:rPr lang="en-US" sz="2000" b="1" dirty="0">
                <a:solidFill>
                  <a:schemeClr val="tx2"/>
                </a:solidFill>
              </a:rPr>
              <a:t>mathematical formulae</a:t>
            </a:r>
          </a:p>
          <a:p>
            <a:pPr>
              <a:lnSpc>
                <a:spcPct val="90000"/>
              </a:lnSpc>
            </a:pPr>
            <a:r>
              <a:rPr lang="en-US" sz="2000" dirty="0">
                <a:solidFill>
                  <a:schemeClr val="hlink"/>
                </a:solidFill>
              </a:rPr>
              <a:t>Model usage</a:t>
            </a:r>
            <a:r>
              <a:rPr lang="en-US" sz="2000" dirty="0"/>
              <a:t>: for classifying future or unknown objects</a:t>
            </a:r>
          </a:p>
          <a:p>
            <a:pPr lvl="1">
              <a:lnSpc>
                <a:spcPct val="90000"/>
              </a:lnSpc>
            </a:pPr>
            <a:r>
              <a:rPr lang="en-US" sz="2000" dirty="0">
                <a:solidFill>
                  <a:schemeClr val="hlink"/>
                </a:solidFill>
              </a:rPr>
              <a:t>Estimate accuracy</a:t>
            </a:r>
            <a:r>
              <a:rPr lang="en-US" sz="2000" dirty="0"/>
              <a:t> of the model</a:t>
            </a:r>
          </a:p>
          <a:p>
            <a:pPr lvl="2">
              <a:lnSpc>
                <a:spcPct val="90000"/>
              </a:lnSpc>
            </a:pPr>
            <a:r>
              <a:rPr lang="en-US" dirty="0"/>
              <a:t>The known label of test sample is compared with the classified result from the model</a:t>
            </a:r>
          </a:p>
          <a:p>
            <a:pPr lvl="2">
              <a:lnSpc>
                <a:spcPct val="90000"/>
              </a:lnSpc>
            </a:pPr>
            <a:r>
              <a:rPr lang="en-US" b="1" dirty="0"/>
              <a:t>Test set is independent of training set</a:t>
            </a:r>
            <a:r>
              <a:rPr lang="en-US" dirty="0"/>
              <a:t>, otherwise over-fitting will occur</a:t>
            </a:r>
          </a:p>
          <a:p>
            <a:pPr lvl="1">
              <a:lnSpc>
                <a:spcPct val="90000"/>
              </a:lnSpc>
            </a:pPr>
            <a:r>
              <a:rPr lang="en-US" sz="2000" dirty="0"/>
              <a:t>If the accuracy is acceptable, use the model to </a:t>
            </a:r>
            <a:r>
              <a:rPr lang="en-US" sz="2000" dirty="0">
                <a:solidFill>
                  <a:schemeClr val="hlink"/>
                </a:solidFill>
              </a:rPr>
              <a:t>classify data</a:t>
            </a:r>
            <a:r>
              <a:rPr lang="en-US" sz="2000" dirty="0"/>
              <a:t> </a:t>
            </a:r>
            <a:r>
              <a:rPr lang="en-US" sz="2000" dirty="0" err="1"/>
              <a:t>tuples</a:t>
            </a:r>
            <a:r>
              <a:rPr lang="en-US" sz="2000" dirty="0"/>
              <a:t> whose class labels are not known</a:t>
            </a:r>
          </a:p>
        </p:txBody>
      </p:sp>
    </p:spTree>
    <p:extLst>
      <p:ext uri="{BB962C8B-B14F-4D97-AF65-F5344CB8AC3E}">
        <p14:creationId xmlns:p14="http://schemas.microsoft.com/office/powerpoint/2010/main" val="67146584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B217AD-3BDF-4DA3-982D-BC318141AE7C}"/>
              </a:ext>
            </a:extLst>
          </p:cNvPr>
          <p:cNvSpPr>
            <a:spLocks noGrp="1"/>
          </p:cNvSpPr>
          <p:nvPr>
            <p:ph type="dt" sz="half" idx="10"/>
          </p:nvPr>
        </p:nvSpPr>
        <p:spPr/>
        <p:txBody>
          <a:bodyPr/>
          <a:lstStyle/>
          <a:p>
            <a:fld id="{CED29E24-627C-4B02-A356-FBC5B648EE57}" type="datetime1">
              <a:rPr lang="en-US" smtClean="0"/>
              <a:t>1/18/22</a:t>
            </a:fld>
            <a:endParaRPr lang="en-IN"/>
          </a:p>
        </p:txBody>
      </p:sp>
      <p:sp>
        <p:nvSpPr>
          <p:cNvPr id="4" name="Footer Placeholder 3">
            <a:extLst>
              <a:ext uri="{FF2B5EF4-FFF2-40B4-BE49-F238E27FC236}">
                <a16:creationId xmlns:a16="http://schemas.microsoft.com/office/drawing/2014/main" id="{F65A8A81-C57F-4D44-9711-DC3665A4C6EA}"/>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6E075F44-0E1B-46D6-98FD-58BC75FF4BAE}"/>
              </a:ext>
            </a:extLst>
          </p:cNvPr>
          <p:cNvSpPr>
            <a:spLocks noGrp="1"/>
          </p:cNvSpPr>
          <p:nvPr>
            <p:ph type="sldNum" sz="quarter" idx="12"/>
          </p:nvPr>
        </p:nvSpPr>
        <p:spPr/>
        <p:txBody>
          <a:bodyPr/>
          <a:lstStyle/>
          <a:p>
            <a:fld id="{0E2B90DE-CA9C-452B-80F9-35262CC2B070}" type="slidenum">
              <a:rPr lang="en-IN" smtClean="0"/>
              <a:pPr/>
              <a:t>84</a:t>
            </a:fld>
            <a:endParaRPr lang="en-IN"/>
          </a:p>
        </p:txBody>
      </p:sp>
      <p:pic>
        <p:nvPicPr>
          <p:cNvPr id="12" name="Picture 2">
            <a:extLst>
              <a:ext uri="{FF2B5EF4-FFF2-40B4-BE49-F238E27FC236}">
                <a16:creationId xmlns:a16="http://schemas.microsoft.com/office/drawing/2014/main" id="{82BE5B63-EA7B-4002-AA0B-BBF089066EEA}"/>
              </a:ext>
            </a:extLst>
          </p:cNvPr>
          <p:cNvPicPr>
            <a:picLocks noGrp="1" noChangeAspect="1" noChangeArrowheads="1"/>
          </p:cNvPicPr>
          <p:nvPr>
            <p:ph sz="quarter" idx="1"/>
          </p:nvPr>
        </p:nvPicPr>
        <p:blipFill>
          <a:blip r:embed="rId2"/>
          <a:srcRect/>
          <a:stretch>
            <a:fillRect/>
          </a:stretch>
        </p:blipFill>
        <p:spPr bwMode="auto">
          <a:xfrm>
            <a:off x="603504" y="1124744"/>
            <a:ext cx="8045196" cy="5085556"/>
          </a:xfrm>
          <a:prstGeom prst="rect">
            <a:avLst/>
          </a:prstGeom>
          <a:noFill/>
          <a:ln w="9525">
            <a:noFill/>
            <a:miter lim="800000"/>
            <a:headEnd/>
            <a:tailEnd/>
          </a:ln>
          <a:effectLst/>
        </p:spPr>
      </p:pic>
    </p:spTree>
    <p:extLst>
      <p:ext uri="{BB962C8B-B14F-4D97-AF65-F5344CB8AC3E}">
        <p14:creationId xmlns:p14="http://schemas.microsoft.com/office/powerpoint/2010/main" val="3470712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Illustrating Classification Task</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489F91FC-9544-42A6-B676-502FBB36021A}"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85</a:t>
            </a:fld>
            <a:endParaRPr lang="en-IN"/>
          </a:p>
        </p:txBody>
      </p:sp>
      <p:pic>
        <p:nvPicPr>
          <p:cNvPr id="9" name="Picture 8">
            <a:extLst>
              <a:ext uri="{FF2B5EF4-FFF2-40B4-BE49-F238E27FC236}">
                <a16:creationId xmlns:a16="http://schemas.microsoft.com/office/drawing/2014/main" id="{4B40B3AB-5B68-4719-BCF7-C4BE7E641C07}"/>
              </a:ext>
            </a:extLst>
          </p:cNvPr>
          <p:cNvPicPr>
            <a:picLocks noChangeAspect="1"/>
          </p:cNvPicPr>
          <p:nvPr/>
        </p:nvPicPr>
        <p:blipFill>
          <a:blip r:embed="rId2"/>
          <a:stretch>
            <a:fillRect/>
          </a:stretch>
        </p:blipFill>
        <p:spPr>
          <a:xfrm>
            <a:off x="370847" y="1394430"/>
            <a:ext cx="8602160" cy="5188931"/>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300" b="1" i="1" dirty="0">
                <a:solidFill>
                  <a:schemeClr val="accent3"/>
                </a:solidFill>
                <a:latin typeface="Times New Roman" panose="02020603050405020304" pitchFamily="18" charset="0"/>
                <a:cs typeface="Times New Roman" panose="02020603050405020304" pitchFamily="18" charset="0"/>
              </a:rPr>
              <a:t>Issues: Data Preparation</a:t>
            </a:r>
            <a:endParaRPr lang="en-US" sz="33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DBD3A4E3-B56A-4F75-B5D9-4B205D87A173}"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86</a:t>
            </a:fld>
            <a:endParaRPr lang="en-IN"/>
          </a:p>
        </p:txBody>
      </p:sp>
      <p:sp>
        <p:nvSpPr>
          <p:cNvPr id="8" name="Rectangle 7">
            <a:extLst>
              <a:ext uri="{FF2B5EF4-FFF2-40B4-BE49-F238E27FC236}">
                <a16:creationId xmlns:a16="http://schemas.microsoft.com/office/drawing/2014/main" id="{D2ABB62A-6EEF-4580-BE25-D43F86155EB3}"/>
              </a:ext>
            </a:extLst>
          </p:cNvPr>
          <p:cNvSpPr>
            <a:spLocks noGrp="1" noChangeArrowheads="1"/>
          </p:cNvSpPr>
          <p:nvPr/>
        </p:nvSpPr>
        <p:spPr bwMode="auto">
          <a:xfrm>
            <a:off x="568325" y="1452790"/>
            <a:ext cx="8007350" cy="403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en-US" sz="2200" dirty="0">
                <a:latin typeface="Times New Roman" panose="02020603050405020304" pitchFamily="18" charset="0"/>
                <a:cs typeface="Times New Roman" panose="02020603050405020304" pitchFamily="18" charset="0"/>
              </a:rPr>
              <a:t>Data cleaning</a:t>
            </a:r>
          </a:p>
          <a:p>
            <a:pPr lvl="1">
              <a:lnSpc>
                <a:spcPct val="110000"/>
              </a:lnSpc>
            </a:pPr>
            <a:r>
              <a:rPr lang="en-US" altLang="en-US" sz="2200" dirty="0">
                <a:latin typeface="Times New Roman" panose="02020603050405020304" pitchFamily="18" charset="0"/>
                <a:cs typeface="Times New Roman" panose="02020603050405020304" pitchFamily="18" charset="0"/>
              </a:rPr>
              <a:t>Preprocess data in order to reduce noise and handle missing values</a:t>
            </a:r>
          </a:p>
          <a:p>
            <a:pPr>
              <a:lnSpc>
                <a:spcPct val="110000"/>
              </a:lnSpc>
            </a:pPr>
            <a:r>
              <a:rPr lang="en-US" altLang="en-US" sz="2200" dirty="0">
                <a:latin typeface="Times New Roman" panose="02020603050405020304" pitchFamily="18" charset="0"/>
                <a:cs typeface="Times New Roman" panose="02020603050405020304" pitchFamily="18" charset="0"/>
              </a:rPr>
              <a:t>Relevance analysis (feature selection)</a:t>
            </a:r>
          </a:p>
          <a:p>
            <a:pPr lvl="1">
              <a:lnSpc>
                <a:spcPct val="110000"/>
              </a:lnSpc>
            </a:pPr>
            <a:r>
              <a:rPr lang="en-US" altLang="en-US" sz="2200" dirty="0">
                <a:latin typeface="Times New Roman" panose="02020603050405020304" pitchFamily="18" charset="0"/>
                <a:cs typeface="Times New Roman" panose="02020603050405020304" pitchFamily="18" charset="0"/>
              </a:rPr>
              <a:t>Remove the irrelevant or redundant attributes</a:t>
            </a:r>
          </a:p>
          <a:p>
            <a:pPr>
              <a:lnSpc>
                <a:spcPct val="110000"/>
              </a:lnSpc>
            </a:pPr>
            <a:r>
              <a:rPr lang="en-US" altLang="en-US" sz="2200" dirty="0">
                <a:latin typeface="Times New Roman" panose="02020603050405020304" pitchFamily="18" charset="0"/>
                <a:cs typeface="Times New Roman" panose="02020603050405020304" pitchFamily="18" charset="0"/>
              </a:rPr>
              <a:t>Data transformation</a:t>
            </a:r>
          </a:p>
          <a:p>
            <a:pPr lvl="1">
              <a:lnSpc>
                <a:spcPct val="110000"/>
              </a:lnSpc>
            </a:pPr>
            <a:r>
              <a:rPr lang="en-US" altLang="en-US" sz="2200" dirty="0">
                <a:latin typeface="Times New Roman" panose="02020603050405020304" pitchFamily="18" charset="0"/>
                <a:cs typeface="Times New Roman" panose="02020603050405020304" pitchFamily="18" charset="0"/>
              </a:rPr>
              <a:t>Generalize data to (higher concepts, discretization)</a:t>
            </a:r>
            <a:endParaRPr lang="tr-TR" altLang="en-US" sz="2200" dirty="0">
              <a:latin typeface="Times New Roman" panose="02020603050405020304" pitchFamily="18" charset="0"/>
              <a:cs typeface="Times New Roman" panose="02020603050405020304" pitchFamily="18" charset="0"/>
            </a:endParaRPr>
          </a:p>
          <a:p>
            <a:pPr lvl="1">
              <a:lnSpc>
                <a:spcPct val="110000"/>
              </a:lnSpc>
            </a:pPr>
            <a:r>
              <a:rPr lang="tr-TR" altLang="en-US" sz="2200" dirty="0">
                <a:latin typeface="Times New Roman" panose="02020603050405020304" pitchFamily="18" charset="0"/>
                <a:cs typeface="Times New Roman" panose="02020603050405020304" pitchFamily="18" charset="0"/>
              </a:rPr>
              <a:t>Normalize attribute values</a:t>
            </a: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chemeClr val="accent3"/>
                </a:solidFill>
                <a:latin typeface="Times New Roman" pitchFamily="18" charset="0"/>
                <a:cs typeface="Times New Roman" pitchFamily="18" charset="0"/>
              </a:rPr>
              <a:t>Classification Techniques</a:t>
            </a:r>
          </a:p>
        </p:txBody>
      </p:sp>
      <p:sp>
        <p:nvSpPr>
          <p:cNvPr id="3" name="Date Placeholder 2"/>
          <p:cNvSpPr>
            <a:spLocks noGrp="1"/>
          </p:cNvSpPr>
          <p:nvPr>
            <p:ph type="dt" sz="half" idx="10"/>
          </p:nvPr>
        </p:nvSpPr>
        <p:spPr/>
        <p:txBody>
          <a:bodyPr/>
          <a:lstStyle/>
          <a:p>
            <a:fld id="{F21FB64B-E870-4A3E-95AA-F55E5096122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87</a:t>
            </a:fld>
            <a:endParaRPr lang="en-IN"/>
          </a:p>
        </p:txBody>
      </p:sp>
      <p:sp>
        <p:nvSpPr>
          <p:cNvPr id="6" name="Content Placeholder 5"/>
          <p:cNvSpPr>
            <a:spLocks noGrp="1"/>
          </p:cNvSpPr>
          <p:nvPr>
            <p:ph sz="quarter" idx="1"/>
          </p:nvPr>
        </p:nvSpPr>
        <p:spPr/>
        <p:txBody>
          <a:bodyPr/>
          <a:lstStyle/>
          <a:p>
            <a:r>
              <a:rPr lang="en-US" dirty="0"/>
              <a:t>Decision Tree based Methods</a:t>
            </a:r>
          </a:p>
          <a:p>
            <a:r>
              <a:rPr lang="en-US" dirty="0"/>
              <a:t>Rule-based Methods</a:t>
            </a:r>
          </a:p>
          <a:p>
            <a:r>
              <a:rPr lang="en-US" dirty="0"/>
              <a:t>KNN</a:t>
            </a:r>
          </a:p>
          <a:p>
            <a:r>
              <a:rPr lang="en-US" dirty="0"/>
              <a:t>Naïve Bayes and Bayesian Belief Networks</a:t>
            </a:r>
          </a:p>
          <a:p>
            <a:r>
              <a:rPr lang="en-US" dirty="0"/>
              <a:t>Neural Networks</a:t>
            </a:r>
          </a:p>
          <a:p>
            <a:r>
              <a:rPr lang="en-US" dirty="0"/>
              <a:t>Support Vector Machines</a:t>
            </a:r>
            <a:endParaRPr lang="tr-TR" dirty="0"/>
          </a:p>
          <a:p>
            <a:r>
              <a:rPr lang="tr-TR" dirty="0"/>
              <a:t>and more...</a:t>
            </a:r>
            <a:endParaRPr lang="en-US" dirty="0"/>
          </a:p>
          <a:p>
            <a:endParaRPr lang="en-US" dirty="0"/>
          </a:p>
        </p:txBody>
      </p:sp>
    </p:spTree>
    <p:extLst>
      <p:ext uri="{BB962C8B-B14F-4D97-AF65-F5344CB8AC3E}">
        <p14:creationId xmlns:p14="http://schemas.microsoft.com/office/powerpoint/2010/main" val="121401239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Learning decision trees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07B6E70-01F9-4B9F-A9F5-9A88917D08D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88</a:t>
            </a:fld>
            <a:endParaRPr lang="en-IN"/>
          </a:p>
        </p:txBody>
      </p:sp>
      <p:sp>
        <p:nvSpPr>
          <p:cNvPr id="8" name="Rectangle 7">
            <a:extLst>
              <a:ext uri="{FF2B5EF4-FFF2-40B4-BE49-F238E27FC236}">
                <a16:creationId xmlns:a16="http://schemas.microsoft.com/office/drawing/2014/main" id="{3620E0C6-9A3C-4DF0-9688-E35F4745D157}"/>
              </a:ext>
            </a:extLst>
          </p:cNvPr>
          <p:cNvSpPr>
            <a:spLocks noGrp="1" noChangeArrowheads="1"/>
          </p:cNvSpPr>
          <p:nvPr/>
        </p:nvSpPr>
        <p:spPr bwMode="auto">
          <a:xfrm>
            <a:off x="419100" y="1379538"/>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lnSpc>
                <a:spcPct val="90000"/>
              </a:lnSpc>
              <a:buFontTx/>
              <a:buNone/>
            </a:pPr>
            <a:r>
              <a:rPr lang="en-US" altLang="en-US" sz="2200" b="1" dirty="0">
                <a:latin typeface="Times New Roman" panose="02020603050405020304" pitchFamily="18" charset="0"/>
                <a:cs typeface="Times New Roman" panose="02020603050405020304" pitchFamily="18" charset="0"/>
              </a:rPr>
              <a:t>Example Problem:</a:t>
            </a:r>
            <a:r>
              <a:rPr lang="en-US" altLang="en-US" sz="2200" dirty="0">
                <a:latin typeface="Times New Roman" panose="02020603050405020304" pitchFamily="18" charset="0"/>
                <a:cs typeface="Times New Roman" panose="02020603050405020304" pitchFamily="18" charset="0"/>
              </a:rPr>
              <a:t> decide whether to wait for a table at a restaurant, based on the following attributes:</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Alternate</a:t>
            </a:r>
            <a:r>
              <a:rPr lang="en-US" altLang="en-US" sz="2200" dirty="0">
                <a:latin typeface="Times New Roman" panose="02020603050405020304" pitchFamily="18" charset="0"/>
                <a:cs typeface="Times New Roman" panose="02020603050405020304" pitchFamily="18" charset="0"/>
              </a:rPr>
              <a:t>: is there an alternative restaurant nearby?</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Bar</a:t>
            </a:r>
            <a:r>
              <a:rPr lang="en-US" altLang="en-US" sz="2200" dirty="0">
                <a:latin typeface="Times New Roman" panose="02020603050405020304" pitchFamily="18" charset="0"/>
                <a:cs typeface="Times New Roman" panose="02020603050405020304" pitchFamily="18" charset="0"/>
              </a:rPr>
              <a:t>: is there a comfortable bar area to wait in?</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Fri/Sat</a:t>
            </a:r>
            <a:r>
              <a:rPr lang="en-US" altLang="en-US" sz="2200" dirty="0">
                <a:latin typeface="Times New Roman" panose="02020603050405020304" pitchFamily="18" charset="0"/>
                <a:cs typeface="Times New Roman" panose="02020603050405020304" pitchFamily="18" charset="0"/>
              </a:rPr>
              <a:t>: is today Friday or Saturday?</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Hungry</a:t>
            </a:r>
            <a:r>
              <a:rPr lang="en-US" altLang="en-US" sz="2200" dirty="0">
                <a:latin typeface="Times New Roman" panose="02020603050405020304" pitchFamily="18" charset="0"/>
                <a:cs typeface="Times New Roman" panose="02020603050405020304" pitchFamily="18" charset="0"/>
              </a:rPr>
              <a:t>: are we hungry?</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Patrons</a:t>
            </a:r>
            <a:r>
              <a:rPr lang="en-US" altLang="en-US" sz="2200" dirty="0">
                <a:latin typeface="Times New Roman" panose="02020603050405020304" pitchFamily="18" charset="0"/>
                <a:cs typeface="Times New Roman" panose="02020603050405020304" pitchFamily="18" charset="0"/>
              </a:rPr>
              <a:t>: number of people in the restaurant (None, Some, Full)</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Price</a:t>
            </a:r>
            <a:r>
              <a:rPr lang="en-US" altLang="en-US" sz="2200" dirty="0">
                <a:latin typeface="Times New Roman" panose="02020603050405020304" pitchFamily="18" charset="0"/>
                <a:cs typeface="Times New Roman" panose="02020603050405020304" pitchFamily="18" charset="0"/>
              </a:rPr>
              <a:t>: price range ($, $$, $$$)</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Raining</a:t>
            </a:r>
            <a:r>
              <a:rPr lang="en-US" altLang="en-US" sz="2200" dirty="0">
                <a:latin typeface="Times New Roman" panose="02020603050405020304" pitchFamily="18" charset="0"/>
                <a:cs typeface="Times New Roman" panose="02020603050405020304" pitchFamily="18" charset="0"/>
              </a:rPr>
              <a:t>: is it raining outside?</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Reservation</a:t>
            </a:r>
            <a:r>
              <a:rPr lang="en-US" altLang="en-US" sz="2200" dirty="0">
                <a:latin typeface="Times New Roman" panose="02020603050405020304" pitchFamily="18" charset="0"/>
                <a:cs typeface="Times New Roman" panose="02020603050405020304" pitchFamily="18" charset="0"/>
              </a:rPr>
              <a:t>: have we made a reservation?</a:t>
            </a:r>
          </a:p>
          <a:p>
            <a:pPr marL="800100" lvl="1" indent="-342900">
              <a:lnSpc>
                <a:spcPct val="90000"/>
              </a:lnSpc>
              <a:buFontTx/>
              <a:buAutoNum type="arabicPeriod"/>
            </a:pPr>
            <a:r>
              <a:rPr lang="en-US" altLang="en-US" sz="2200" b="1" dirty="0">
                <a:latin typeface="Times New Roman" panose="02020603050405020304" pitchFamily="18" charset="0"/>
                <a:cs typeface="Times New Roman" panose="02020603050405020304" pitchFamily="18" charset="0"/>
              </a:rPr>
              <a:t>Type</a:t>
            </a:r>
            <a:r>
              <a:rPr lang="en-US" altLang="en-US" sz="2200" dirty="0">
                <a:latin typeface="Times New Roman" panose="02020603050405020304" pitchFamily="18" charset="0"/>
                <a:cs typeface="Times New Roman" panose="02020603050405020304" pitchFamily="18" charset="0"/>
              </a:rPr>
              <a:t>: kind of restaurant (French, Italian, Thai, Burger)</a:t>
            </a:r>
          </a:p>
          <a:p>
            <a:pPr marL="800100" lvl="1" indent="-342900">
              <a:lnSpc>
                <a:spcPct val="90000"/>
              </a:lnSpc>
              <a:buFontTx/>
              <a:buAutoNum type="arabicPeriod"/>
            </a:pPr>
            <a:r>
              <a:rPr lang="en-US" altLang="en-US" sz="2200" dirty="0">
                <a:latin typeface="Times New Roman" panose="02020603050405020304" pitchFamily="18" charset="0"/>
                <a:cs typeface="Times New Roman" panose="02020603050405020304" pitchFamily="18" charset="0"/>
              </a:rPr>
              <a:t> </a:t>
            </a:r>
            <a:r>
              <a:rPr lang="en-US" altLang="en-US" sz="2200" b="1" dirty="0" err="1">
                <a:latin typeface="Times New Roman" panose="02020603050405020304" pitchFamily="18" charset="0"/>
                <a:cs typeface="Times New Roman" panose="02020603050405020304" pitchFamily="18" charset="0"/>
              </a:rPr>
              <a:t>WaitEstimate</a:t>
            </a:r>
            <a:r>
              <a:rPr lang="en-US" altLang="en-US" sz="2200" dirty="0">
                <a:latin typeface="Times New Roman" panose="02020603050405020304" pitchFamily="18" charset="0"/>
                <a:cs typeface="Times New Roman" panose="02020603050405020304" pitchFamily="18" charset="0"/>
              </a:rPr>
              <a:t>: estimated waiting time (0-10, 10-30, 30-60, &gt;60)</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Feature(Attribute)-based representations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F171F4A-94A7-4AD8-874E-6BEAB3756D2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89</a:t>
            </a:fld>
            <a:endParaRPr lang="en-IN"/>
          </a:p>
        </p:txBody>
      </p:sp>
      <p:sp>
        <p:nvSpPr>
          <p:cNvPr id="8" name="Rectangle 7">
            <a:extLst>
              <a:ext uri="{FF2B5EF4-FFF2-40B4-BE49-F238E27FC236}">
                <a16:creationId xmlns:a16="http://schemas.microsoft.com/office/drawing/2014/main" id="{A24CCF67-809F-498C-AEAA-151EA6C6CE50}"/>
              </a:ext>
            </a:extLst>
          </p:cNvPr>
          <p:cNvSpPr>
            <a:spLocks noGrp="1" noChangeArrowheads="1"/>
          </p:cNvSpPr>
          <p:nvPr/>
        </p:nvSpPr>
        <p:spPr bwMode="auto">
          <a:xfrm>
            <a:off x="603504" y="1416051"/>
            <a:ext cx="82296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Examples described by </a:t>
            </a:r>
            <a:r>
              <a:rPr lang="en-US" altLang="en-US" sz="2200" dirty="0">
                <a:solidFill>
                  <a:schemeClr val="accent2"/>
                </a:solidFill>
                <a:latin typeface="Times New Roman" panose="02020603050405020304" pitchFamily="18" charset="0"/>
                <a:cs typeface="Times New Roman" panose="02020603050405020304" pitchFamily="18" charset="0"/>
              </a:rPr>
              <a:t>feature(attribute) values </a:t>
            </a:r>
          </a:p>
          <a:p>
            <a:pPr lvl="1"/>
            <a:r>
              <a:rPr lang="en-US" altLang="en-US" sz="2200" dirty="0">
                <a:latin typeface="Times New Roman" panose="02020603050405020304" pitchFamily="18" charset="0"/>
                <a:cs typeface="Times New Roman" panose="02020603050405020304" pitchFamily="18" charset="0"/>
              </a:rPr>
              <a:t>(Boolean, discrete, continuous)</a:t>
            </a:r>
          </a:p>
          <a:p>
            <a:r>
              <a:rPr lang="en-US" altLang="en-US" sz="2200" dirty="0">
                <a:latin typeface="Times New Roman" panose="02020603050405020304" pitchFamily="18" charset="0"/>
                <a:cs typeface="Times New Roman" panose="02020603050405020304" pitchFamily="18" charset="0"/>
              </a:rPr>
              <a:t>E.g., situations where I will/won't wait for a table:</a:t>
            </a: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endParaRPr lang="en-US" altLang="en-US" sz="2200" dirty="0">
              <a:latin typeface="Times New Roman" panose="02020603050405020304" pitchFamily="18" charset="0"/>
              <a:cs typeface="Times New Roman" panose="02020603050405020304" pitchFamily="18" charset="0"/>
            </a:endParaRPr>
          </a:p>
          <a:p>
            <a:pPr>
              <a:buFontTx/>
              <a:buNone/>
            </a:pPr>
            <a:r>
              <a:rPr lang="en-US" altLang="en-US" sz="2200" dirty="0">
                <a:latin typeface="Times New Roman" panose="02020603050405020304" pitchFamily="18" charset="0"/>
                <a:cs typeface="Times New Roman" panose="02020603050405020304" pitchFamily="18" charset="0"/>
              </a:rPr>
              <a:t>
</a:t>
            </a:r>
          </a:p>
          <a:p>
            <a:pPr>
              <a:buFontTx/>
              <a:buNone/>
            </a:pPr>
            <a:endParaRPr lang="en-US" altLang="en-US" sz="2200" dirty="0">
              <a:latin typeface="Times New Roman" panose="02020603050405020304" pitchFamily="18" charset="0"/>
              <a:cs typeface="Times New Roman" panose="02020603050405020304" pitchFamily="18" charset="0"/>
            </a:endParaRPr>
          </a:p>
          <a:p>
            <a:pPr marL="0" indent="0">
              <a:buNone/>
            </a:pPr>
            <a:endParaRPr lang="en-US" altLang="en-US" sz="2200" dirty="0">
              <a:solidFill>
                <a:schemeClr val="accent2"/>
              </a:solidFill>
              <a:latin typeface="Times New Roman" panose="02020603050405020304" pitchFamily="18" charset="0"/>
              <a:cs typeface="Times New Roman" panose="02020603050405020304" pitchFamily="18" charset="0"/>
            </a:endParaRPr>
          </a:p>
          <a:p>
            <a:endParaRPr lang="en-US" altLang="en-US" sz="2200" dirty="0">
              <a:solidFill>
                <a:schemeClr val="accent2"/>
              </a:solidFill>
              <a:latin typeface="Times New Roman" panose="02020603050405020304" pitchFamily="18" charset="0"/>
              <a:cs typeface="Times New Roman" panose="02020603050405020304" pitchFamily="18" charset="0"/>
            </a:endParaRPr>
          </a:p>
          <a:p>
            <a:r>
              <a:rPr lang="en-US" altLang="en-US" sz="2200" dirty="0">
                <a:solidFill>
                  <a:schemeClr val="accent2"/>
                </a:solidFill>
                <a:latin typeface="Times New Roman" panose="02020603050405020304" pitchFamily="18" charset="0"/>
                <a:cs typeface="Times New Roman" panose="02020603050405020304" pitchFamily="18" charset="0"/>
              </a:rPr>
              <a:t>Classification</a:t>
            </a:r>
            <a:r>
              <a:rPr lang="en-US" altLang="en-US" sz="2200" dirty="0">
                <a:latin typeface="Times New Roman" panose="02020603050405020304" pitchFamily="18" charset="0"/>
                <a:cs typeface="Times New Roman" panose="02020603050405020304" pitchFamily="18" charset="0"/>
              </a:rPr>
              <a:t> of examples is </a:t>
            </a:r>
            <a:r>
              <a:rPr lang="en-US" altLang="en-US" sz="2200" dirty="0">
                <a:solidFill>
                  <a:schemeClr val="accent2"/>
                </a:solidFill>
                <a:latin typeface="Times New Roman" panose="02020603050405020304" pitchFamily="18" charset="0"/>
                <a:cs typeface="Times New Roman" panose="02020603050405020304" pitchFamily="18" charset="0"/>
              </a:rPr>
              <a:t>positive</a:t>
            </a:r>
            <a:r>
              <a:rPr lang="en-US" altLang="en-US" sz="2200" dirty="0">
                <a:latin typeface="Times New Roman" panose="02020603050405020304" pitchFamily="18" charset="0"/>
                <a:cs typeface="Times New Roman" panose="02020603050405020304" pitchFamily="18" charset="0"/>
              </a:rPr>
              <a:t> (T) or </a:t>
            </a:r>
            <a:r>
              <a:rPr lang="en-US" altLang="en-US" sz="2200" dirty="0">
                <a:solidFill>
                  <a:schemeClr val="accent2"/>
                </a:solidFill>
                <a:latin typeface="Times New Roman" panose="02020603050405020304" pitchFamily="18" charset="0"/>
                <a:cs typeface="Times New Roman" panose="02020603050405020304" pitchFamily="18" charset="0"/>
              </a:rPr>
              <a:t>negative</a:t>
            </a:r>
            <a:r>
              <a:rPr lang="en-US" altLang="en-US" sz="2200" dirty="0">
                <a:latin typeface="Times New Roman" panose="02020603050405020304" pitchFamily="18" charset="0"/>
                <a:cs typeface="Times New Roman" panose="02020603050405020304" pitchFamily="18" charset="0"/>
              </a:rPr>
              <a:t> (F)</a:t>
            </a:r>
          </a:p>
        </p:txBody>
      </p:sp>
      <p:pic>
        <p:nvPicPr>
          <p:cNvPr id="9" name="Picture 8">
            <a:extLst>
              <a:ext uri="{FF2B5EF4-FFF2-40B4-BE49-F238E27FC236}">
                <a16:creationId xmlns:a16="http://schemas.microsoft.com/office/drawing/2014/main" id="{F4BE063F-CFC3-4E83-AB7C-E46E26D15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906" t="29167" r="9766" b="19792"/>
          <a:stretch>
            <a:fillRect/>
          </a:stretch>
        </p:blipFill>
        <p:spPr bwMode="auto">
          <a:xfrm>
            <a:off x="603504" y="2852936"/>
            <a:ext cx="7856928" cy="286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1577-2527-4CF3-A5AC-91556EDDF7E3}"/>
              </a:ext>
            </a:extLst>
          </p:cNvPr>
          <p:cNvSpPr>
            <a:spLocks noGrp="1"/>
          </p:cNvSpPr>
          <p:nvPr>
            <p:ph type="title"/>
          </p:nvPr>
        </p:nvSpPr>
        <p:spPr/>
        <p:txBody>
          <a:bodyPr>
            <a:normAutofit/>
          </a:bodyPr>
          <a:lstStyle/>
          <a:p>
            <a:pPr rtl="0">
              <a:spcBef>
                <a:spcPts val="0"/>
              </a:spcBef>
              <a:spcAft>
                <a:spcPts val="0"/>
              </a:spcAft>
            </a:pPr>
            <a:r>
              <a:rPr lang="en-IN" sz="2800" b="1" i="1" u="none" strike="noStrike" dirty="0">
                <a:solidFill>
                  <a:srgbClr val="003399"/>
                </a:solidFill>
                <a:effectLst/>
                <a:latin typeface="Times New Roman" panose="02020603050405020304" pitchFamily="18" charset="0"/>
              </a:rPr>
              <a:t>Machine Learning teams</a:t>
            </a:r>
            <a:endParaRPr lang="en-IN" sz="2800" dirty="0"/>
          </a:p>
        </p:txBody>
      </p:sp>
      <p:sp>
        <p:nvSpPr>
          <p:cNvPr id="3" name="Date Placeholder 2">
            <a:extLst>
              <a:ext uri="{FF2B5EF4-FFF2-40B4-BE49-F238E27FC236}">
                <a16:creationId xmlns:a16="http://schemas.microsoft.com/office/drawing/2014/main" id="{234DB768-3D2A-4A97-9702-DD3619763C3C}"/>
              </a:ext>
            </a:extLst>
          </p:cNvPr>
          <p:cNvSpPr>
            <a:spLocks noGrp="1"/>
          </p:cNvSpPr>
          <p:nvPr>
            <p:ph type="dt" sz="half" idx="10"/>
          </p:nvPr>
        </p:nvSpPr>
        <p:spPr/>
        <p:txBody>
          <a:bodyPr/>
          <a:lstStyle/>
          <a:p>
            <a:fld id="{A7C1DF8B-4460-447A-8A6F-0B467DF3618B}" type="datetime1">
              <a:rPr lang="en-US" smtClean="0"/>
              <a:t>1/18/22</a:t>
            </a:fld>
            <a:endParaRPr lang="en-IN"/>
          </a:p>
        </p:txBody>
      </p:sp>
      <p:sp>
        <p:nvSpPr>
          <p:cNvPr id="4" name="Footer Placeholder 3">
            <a:extLst>
              <a:ext uri="{FF2B5EF4-FFF2-40B4-BE49-F238E27FC236}">
                <a16:creationId xmlns:a16="http://schemas.microsoft.com/office/drawing/2014/main" id="{D0EFBD66-F88A-41DE-A727-F4E84666FEF5}"/>
              </a:ext>
            </a:extLst>
          </p:cNvPr>
          <p:cNvSpPr>
            <a:spLocks noGrp="1"/>
          </p:cNvSpPr>
          <p:nvPr>
            <p:ph type="ftr" sz="quarter" idx="11"/>
          </p:nvPr>
        </p:nvSpPr>
        <p:spPr/>
        <p:txBody>
          <a:bodyPr/>
          <a:lstStyle/>
          <a:p>
            <a:r>
              <a:rPr lang="en-US"/>
              <a:t>UNIT-IV </a:t>
            </a:r>
            <a:endParaRPr lang="en-IN"/>
          </a:p>
        </p:txBody>
      </p:sp>
      <p:sp>
        <p:nvSpPr>
          <p:cNvPr id="5" name="Slide Number Placeholder 4">
            <a:extLst>
              <a:ext uri="{FF2B5EF4-FFF2-40B4-BE49-F238E27FC236}">
                <a16:creationId xmlns:a16="http://schemas.microsoft.com/office/drawing/2014/main" id="{846C32FA-B5EE-435B-A0EF-EB3F2D2C234E}"/>
              </a:ext>
            </a:extLst>
          </p:cNvPr>
          <p:cNvSpPr>
            <a:spLocks noGrp="1"/>
          </p:cNvSpPr>
          <p:nvPr>
            <p:ph type="sldNum" sz="quarter" idx="12"/>
          </p:nvPr>
        </p:nvSpPr>
        <p:spPr/>
        <p:txBody>
          <a:bodyPr/>
          <a:lstStyle/>
          <a:p>
            <a:fld id="{0E2B90DE-CA9C-452B-80F9-35262CC2B070}" type="slidenum">
              <a:rPr lang="en-IN" smtClean="0"/>
              <a:pPr/>
              <a:t>9</a:t>
            </a:fld>
            <a:endParaRPr lang="en-IN"/>
          </a:p>
        </p:txBody>
      </p:sp>
      <p:sp>
        <p:nvSpPr>
          <p:cNvPr id="6" name="Content Placeholder 5">
            <a:extLst>
              <a:ext uri="{FF2B5EF4-FFF2-40B4-BE49-F238E27FC236}">
                <a16:creationId xmlns:a16="http://schemas.microsoft.com/office/drawing/2014/main" id="{91481241-1E96-4A57-94E7-32EAB751FCF9}"/>
              </a:ext>
            </a:extLst>
          </p:cNvPr>
          <p:cNvSpPr>
            <a:spLocks noGrp="1"/>
          </p:cNvSpPr>
          <p:nvPr>
            <p:ph sz="quarter" idx="1"/>
          </p:nvPr>
        </p:nvSpPr>
        <p:spPr/>
        <p:txBody>
          <a:bodyPr>
            <a:normAutofit/>
          </a:bodyPr>
          <a:lstStyle/>
          <a:p>
            <a:pPr rtl="0" fontAlgn="base">
              <a:spcBef>
                <a:spcPts val="0"/>
              </a:spcBef>
              <a:spcAft>
                <a:spcPts val="0"/>
              </a:spcAft>
              <a:buFont typeface="Arial" panose="020B0604020202020204" pitchFamily="34" charset="0"/>
              <a:buChar char="•"/>
            </a:pPr>
            <a:r>
              <a:rPr lang="en-US" sz="2000" b="1" i="0" u="none" strike="noStrike" dirty="0">
                <a:solidFill>
                  <a:srgbClr val="C00000"/>
                </a:solidFill>
                <a:effectLst/>
                <a:latin typeface="Times New Roman" panose="02020603050405020304" pitchFamily="18" charset="0"/>
                <a:cs typeface="Times New Roman" panose="02020603050405020304" pitchFamily="18" charset="0"/>
              </a:rPr>
              <a:t>Observe  the world (Labeled Data)</a:t>
            </a:r>
          </a:p>
          <a:p>
            <a:pPr rtl="0" fontAlgn="base">
              <a:spcBef>
                <a:spcPts val="0"/>
              </a:spcBef>
              <a:spcAft>
                <a:spcPts val="0"/>
              </a:spcAft>
              <a:buFont typeface="Arial" panose="020B0604020202020204" pitchFamily="34" charset="0"/>
              <a:buChar char="•"/>
            </a:pPr>
            <a:r>
              <a:rPr lang="en-US" sz="2000" b="1" i="0" u="none" strike="noStrike" dirty="0">
                <a:solidFill>
                  <a:srgbClr val="C00000"/>
                </a:solidFill>
                <a:effectLst/>
                <a:latin typeface="Times New Roman" panose="02020603050405020304" pitchFamily="18" charset="0"/>
                <a:cs typeface="Times New Roman" panose="02020603050405020304" pitchFamily="18" charset="0"/>
              </a:rPr>
              <a:t>Develop models that match observations</a:t>
            </a:r>
          </a:p>
          <a:p>
            <a:pPr rtl="0" fontAlgn="base">
              <a:spcBef>
                <a:spcPts val="0"/>
              </a:spcBef>
              <a:spcAft>
                <a:spcPts val="0"/>
              </a:spcAft>
              <a:buFont typeface="Arial" panose="020B0604020202020204" pitchFamily="34" charset="0"/>
              <a:buChar char="•"/>
            </a:pPr>
            <a:r>
              <a:rPr lang="en-US" sz="2000" b="1" i="0" u="none" strike="noStrike" dirty="0">
                <a:solidFill>
                  <a:srgbClr val="C00000"/>
                </a:solidFill>
                <a:effectLst/>
                <a:latin typeface="Times New Roman" panose="02020603050405020304" pitchFamily="18" charset="0"/>
                <a:cs typeface="Times New Roman" panose="02020603050405020304" pitchFamily="18" charset="0"/>
              </a:rPr>
              <a:t>Teach computer to learn  these models </a:t>
            </a:r>
          </a:p>
          <a:p>
            <a:pPr rtl="0" fontAlgn="base">
              <a:spcBef>
                <a:spcPts val="0"/>
              </a:spcBef>
              <a:spcAft>
                <a:spcPts val="0"/>
              </a:spcAft>
              <a:buFont typeface="Arial" panose="020B0604020202020204" pitchFamily="34" charset="0"/>
              <a:buChar char="•"/>
            </a:pPr>
            <a:r>
              <a:rPr lang="en-US" sz="2000" b="1" i="0" u="none" strike="noStrike" dirty="0">
                <a:solidFill>
                  <a:srgbClr val="C00000"/>
                </a:solidFill>
                <a:effectLst/>
                <a:latin typeface="Times New Roman" panose="02020603050405020304" pitchFamily="18" charset="0"/>
                <a:cs typeface="Times New Roman" panose="02020603050405020304" pitchFamily="18" charset="0"/>
              </a:rPr>
              <a:t>Computer applies learned  model to the world</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7B810CC-C3E4-4240-831D-82537156E1C0}"/>
              </a:ext>
            </a:extLst>
          </p:cNvPr>
          <p:cNvPicPr>
            <a:picLocks noChangeAspect="1"/>
          </p:cNvPicPr>
          <p:nvPr/>
        </p:nvPicPr>
        <p:blipFill>
          <a:blip r:embed="rId2"/>
          <a:stretch>
            <a:fillRect/>
          </a:stretch>
        </p:blipFill>
        <p:spPr>
          <a:xfrm>
            <a:off x="888206" y="2838450"/>
            <a:ext cx="7824788" cy="2461270"/>
          </a:xfrm>
          <a:prstGeom prst="rect">
            <a:avLst/>
          </a:prstGeom>
        </p:spPr>
      </p:pic>
      <p:sp>
        <p:nvSpPr>
          <p:cNvPr id="11" name="Rectangle: Rounded Corners 10">
            <a:extLst>
              <a:ext uri="{FF2B5EF4-FFF2-40B4-BE49-F238E27FC236}">
                <a16:creationId xmlns:a16="http://schemas.microsoft.com/office/drawing/2014/main" id="{34F91F17-9A1E-4362-9D10-B16896347A7A}"/>
              </a:ext>
            </a:extLst>
          </p:cNvPr>
          <p:cNvSpPr/>
          <p:nvPr/>
        </p:nvSpPr>
        <p:spPr>
          <a:xfrm>
            <a:off x="834467" y="5471170"/>
            <a:ext cx="7932266" cy="7200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0" i="0" u="none" strike="noStrike" dirty="0">
                <a:solidFill>
                  <a:srgbClr val="000000"/>
                </a:solidFill>
                <a:effectLst/>
                <a:latin typeface="Times New Roman" panose="02020603050405020304" pitchFamily="18" charset="0"/>
              </a:rPr>
              <a:t>Provides </a:t>
            </a:r>
            <a:r>
              <a:rPr lang="en-US" sz="2000" b="1" i="0" u="none" strike="noStrike" dirty="0">
                <a:solidFill>
                  <a:srgbClr val="C00000"/>
                </a:solidFill>
                <a:effectLst/>
                <a:latin typeface="Times New Roman" panose="02020603050405020304" pitchFamily="18" charset="0"/>
              </a:rPr>
              <a:t>various techniques </a:t>
            </a:r>
            <a:r>
              <a:rPr lang="en-US" sz="2000" b="0" i="0" u="none" strike="noStrike" dirty="0">
                <a:solidFill>
                  <a:srgbClr val="000000"/>
                </a:solidFill>
                <a:effectLst/>
                <a:latin typeface="Times New Roman" panose="02020603050405020304" pitchFamily="18" charset="0"/>
              </a:rPr>
              <a:t>that can learn from and make predictions on data</a:t>
            </a:r>
            <a:endParaRPr lang="en-IN" sz="2000" dirty="0"/>
          </a:p>
        </p:txBody>
      </p:sp>
    </p:spTree>
    <p:extLst>
      <p:ext uri="{BB962C8B-B14F-4D97-AF65-F5344CB8AC3E}">
        <p14:creationId xmlns:p14="http://schemas.microsoft.com/office/powerpoint/2010/main" val="26251780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Decision trees</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C37CEB1-A378-4702-9C72-30B781320AE4}"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90</a:t>
            </a:fld>
            <a:endParaRPr lang="en-IN"/>
          </a:p>
        </p:txBody>
      </p:sp>
      <p:sp>
        <p:nvSpPr>
          <p:cNvPr id="8" name="Rectangle 7">
            <a:extLst>
              <a:ext uri="{FF2B5EF4-FFF2-40B4-BE49-F238E27FC236}">
                <a16:creationId xmlns:a16="http://schemas.microsoft.com/office/drawing/2014/main" id="{190FC3A8-D6F4-486C-A5FE-4C4481F84F03}"/>
              </a:ext>
            </a:extLst>
          </p:cNvPr>
          <p:cNvSpPr>
            <a:spLocks noGrp="1" noChangeArrowheads="1"/>
          </p:cNvSpPr>
          <p:nvPr/>
        </p:nvSpPr>
        <p:spPr bwMode="auto">
          <a:xfrm>
            <a:off x="457200" y="1320679"/>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One possible representation for hypotheses</a:t>
            </a:r>
          </a:p>
          <a:p>
            <a:r>
              <a:rPr lang="en-US" altLang="en-US" sz="2200" dirty="0">
                <a:latin typeface="Times New Roman" panose="02020603050405020304" pitchFamily="18" charset="0"/>
                <a:cs typeface="Times New Roman" panose="02020603050405020304" pitchFamily="18" charset="0"/>
              </a:rPr>
              <a:t>E.g., here is the “true” tree for deciding whether to wait:</a:t>
            </a:r>
          </a:p>
        </p:txBody>
      </p:sp>
      <p:pic>
        <p:nvPicPr>
          <p:cNvPr id="9" name="Picture 2">
            <a:extLst>
              <a:ext uri="{FF2B5EF4-FFF2-40B4-BE49-F238E27FC236}">
                <a16:creationId xmlns:a16="http://schemas.microsoft.com/office/drawing/2014/main" id="{4E37EBD2-A0FF-4EE8-8039-5B2DF0764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68" y="2257298"/>
            <a:ext cx="7488832" cy="396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dirty="0">
                <a:solidFill>
                  <a:schemeClr val="accent3"/>
                </a:solidFill>
                <a:latin typeface="Times New Roman" panose="02020603050405020304" pitchFamily="18" charset="0"/>
                <a:cs typeface="Times New Roman" panose="02020603050405020304" pitchFamily="18" charset="0"/>
              </a:rPr>
              <a:t>Expressiveness</a:t>
            </a:r>
            <a:endParaRPr lang="en-US"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573F5947-1244-4DC1-9345-746C9947359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91</a:t>
            </a:fld>
            <a:endParaRPr lang="en-IN"/>
          </a:p>
        </p:txBody>
      </p:sp>
      <p:sp>
        <p:nvSpPr>
          <p:cNvPr id="8" name="Rectangle 3">
            <a:extLst>
              <a:ext uri="{FF2B5EF4-FFF2-40B4-BE49-F238E27FC236}">
                <a16:creationId xmlns:a16="http://schemas.microsoft.com/office/drawing/2014/main" id="{04D82F05-8CB1-48EF-9848-306ED5EF8D61}"/>
              </a:ext>
            </a:extLst>
          </p:cNvPr>
          <p:cNvSpPr txBox="1">
            <a:spLocks noChangeArrowheads="1"/>
          </p:cNvSpPr>
          <p:nvPr/>
        </p:nvSpPr>
        <p:spPr>
          <a:xfrm>
            <a:off x="495300" y="1251174"/>
            <a:ext cx="8229600" cy="5059363"/>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90000"/>
              </a:lnSpc>
            </a:pPr>
            <a:r>
              <a:rPr lang="en-US" altLang="en-US" sz="2200" dirty="0">
                <a:latin typeface="Times New Roman" panose="02020603050405020304" pitchFamily="18" charset="0"/>
                <a:cs typeface="Times New Roman" panose="02020603050405020304" pitchFamily="18" charset="0"/>
              </a:rPr>
              <a:t>Decision trees can express any function of the input attributes.</a:t>
            </a:r>
          </a:p>
          <a:p>
            <a:pPr>
              <a:lnSpc>
                <a:spcPct val="90000"/>
              </a:lnSpc>
            </a:pPr>
            <a:r>
              <a:rPr lang="en-US" altLang="en-US" sz="2200" dirty="0">
                <a:latin typeface="Times New Roman" panose="02020603050405020304" pitchFamily="18" charset="0"/>
                <a:cs typeface="Times New Roman" panose="02020603050405020304" pitchFamily="18" charset="0"/>
              </a:rPr>
              <a:t>E.g., for Boolean functions, truth table row → path to leaf:</a:t>
            </a:r>
          </a:p>
          <a:p>
            <a:pPr>
              <a:lnSpc>
                <a:spcPct val="90000"/>
              </a:lnSpc>
            </a:pPr>
            <a:endParaRPr lang="en-US" altLang="en-US" sz="2200" dirty="0">
              <a:latin typeface="Times New Roman" panose="02020603050405020304" pitchFamily="18" charset="0"/>
              <a:cs typeface="Times New Roman" panose="02020603050405020304" pitchFamily="18" charset="0"/>
            </a:endParaRPr>
          </a:p>
          <a:p>
            <a:pPr>
              <a:lnSpc>
                <a:spcPct val="90000"/>
              </a:lnSpc>
            </a:pPr>
            <a:endParaRPr lang="en-US" altLang="en-US" sz="2200" dirty="0">
              <a:latin typeface="Times New Roman" panose="02020603050405020304" pitchFamily="18" charset="0"/>
              <a:cs typeface="Times New Roman" panose="02020603050405020304" pitchFamily="18" charset="0"/>
            </a:endParaRPr>
          </a:p>
          <a:p>
            <a:pPr>
              <a:lnSpc>
                <a:spcPct val="90000"/>
              </a:lnSpc>
            </a:pPr>
            <a:endParaRPr lang="en-US" altLang="en-US" sz="2200" dirty="0">
              <a:latin typeface="Times New Roman" panose="02020603050405020304" pitchFamily="18" charset="0"/>
              <a:cs typeface="Times New Roman" panose="02020603050405020304" pitchFamily="18" charset="0"/>
            </a:endParaRPr>
          </a:p>
          <a:p>
            <a:pPr>
              <a:lnSpc>
                <a:spcPct val="90000"/>
              </a:lnSpc>
            </a:pPr>
            <a:endParaRPr lang="en-US" altLang="en-US" sz="2200" dirty="0">
              <a:latin typeface="Times New Roman" panose="02020603050405020304" pitchFamily="18" charset="0"/>
              <a:cs typeface="Times New Roman" panose="02020603050405020304" pitchFamily="18" charset="0"/>
            </a:endParaRPr>
          </a:p>
          <a:p>
            <a:pPr>
              <a:lnSpc>
                <a:spcPct val="90000"/>
              </a:lnSpc>
            </a:pPr>
            <a:endParaRPr lang="en-US" altLang="en-US" sz="2200" dirty="0">
              <a:latin typeface="Times New Roman" panose="02020603050405020304" pitchFamily="18" charset="0"/>
              <a:cs typeface="Times New Roman" panose="02020603050405020304" pitchFamily="18" charset="0"/>
            </a:endParaRPr>
          </a:p>
          <a:p>
            <a:pPr marL="0" indent="0">
              <a:lnSpc>
                <a:spcPct val="90000"/>
              </a:lnSpc>
              <a:buNone/>
            </a:pPr>
            <a:endParaRPr lang="en-US" altLang="en-US" sz="2200" dirty="0">
              <a:latin typeface="Times New Roman" panose="02020603050405020304" pitchFamily="18" charset="0"/>
              <a:cs typeface="Times New Roman" panose="02020603050405020304" pitchFamily="18" charset="0"/>
            </a:endParaRPr>
          </a:p>
          <a:p>
            <a:pPr>
              <a:lnSpc>
                <a:spcPct val="90000"/>
              </a:lnSpc>
            </a:pPr>
            <a:r>
              <a:rPr lang="en-US" altLang="en-US" sz="2200" dirty="0">
                <a:latin typeface="Times New Roman" panose="02020603050405020304" pitchFamily="18" charset="0"/>
                <a:cs typeface="Times New Roman" panose="02020603050405020304" pitchFamily="18" charset="0"/>
              </a:rPr>
              <a:t>Trivially, there is a consistent decision tree for any training set with one path to leaf for each example (unless </a:t>
            </a:r>
            <a:r>
              <a:rPr lang="en-US" altLang="en-US" sz="2200" i="1" dirty="0">
                <a:latin typeface="Times New Roman" panose="02020603050405020304" pitchFamily="18" charset="0"/>
                <a:cs typeface="Times New Roman" panose="02020603050405020304" pitchFamily="18" charset="0"/>
              </a:rPr>
              <a:t>f</a:t>
            </a:r>
            <a:r>
              <a:rPr lang="en-US" altLang="en-US" sz="2200" dirty="0">
                <a:latin typeface="Times New Roman" panose="02020603050405020304" pitchFamily="18" charset="0"/>
                <a:cs typeface="Times New Roman" panose="02020603050405020304" pitchFamily="18" charset="0"/>
              </a:rPr>
              <a:t> nondeterministic in </a:t>
            </a:r>
            <a:r>
              <a:rPr lang="en-US" altLang="en-US" sz="2200" i="1" dirty="0">
                <a:latin typeface="Times New Roman" panose="02020603050405020304" pitchFamily="18" charset="0"/>
                <a:cs typeface="Times New Roman" panose="02020603050405020304" pitchFamily="18" charset="0"/>
              </a:rPr>
              <a:t>x</a:t>
            </a:r>
            <a:r>
              <a:rPr lang="en-US" altLang="en-US" sz="2200" dirty="0">
                <a:latin typeface="Times New Roman" panose="02020603050405020304" pitchFamily="18" charset="0"/>
                <a:cs typeface="Times New Roman" panose="02020603050405020304" pitchFamily="18" charset="0"/>
              </a:rPr>
              <a:t>) but it probably won't generalize to new examples</a:t>
            </a:r>
          </a:p>
          <a:p>
            <a:pPr>
              <a:lnSpc>
                <a:spcPct val="90000"/>
              </a:lnSpc>
            </a:pPr>
            <a:endParaRPr lang="en-US" altLang="en-US" sz="2200" dirty="0">
              <a:latin typeface="Times New Roman" panose="02020603050405020304" pitchFamily="18" charset="0"/>
              <a:cs typeface="Times New Roman" panose="02020603050405020304" pitchFamily="18" charset="0"/>
            </a:endParaRPr>
          </a:p>
          <a:p>
            <a:pPr>
              <a:lnSpc>
                <a:spcPct val="90000"/>
              </a:lnSpc>
            </a:pPr>
            <a:r>
              <a:rPr lang="en-US" altLang="en-US" sz="2200" dirty="0">
                <a:latin typeface="Times New Roman" panose="02020603050405020304" pitchFamily="18" charset="0"/>
                <a:cs typeface="Times New Roman" panose="02020603050405020304" pitchFamily="18" charset="0"/>
              </a:rPr>
              <a:t>Prefer to find more </a:t>
            </a:r>
            <a:r>
              <a:rPr lang="en-US" altLang="en-US" sz="2200" dirty="0">
                <a:solidFill>
                  <a:schemeClr val="accent2"/>
                </a:solidFill>
                <a:latin typeface="Times New Roman" panose="02020603050405020304" pitchFamily="18" charset="0"/>
                <a:cs typeface="Times New Roman" panose="02020603050405020304" pitchFamily="18" charset="0"/>
              </a:rPr>
              <a:t>compact</a:t>
            </a:r>
            <a:r>
              <a:rPr lang="en-US" altLang="en-US" sz="2200" dirty="0">
                <a:latin typeface="Times New Roman" panose="02020603050405020304" pitchFamily="18" charset="0"/>
                <a:cs typeface="Times New Roman" panose="02020603050405020304" pitchFamily="18" charset="0"/>
              </a:rPr>
              <a:t> decision trees</a:t>
            </a:r>
          </a:p>
        </p:txBody>
      </p:sp>
      <p:pic>
        <p:nvPicPr>
          <p:cNvPr id="9" name="Picture 4">
            <a:extLst>
              <a:ext uri="{FF2B5EF4-FFF2-40B4-BE49-F238E27FC236}">
                <a16:creationId xmlns:a16="http://schemas.microsoft.com/office/drawing/2014/main" id="{BAAC0A5A-9782-4921-BAA3-7E88821B3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32856"/>
            <a:ext cx="5791200" cy="193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Rule-Based Classifier</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FD9627F2-6FDC-4292-B998-1C49F951DAAE}"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92</a:t>
            </a:fld>
            <a:endParaRPr lang="en-IN"/>
          </a:p>
        </p:txBody>
      </p:sp>
      <p:sp>
        <p:nvSpPr>
          <p:cNvPr id="8" name="Rectangle 3">
            <a:extLst>
              <a:ext uri="{FF2B5EF4-FFF2-40B4-BE49-F238E27FC236}">
                <a16:creationId xmlns:a16="http://schemas.microsoft.com/office/drawing/2014/main" id="{6CEDD9B7-8744-45E9-ABA1-4C01CA21E090}"/>
              </a:ext>
            </a:extLst>
          </p:cNvPr>
          <p:cNvSpPr txBox="1">
            <a:spLocks noChangeArrowheads="1"/>
          </p:cNvSpPr>
          <p:nvPr/>
        </p:nvSpPr>
        <p:spPr>
          <a:xfrm>
            <a:off x="457200" y="1417638"/>
            <a:ext cx="8229600" cy="48307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ltLang="en-US" sz="2200" dirty="0">
                <a:latin typeface="Times New Roman" panose="02020603050405020304" pitchFamily="18" charset="0"/>
                <a:cs typeface="Times New Roman" panose="02020603050405020304" pitchFamily="18" charset="0"/>
              </a:rPr>
              <a:t>Classify records by using a collection of “if…then…” rules</a:t>
            </a:r>
          </a:p>
          <a:p>
            <a:pPr lvl="4"/>
            <a:endParaRPr lang="en-US" altLang="en-US" sz="2200" dirty="0">
              <a:latin typeface="Times New Roman" panose="02020603050405020304" pitchFamily="18" charset="0"/>
              <a:cs typeface="Times New Roman" panose="02020603050405020304" pitchFamily="18" charset="0"/>
            </a:endParaRPr>
          </a:p>
          <a:p>
            <a:r>
              <a:rPr lang="en-US" altLang="en-US" sz="2200" dirty="0">
                <a:latin typeface="Times New Roman" panose="02020603050405020304" pitchFamily="18" charset="0"/>
                <a:cs typeface="Times New Roman" panose="02020603050405020304" pitchFamily="18" charset="0"/>
              </a:rPr>
              <a:t>Rule:    (</a:t>
            </a:r>
            <a:r>
              <a:rPr lang="en-US" altLang="en-US" sz="2200" i="1" dirty="0">
                <a:latin typeface="Times New Roman" panose="02020603050405020304" pitchFamily="18" charset="0"/>
                <a:cs typeface="Times New Roman" panose="02020603050405020304" pitchFamily="18" charset="0"/>
              </a:rPr>
              <a:t>Condition</a:t>
            </a:r>
            <a:r>
              <a:rPr lang="en-US" altLang="en-US" sz="2200"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2200" i="1" dirty="0">
                <a:latin typeface="Times New Roman" panose="02020603050405020304" pitchFamily="18" charset="0"/>
                <a:cs typeface="Times New Roman" panose="02020603050405020304" pitchFamily="18" charset="0"/>
                <a:sym typeface="Symbol" panose="05050102010706020507" pitchFamily="18" charset="2"/>
              </a:rPr>
              <a:t>y</a:t>
            </a:r>
          </a:p>
          <a:p>
            <a:pPr lvl="1"/>
            <a:r>
              <a:rPr lang="en-US" altLang="en-US" sz="2200" dirty="0">
                <a:latin typeface="Times New Roman" panose="02020603050405020304" pitchFamily="18" charset="0"/>
                <a:cs typeface="Times New Roman" panose="02020603050405020304" pitchFamily="18" charset="0"/>
              </a:rPr>
              <a:t>where </a:t>
            </a:r>
          </a:p>
          <a:p>
            <a:pPr lvl="2"/>
            <a:r>
              <a:rPr lang="en-US" altLang="en-US" sz="2200" i="1" dirty="0">
                <a:latin typeface="Times New Roman" panose="02020603050405020304" pitchFamily="18" charset="0"/>
                <a:cs typeface="Times New Roman" panose="02020603050405020304" pitchFamily="18" charset="0"/>
              </a:rPr>
              <a:t> Condition</a:t>
            </a:r>
            <a:r>
              <a:rPr lang="en-US" altLang="en-US" sz="2200" dirty="0">
                <a:latin typeface="Times New Roman" panose="02020603050405020304" pitchFamily="18" charset="0"/>
                <a:cs typeface="Times New Roman" panose="02020603050405020304" pitchFamily="18" charset="0"/>
              </a:rPr>
              <a:t> is a conjunctions of attributes </a:t>
            </a:r>
          </a:p>
          <a:p>
            <a:pPr lvl="2"/>
            <a:r>
              <a:rPr lang="en-US" altLang="en-US" sz="2200" i="1" dirty="0">
                <a:latin typeface="Times New Roman" panose="02020603050405020304" pitchFamily="18" charset="0"/>
                <a:cs typeface="Times New Roman" panose="02020603050405020304" pitchFamily="18" charset="0"/>
              </a:rPr>
              <a:t> y</a:t>
            </a:r>
            <a:r>
              <a:rPr lang="en-US" altLang="en-US" sz="2200" dirty="0">
                <a:latin typeface="Times New Roman" panose="02020603050405020304" pitchFamily="18" charset="0"/>
                <a:cs typeface="Times New Roman" panose="02020603050405020304" pitchFamily="18" charset="0"/>
              </a:rPr>
              <a:t> is the class label</a:t>
            </a:r>
          </a:p>
          <a:p>
            <a:pPr lvl="1"/>
            <a:r>
              <a:rPr lang="en-US" altLang="en-US" sz="2200" i="1" dirty="0">
                <a:latin typeface="Times New Roman" panose="02020603050405020304" pitchFamily="18" charset="0"/>
                <a:cs typeface="Times New Roman" panose="02020603050405020304" pitchFamily="18" charset="0"/>
              </a:rPr>
              <a:t>LHS</a:t>
            </a:r>
            <a:r>
              <a:rPr lang="en-US" altLang="en-US" sz="2200" dirty="0">
                <a:latin typeface="Times New Roman" panose="02020603050405020304" pitchFamily="18" charset="0"/>
                <a:cs typeface="Times New Roman" panose="02020603050405020304" pitchFamily="18" charset="0"/>
              </a:rPr>
              <a:t>: rule antecedent or condition</a:t>
            </a:r>
          </a:p>
          <a:p>
            <a:pPr lvl="1"/>
            <a:r>
              <a:rPr lang="en-US" altLang="en-US" sz="2200" i="1" dirty="0">
                <a:latin typeface="Times New Roman" panose="02020603050405020304" pitchFamily="18" charset="0"/>
                <a:cs typeface="Times New Roman" panose="02020603050405020304" pitchFamily="18" charset="0"/>
              </a:rPr>
              <a:t>RHS</a:t>
            </a:r>
            <a:r>
              <a:rPr lang="en-US" altLang="en-US" sz="2200" dirty="0">
                <a:latin typeface="Times New Roman" panose="02020603050405020304" pitchFamily="18" charset="0"/>
                <a:cs typeface="Times New Roman" panose="02020603050405020304" pitchFamily="18" charset="0"/>
              </a:rPr>
              <a:t>: rule consequent</a:t>
            </a:r>
          </a:p>
          <a:p>
            <a:pPr lvl="1"/>
            <a:r>
              <a:rPr lang="en-US" altLang="en-US" sz="2200" dirty="0">
                <a:latin typeface="Times New Roman" panose="02020603050405020304" pitchFamily="18" charset="0"/>
                <a:cs typeface="Times New Roman" panose="02020603050405020304" pitchFamily="18" charset="0"/>
              </a:rPr>
              <a:t>Examples of classification rules:</a:t>
            </a:r>
          </a:p>
          <a:p>
            <a:pPr lvl="2"/>
            <a:r>
              <a:rPr lang="en-US" altLang="en-US" sz="2200" dirty="0">
                <a:latin typeface="Times New Roman" panose="02020603050405020304" pitchFamily="18" charset="0"/>
                <a:cs typeface="Times New Roman" panose="02020603050405020304" pitchFamily="18" charset="0"/>
              </a:rPr>
              <a:t> (Blood Type=Warm)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2200" dirty="0">
                <a:latin typeface="Times New Roman" panose="02020603050405020304" pitchFamily="18" charset="0"/>
                <a:cs typeface="Times New Roman" panose="02020603050405020304" pitchFamily="18" charset="0"/>
              </a:rPr>
              <a:t>(Lay Eggs=Yes)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Birds</a:t>
            </a:r>
          </a:p>
          <a:p>
            <a:pPr lvl="2"/>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(Taxable Income &lt; 50K)  (Refund=Yes)  Evade=No</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Rule-based Classifier (Example)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07FCDD3-BC85-4075-AAC3-91D533AB5696}"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93</a:t>
            </a:fld>
            <a:endParaRPr lang="en-IN"/>
          </a:p>
        </p:txBody>
      </p:sp>
      <p:sp>
        <p:nvSpPr>
          <p:cNvPr id="9" name="Rectangle 3">
            <a:extLst>
              <a:ext uri="{FF2B5EF4-FFF2-40B4-BE49-F238E27FC236}">
                <a16:creationId xmlns:a16="http://schemas.microsoft.com/office/drawing/2014/main" id="{78D0BFF8-0D60-426E-AE8D-906EFF892C78}"/>
              </a:ext>
            </a:extLst>
          </p:cNvPr>
          <p:cNvSpPr txBox="1">
            <a:spLocks noChangeArrowheads="1"/>
          </p:cNvSpPr>
          <p:nvPr/>
        </p:nvSpPr>
        <p:spPr>
          <a:xfrm>
            <a:off x="603504" y="4496098"/>
            <a:ext cx="8599032" cy="1714202"/>
          </a:xfrm>
          <a:prstGeom prst="rect">
            <a:avLst/>
          </a:prstGeom>
        </p:spPr>
        <p:txBody>
          <a:bodyPr>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90000"/>
              </a:lnSpc>
              <a:buFontTx/>
              <a:buNone/>
            </a:pPr>
            <a:r>
              <a:rPr lang="en-US" altLang="en-US" sz="2200" dirty="0">
                <a:latin typeface="Times New Roman" panose="02020603050405020304" pitchFamily="18" charset="0"/>
                <a:cs typeface="Times New Roman" panose="02020603050405020304" pitchFamily="18" charset="0"/>
              </a:rPr>
              <a:t>R1: (Give Birth = no)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(Can Fly = yes)  Birds</a:t>
            </a:r>
          </a:p>
          <a:p>
            <a:pPr>
              <a:lnSpc>
                <a:spcPct val="90000"/>
              </a:lnSpc>
              <a:buFontTx/>
              <a:buNone/>
            </a:pPr>
            <a:r>
              <a:rPr lang="en-US" altLang="en-US" sz="2200" dirty="0">
                <a:latin typeface="Times New Roman" panose="02020603050405020304" pitchFamily="18" charset="0"/>
                <a:cs typeface="Times New Roman" panose="02020603050405020304" pitchFamily="18" charset="0"/>
              </a:rPr>
              <a:t>R2: (Give Birth = no)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(Live in Water = yes)  Fishes</a:t>
            </a:r>
          </a:p>
          <a:p>
            <a:pPr>
              <a:lnSpc>
                <a:spcPct val="90000"/>
              </a:lnSpc>
              <a:buFontTx/>
              <a:buNone/>
            </a:pPr>
            <a:r>
              <a:rPr lang="en-US" altLang="en-US" sz="2200" dirty="0">
                <a:latin typeface="Times New Roman" panose="02020603050405020304" pitchFamily="18" charset="0"/>
                <a:cs typeface="Times New Roman" panose="02020603050405020304" pitchFamily="18" charset="0"/>
              </a:rPr>
              <a:t>R3: (Give Birth = yes)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(Blood Type = warm)  Mammals</a:t>
            </a:r>
          </a:p>
          <a:p>
            <a:pPr>
              <a:lnSpc>
                <a:spcPct val="90000"/>
              </a:lnSpc>
              <a:buFontTx/>
              <a:buNone/>
            </a:pPr>
            <a:r>
              <a:rPr lang="en-US" altLang="en-US" sz="2200" dirty="0">
                <a:latin typeface="Times New Roman" panose="02020603050405020304" pitchFamily="18" charset="0"/>
                <a:cs typeface="Times New Roman" panose="02020603050405020304" pitchFamily="18" charset="0"/>
              </a:rPr>
              <a:t>R4: (Give Birth = no) </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(Can Fly = no)  Reptiles</a:t>
            </a:r>
          </a:p>
          <a:p>
            <a:pPr>
              <a:lnSpc>
                <a:spcPct val="90000"/>
              </a:lnSpc>
              <a:buFontTx/>
              <a:buNone/>
            </a:pPr>
            <a:r>
              <a:rPr lang="en-US" altLang="en-US" sz="2200" dirty="0">
                <a:latin typeface="Times New Roman" panose="02020603050405020304" pitchFamily="18" charset="0"/>
                <a:cs typeface="Times New Roman" panose="02020603050405020304" pitchFamily="18" charset="0"/>
              </a:rPr>
              <a:t>R5: (Live in Water</a:t>
            </a:r>
            <a:r>
              <a:rPr lang="en-US" altLang="en-US" sz="2200" dirty="0">
                <a:latin typeface="Times New Roman" panose="02020603050405020304" pitchFamily="18" charset="0"/>
                <a:cs typeface="Times New Roman" panose="02020603050405020304" pitchFamily="18" charset="0"/>
                <a:sym typeface="Symbol" panose="05050102010706020507" pitchFamily="18" charset="2"/>
              </a:rPr>
              <a:t> = sometimes)  Amphibians</a:t>
            </a:r>
          </a:p>
        </p:txBody>
      </p:sp>
      <p:pic>
        <p:nvPicPr>
          <p:cNvPr id="10" name="Picture 4">
            <a:extLst>
              <a:ext uri="{FF2B5EF4-FFF2-40B4-BE49-F238E27FC236}">
                <a16:creationId xmlns:a16="http://schemas.microsoft.com/office/drawing/2014/main" id="{4A5A858B-B639-45C9-9731-F7605B8D4AD2}"/>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23528" y="1340768"/>
            <a:ext cx="8496944" cy="3096344"/>
          </a:xfrm>
          <a:noFill/>
          <a:ln/>
          <a:extLst>
            <a:ext uri="{91240B29-F687-4F45-9708-019B960494DF}">
              <a14:hiddenLine xmlns:a14="http://schemas.microsoft.com/office/drawing/2010/main" w="12700" cap="flat" cmpd="sng">
                <a:solidFill>
                  <a:schemeClr val="tx1"/>
                </a:solidFill>
                <a:prstDash val="solid"/>
                <a:miter lim="800000"/>
                <a:headEnd/>
                <a:tailEnd/>
              </a14:hiddenLine>
            </a:ext>
          </a:extLst>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i="1" dirty="0">
                <a:solidFill>
                  <a:schemeClr val="accent3"/>
                </a:solidFill>
                <a:latin typeface="Times New Roman" panose="02020603050405020304" pitchFamily="18" charset="0"/>
                <a:cs typeface="Times New Roman" panose="02020603050405020304" pitchFamily="18" charset="0"/>
              </a:rPr>
              <a:t>Rule Extraction from a Decision Tree</a:t>
            </a:r>
            <a:endParaRPr lang="en-US" sz="3200" b="1" i="1" dirty="0">
              <a:solidFill>
                <a:schemeClr val="accent3"/>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A97143D-66C2-4901-9D3B-C7FDF1F069E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94</a:t>
            </a:fld>
            <a:endParaRPr lang="en-IN"/>
          </a:p>
        </p:txBody>
      </p:sp>
      <p:grpSp>
        <p:nvGrpSpPr>
          <p:cNvPr id="8" name="Group 59">
            <a:extLst>
              <a:ext uri="{FF2B5EF4-FFF2-40B4-BE49-F238E27FC236}">
                <a16:creationId xmlns:a16="http://schemas.microsoft.com/office/drawing/2014/main" id="{C35BEA4B-4A90-4D0F-B5D2-8BCEAA0F74F8}"/>
              </a:ext>
            </a:extLst>
          </p:cNvPr>
          <p:cNvGrpSpPr>
            <a:grpSpLocks/>
          </p:cNvGrpSpPr>
          <p:nvPr/>
        </p:nvGrpSpPr>
        <p:grpSpPr bwMode="auto">
          <a:xfrm>
            <a:off x="5744970" y="1628800"/>
            <a:ext cx="3319463" cy="2144222"/>
            <a:chOff x="3504" y="144"/>
            <a:chExt cx="2091" cy="1248"/>
          </a:xfrm>
        </p:grpSpPr>
        <p:sp>
          <p:nvSpPr>
            <p:cNvPr id="9" name="Rectangle 34">
              <a:extLst>
                <a:ext uri="{FF2B5EF4-FFF2-40B4-BE49-F238E27FC236}">
                  <a16:creationId xmlns:a16="http://schemas.microsoft.com/office/drawing/2014/main" id="{A630E069-3131-45DD-A003-8BD1FD5DA75C}"/>
                </a:ext>
              </a:extLst>
            </p:cNvPr>
            <p:cNvSpPr>
              <a:spLocks noChangeArrowheads="1"/>
            </p:cNvSpPr>
            <p:nvPr/>
          </p:nvSpPr>
          <p:spPr bwMode="auto">
            <a:xfrm>
              <a:off x="4272" y="144"/>
              <a:ext cx="336" cy="200"/>
            </a:xfrm>
            <a:prstGeom prst="rect">
              <a:avLst/>
            </a:prstGeom>
            <a:solidFill>
              <a:srgbClr val="00CCFF"/>
            </a:solidFill>
            <a:ln w="12700">
              <a:solidFill>
                <a:schemeClr val="tx1"/>
              </a:solidFill>
              <a:miter lim="800000"/>
              <a:headEnd/>
              <a:tailEnd/>
            </a:ln>
          </p:spPr>
          <p:txBody>
            <a:bodyPr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age?</a:t>
              </a:r>
            </a:p>
          </p:txBody>
        </p:sp>
        <p:grpSp>
          <p:nvGrpSpPr>
            <p:cNvPr id="10" name="Group 58">
              <a:extLst>
                <a:ext uri="{FF2B5EF4-FFF2-40B4-BE49-F238E27FC236}">
                  <a16:creationId xmlns:a16="http://schemas.microsoft.com/office/drawing/2014/main" id="{81A387D4-FA48-4F3D-A9B2-E929349023C0}"/>
                </a:ext>
              </a:extLst>
            </p:cNvPr>
            <p:cNvGrpSpPr>
              <a:grpSpLocks/>
            </p:cNvGrpSpPr>
            <p:nvPr/>
          </p:nvGrpSpPr>
          <p:grpSpPr bwMode="auto">
            <a:xfrm>
              <a:off x="3504" y="290"/>
              <a:ext cx="2091" cy="1102"/>
              <a:chOff x="3504" y="144"/>
              <a:chExt cx="2091" cy="1102"/>
            </a:xfrm>
          </p:grpSpPr>
          <p:sp>
            <p:nvSpPr>
              <p:cNvPr id="11" name="Rectangle 36">
                <a:extLst>
                  <a:ext uri="{FF2B5EF4-FFF2-40B4-BE49-F238E27FC236}">
                    <a16:creationId xmlns:a16="http://schemas.microsoft.com/office/drawing/2014/main" id="{B61D6F9C-7B68-485A-99A6-BDFA8E024232}"/>
                  </a:ext>
                </a:extLst>
              </p:cNvPr>
              <p:cNvSpPr>
                <a:spLocks noChangeArrowheads="1"/>
              </p:cNvSpPr>
              <p:nvPr/>
            </p:nvSpPr>
            <p:spPr bwMode="auto">
              <a:xfrm>
                <a:off x="3717" y="528"/>
                <a:ext cx="498" cy="200"/>
              </a:xfrm>
              <a:prstGeom prst="rect">
                <a:avLst/>
              </a:prstGeom>
              <a:solidFill>
                <a:srgbClr val="00FFCC"/>
              </a:solidFill>
              <a:ln w="12700">
                <a:solidFill>
                  <a:schemeClr val="tx1"/>
                </a:solidFill>
                <a:miter lim="800000"/>
                <a:headEnd/>
                <a:tailEnd/>
              </a:ln>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student?</a:t>
                </a:r>
              </a:p>
            </p:txBody>
          </p:sp>
          <p:sp>
            <p:nvSpPr>
              <p:cNvPr id="12" name="Rectangle 37">
                <a:extLst>
                  <a:ext uri="{FF2B5EF4-FFF2-40B4-BE49-F238E27FC236}">
                    <a16:creationId xmlns:a16="http://schemas.microsoft.com/office/drawing/2014/main" id="{D0EE84D6-4E13-4311-AFE3-38BEB690A81F}"/>
                  </a:ext>
                </a:extLst>
              </p:cNvPr>
              <p:cNvSpPr>
                <a:spLocks noChangeArrowheads="1"/>
              </p:cNvSpPr>
              <p:nvPr/>
            </p:nvSpPr>
            <p:spPr bwMode="auto">
              <a:xfrm>
                <a:off x="4824" y="528"/>
                <a:ext cx="718" cy="200"/>
              </a:xfrm>
              <a:prstGeom prst="rect">
                <a:avLst/>
              </a:prstGeom>
              <a:solidFill>
                <a:srgbClr val="99CCFF"/>
              </a:solidFill>
              <a:ln w="12700">
                <a:solidFill>
                  <a:schemeClr val="tx1"/>
                </a:solidFill>
                <a:miter lim="800000"/>
                <a:headEnd/>
                <a:tailEnd/>
              </a:ln>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credit rating?</a:t>
                </a:r>
              </a:p>
            </p:txBody>
          </p:sp>
          <p:sp>
            <p:nvSpPr>
              <p:cNvPr id="13" name="Line 38">
                <a:extLst>
                  <a:ext uri="{FF2B5EF4-FFF2-40B4-BE49-F238E27FC236}">
                    <a16:creationId xmlns:a16="http://schemas.microsoft.com/office/drawing/2014/main" id="{AE9ED3CC-10E4-4DA1-B634-11820ACE9E73}"/>
                  </a:ext>
                </a:extLst>
              </p:cNvPr>
              <p:cNvSpPr>
                <a:spLocks noChangeShapeType="1"/>
              </p:cNvSpPr>
              <p:nvPr/>
            </p:nvSpPr>
            <p:spPr bwMode="auto">
              <a:xfrm flipH="1">
                <a:off x="3971" y="155"/>
                <a:ext cx="317" cy="4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4" name="Line 39">
                <a:extLst>
                  <a:ext uri="{FF2B5EF4-FFF2-40B4-BE49-F238E27FC236}">
                    <a16:creationId xmlns:a16="http://schemas.microsoft.com/office/drawing/2014/main" id="{5074C612-4D66-439F-AE81-080963793810}"/>
                  </a:ext>
                </a:extLst>
              </p:cNvPr>
              <p:cNvSpPr>
                <a:spLocks noChangeShapeType="1"/>
              </p:cNvSpPr>
              <p:nvPr/>
            </p:nvSpPr>
            <p:spPr bwMode="auto">
              <a:xfrm flipH="1">
                <a:off x="4481" y="169"/>
                <a:ext cx="0" cy="17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5" name="Line 40">
                <a:extLst>
                  <a:ext uri="{FF2B5EF4-FFF2-40B4-BE49-F238E27FC236}">
                    <a16:creationId xmlns:a16="http://schemas.microsoft.com/office/drawing/2014/main" id="{F481E250-A29A-4169-8623-9CC50CC35DB2}"/>
                  </a:ext>
                </a:extLst>
              </p:cNvPr>
              <p:cNvSpPr>
                <a:spLocks noChangeShapeType="1"/>
              </p:cNvSpPr>
              <p:nvPr/>
            </p:nvSpPr>
            <p:spPr bwMode="auto">
              <a:xfrm>
                <a:off x="4636" y="144"/>
                <a:ext cx="534" cy="44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6" name="Rectangle 41">
                <a:extLst>
                  <a:ext uri="{FF2B5EF4-FFF2-40B4-BE49-F238E27FC236}">
                    <a16:creationId xmlns:a16="http://schemas.microsoft.com/office/drawing/2014/main" id="{C16D5261-3A21-4E1D-88CE-946AB04A63D6}"/>
                  </a:ext>
                </a:extLst>
              </p:cNvPr>
              <p:cNvSpPr>
                <a:spLocks noChangeArrowheads="1"/>
              </p:cNvSpPr>
              <p:nvPr/>
            </p:nvSpPr>
            <p:spPr bwMode="auto">
              <a:xfrm>
                <a:off x="3889" y="288"/>
                <a:ext cx="330" cy="181"/>
              </a:xfrm>
              <a:prstGeom prst="rect">
                <a:avLst/>
              </a:prstGeom>
              <a:solidFill>
                <a:srgbClr val="FFFF00"/>
              </a:solidFill>
              <a:ln w="12700">
                <a:solidFill>
                  <a:schemeClr val="bg1"/>
                </a:solidFill>
                <a:miter lim="800000"/>
                <a:headEnd/>
                <a:tailEnd/>
              </a:ln>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a:latin typeface="Times New Roman" panose="02020603050405020304" pitchFamily="18" charset="0"/>
                  </a:rPr>
                  <a:t>&lt;=30</a:t>
                </a:r>
                <a:endParaRPr lang="en-US" altLang="en-US" sz="1200" b="0">
                  <a:latin typeface="Times New Roman" panose="02020603050405020304" pitchFamily="18" charset="0"/>
                </a:endParaRPr>
              </a:p>
            </p:txBody>
          </p:sp>
          <p:sp>
            <p:nvSpPr>
              <p:cNvPr id="17" name="Rectangle 42">
                <a:extLst>
                  <a:ext uri="{FF2B5EF4-FFF2-40B4-BE49-F238E27FC236}">
                    <a16:creationId xmlns:a16="http://schemas.microsoft.com/office/drawing/2014/main" id="{DD1AE7AE-621E-4DA7-8A2F-C2518CE5A916}"/>
                  </a:ext>
                </a:extLst>
              </p:cNvPr>
              <p:cNvSpPr>
                <a:spLocks noChangeArrowheads="1"/>
              </p:cNvSpPr>
              <p:nvPr/>
            </p:nvSpPr>
            <p:spPr bwMode="auto">
              <a:xfrm>
                <a:off x="4828" y="325"/>
                <a:ext cx="267" cy="1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a:latin typeface="Times New Roman" panose="02020603050405020304" pitchFamily="18" charset="0"/>
                  </a:rPr>
                  <a:t>&gt;40</a:t>
                </a:r>
                <a:endParaRPr lang="en-US" altLang="en-US" sz="1200" b="0">
                  <a:latin typeface="Times New Roman" panose="02020603050405020304" pitchFamily="18" charset="0"/>
                </a:endParaRPr>
              </a:p>
            </p:txBody>
          </p:sp>
          <p:sp>
            <p:nvSpPr>
              <p:cNvPr id="18" name="Line 43">
                <a:extLst>
                  <a:ext uri="{FF2B5EF4-FFF2-40B4-BE49-F238E27FC236}">
                    <a16:creationId xmlns:a16="http://schemas.microsoft.com/office/drawing/2014/main" id="{9F53917B-90A8-43D4-8702-B1BB14F5922E}"/>
                  </a:ext>
                </a:extLst>
              </p:cNvPr>
              <p:cNvSpPr>
                <a:spLocks noChangeShapeType="1"/>
              </p:cNvSpPr>
              <p:nvPr/>
            </p:nvSpPr>
            <p:spPr bwMode="auto">
              <a:xfrm flipH="1">
                <a:off x="3636" y="743"/>
                <a:ext cx="268" cy="3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19" name="Line 44">
                <a:extLst>
                  <a:ext uri="{FF2B5EF4-FFF2-40B4-BE49-F238E27FC236}">
                    <a16:creationId xmlns:a16="http://schemas.microsoft.com/office/drawing/2014/main" id="{51067793-E2C6-4882-9732-781992E03E1B}"/>
                  </a:ext>
                </a:extLst>
              </p:cNvPr>
              <p:cNvSpPr>
                <a:spLocks noChangeShapeType="1"/>
              </p:cNvSpPr>
              <p:nvPr/>
            </p:nvSpPr>
            <p:spPr bwMode="auto">
              <a:xfrm>
                <a:off x="4026" y="743"/>
                <a:ext cx="244" cy="3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 name="Line 45">
                <a:extLst>
                  <a:ext uri="{FF2B5EF4-FFF2-40B4-BE49-F238E27FC236}">
                    <a16:creationId xmlns:a16="http://schemas.microsoft.com/office/drawing/2014/main" id="{04BCFF0D-9770-4894-A009-A3DA05F65BE7}"/>
                  </a:ext>
                </a:extLst>
              </p:cNvPr>
              <p:cNvSpPr>
                <a:spLocks noChangeShapeType="1"/>
              </p:cNvSpPr>
              <p:nvPr/>
            </p:nvSpPr>
            <p:spPr bwMode="auto">
              <a:xfrm flipH="1">
                <a:off x="4856" y="743"/>
                <a:ext cx="244" cy="2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1" name="Line 46">
                <a:extLst>
                  <a:ext uri="{FF2B5EF4-FFF2-40B4-BE49-F238E27FC236}">
                    <a16:creationId xmlns:a16="http://schemas.microsoft.com/office/drawing/2014/main" id="{462028F6-7081-487E-9007-A89BC1DE8E82}"/>
                  </a:ext>
                </a:extLst>
              </p:cNvPr>
              <p:cNvSpPr>
                <a:spLocks noChangeShapeType="1"/>
              </p:cNvSpPr>
              <p:nvPr/>
            </p:nvSpPr>
            <p:spPr bwMode="auto">
              <a:xfrm>
                <a:off x="5246" y="743"/>
                <a:ext cx="220" cy="2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2" name="Line 47">
                <a:extLst>
                  <a:ext uri="{FF2B5EF4-FFF2-40B4-BE49-F238E27FC236}">
                    <a16:creationId xmlns:a16="http://schemas.microsoft.com/office/drawing/2014/main" id="{F5664684-190C-47C1-A09D-D75D0F5641ED}"/>
                  </a:ext>
                </a:extLst>
              </p:cNvPr>
              <p:cNvSpPr>
                <a:spLocks noChangeShapeType="1"/>
              </p:cNvSpPr>
              <p:nvPr/>
            </p:nvSpPr>
            <p:spPr bwMode="auto">
              <a:xfrm>
                <a:off x="4481" y="438"/>
                <a:ext cx="0" cy="1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 name="Rectangle 48">
                <a:extLst>
                  <a:ext uri="{FF2B5EF4-FFF2-40B4-BE49-F238E27FC236}">
                    <a16:creationId xmlns:a16="http://schemas.microsoft.com/office/drawing/2014/main" id="{A1EB0AD3-8994-4814-9E65-AE67A52CD6ED}"/>
                  </a:ext>
                </a:extLst>
              </p:cNvPr>
              <p:cNvSpPr>
                <a:spLocks noChangeArrowheads="1"/>
              </p:cNvSpPr>
              <p:nvPr/>
            </p:nvSpPr>
            <p:spPr bwMode="auto">
              <a:xfrm>
                <a:off x="3504" y="1054"/>
                <a:ext cx="228" cy="19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no</a:t>
                </a:r>
              </a:p>
            </p:txBody>
          </p:sp>
          <p:sp>
            <p:nvSpPr>
              <p:cNvPr id="24" name="Rectangle 49">
                <a:extLst>
                  <a:ext uri="{FF2B5EF4-FFF2-40B4-BE49-F238E27FC236}">
                    <a16:creationId xmlns:a16="http://schemas.microsoft.com/office/drawing/2014/main" id="{A479EE0B-3DD7-48D5-96AF-353C0926C1C8}"/>
                  </a:ext>
                </a:extLst>
              </p:cNvPr>
              <p:cNvSpPr>
                <a:spLocks noChangeArrowheads="1"/>
              </p:cNvSpPr>
              <p:nvPr/>
            </p:nvSpPr>
            <p:spPr bwMode="auto">
              <a:xfrm>
                <a:off x="4139" y="1054"/>
                <a:ext cx="266" cy="19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yes</a:t>
                </a:r>
              </a:p>
            </p:txBody>
          </p:sp>
          <p:sp>
            <p:nvSpPr>
              <p:cNvPr id="25" name="Rectangle 50">
                <a:extLst>
                  <a:ext uri="{FF2B5EF4-FFF2-40B4-BE49-F238E27FC236}">
                    <a16:creationId xmlns:a16="http://schemas.microsoft.com/office/drawing/2014/main" id="{459D46D5-5225-4E7C-98D6-0286EDAA0BBD}"/>
                  </a:ext>
                </a:extLst>
              </p:cNvPr>
              <p:cNvSpPr>
                <a:spLocks noChangeArrowheads="1"/>
              </p:cNvSpPr>
              <p:nvPr/>
            </p:nvSpPr>
            <p:spPr bwMode="auto">
              <a:xfrm>
                <a:off x="5329" y="1030"/>
                <a:ext cx="266" cy="19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yes</a:t>
                </a:r>
              </a:p>
            </p:txBody>
          </p:sp>
          <p:sp>
            <p:nvSpPr>
              <p:cNvPr id="26" name="Rectangle 51">
                <a:extLst>
                  <a:ext uri="{FF2B5EF4-FFF2-40B4-BE49-F238E27FC236}">
                    <a16:creationId xmlns:a16="http://schemas.microsoft.com/office/drawing/2014/main" id="{B5CA79DF-6D94-4B20-81AA-AA96BC5E47B9}"/>
                  </a:ext>
                </a:extLst>
              </p:cNvPr>
              <p:cNvSpPr>
                <a:spLocks noChangeArrowheads="1"/>
              </p:cNvSpPr>
              <p:nvPr/>
            </p:nvSpPr>
            <p:spPr bwMode="auto">
              <a:xfrm>
                <a:off x="4348" y="595"/>
                <a:ext cx="266" cy="19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yes</a:t>
                </a:r>
              </a:p>
            </p:txBody>
          </p:sp>
          <p:sp>
            <p:nvSpPr>
              <p:cNvPr id="27" name="Rectangle 52">
                <a:extLst>
                  <a:ext uri="{FF2B5EF4-FFF2-40B4-BE49-F238E27FC236}">
                    <a16:creationId xmlns:a16="http://schemas.microsoft.com/office/drawing/2014/main" id="{799F73CB-3BB1-440D-BE36-2631C2917672}"/>
                  </a:ext>
                </a:extLst>
              </p:cNvPr>
              <p:cNvSpPr>
                <a:spLocks noChangeArrowheads="1"/>
              </p:cNvSpPr>
              <p:nvPr/>
            </p:nvSpPr>
            <p:spPr bwMode="auto">
              <a:xfrm>
                <a:off x="4295" y="335"/>
                <a:ext cx="341" cy="96"/>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a:latin typeface="Times New Roman" panose="02020603050405020304" pitchFamily="18" charset="0"/>
                  </a:rPr>
                  <a:t>31..40</a:t>
                </a:r>
                <a:endParaRPr lang="en-US" altLang="en-US" sz="1200" b="0">
                  <a:latin typeface="Times New Roman" panose="02020603050405020304" pitchFamily="18" charset="0"/>
                </a:endParaRPr>
              </a:p>
            </p:txBody>
          </p:sp>
          <p:sp>
            <p:nvSpPr>
              <p:cNvPr id="28" name="Rectangle 53">
                <a:extLst>
                  <a:ext uri="{FF2B5EF4-FFF2-40B4-BE49-F238E27FC236}">
                    <a16:creationId xmlns:a16="http://schemas.microsoft.com/office/drawing/2014/main" id="{CFE2A19F-5216-469A-9DE0-0BC6859DE694}"/>
                  </a:ext>
                </a:extLst>
              </p:cNvPr>
              <p:cNvSpPr>
                <a:spLocks noChangeArrowheads="1"/>
              </p:cNvSpPr>
              <p:nvPr/>
            </p:nvSpPr>
            <p:spPr bwMode="auto">
              <a:xfrm rot="-143156">
                <a:off x="4723" y="1030"/>
                <a:ext cx="228" cy="19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400" b="0">
                    <a:latin typeface="Times New Roman" panose="02020603050405020304" pitchFamily="18" charset="0"/>
                  </a:rPr>
                  <a:t>no</a:t>
                </a:r>
              </a:p>
            </p:txBody>
          </p:sp>
          <p:sp>
            <p:nvSpPr>
              <p:cNvPr id="29" name="Rectangle 54">
                <a:extLst>
                  <a:ext uri="{FF2B5EF4-FFF2-40B4-BE49-F238E27FC236}">
                    <a16:creationId xmlns:a16="http://schemas.microsoft.com/office/drawing/2014/main" id="{A958EE2A-6EE6-4C05-BD02-179C00D99485}"/>
                  </a:ext>
                </a:extLst>
              </p:cNvPr>
              <p:cNvSpPr>
                <a:spLocks noChangeArrowheads="1"/>
              </p:cNvSpPr>
              <p:nvPr/>
            </p:nvSpPr>
            <p:spPr bwMode="auto">
              <a:xfrm>
                <a:off x="5242" y="815"/>
                <a:ext cx="250" cy="1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b="0">
                    <a:latin typeface="Times New Roman" panose="02020603050405020304" pitchFamily="18" charset="0"/>
                  </a:rPr>
                  <a:t>fair</a:t>
                </a:r>
              </a:p>
            </p:txBody>
          </p:sp>
          <p:sp>
            <p:nvSpPr>
              <p:cNvPr id="30" name="Rectangle 55">
                <a:extLst>
                  <a:ext uri="{FF2B5EF4-FFF2-40B4-BE49-F238E27FC236}">
                    <a16:creationId xmlns:a16="http://schemas.microsoft.com/office/drawing/2014/main" id="{C0232ED9-D908-44C2-979A-221DBA40D66A}"/>
                  </a:ext>
                </a:extLst>
              </p:cNvPr>
              <p:cNvSpPr>
                <a:spLocks noChangeArrowheads="1"/>
              </p:cNvSpPr>
              <p:nvPr/>
            </p:nvSpPr>
            <p:spPr bwMode="auto">
              <a:xfrm>
                <a:off x="4682" y="815"/>
                <a:ext cx="465" cy="1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b="0">
                    <a:latin typeface="Times New Roman" panose="02020603050405020304" pitchFamily="18" charset="0"/>
                  </a:rPr>
                  <a:t>excellent</a:t>
                </a:r>
              </a:p>
            </p:txBody>
          </p:sp>
          <p:sp>
            <p:nvSpPr>
              <p:cNvPr id="31" name="Rectangle 56">
                <a:extLst>
                  <a:ext uri="{FF2B5EF4-FFF2-40B4-BE49-F238E27FC236}">
                    <a16:creationId xmlns:a16="http://schemas.microsoft.com/office/drawing/2014/main" id="{902EA3F9-2C75-47C3-A327-9DF400D2E7A4}"/>
                  </a:ext>
                </a:extLst>
              </p:cNvPr>
              <p:cNvSpPr>
                <a:spLocks noChangeArrowheads="1"/>
              </p:cNvSpPr>
              <p:nvPr/>
            </p:nvSpPr>
            <p:spPr bwMode="auto">
              <a:xfrm>
                <a:off x="4070" y="839"/>
                <a:ext cx="244" cy="1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b="0">
                    <a:latin typeface="Times New Roman" panose="02020603050405020304" pitchFamily="18" charset="0"/>
                  </a:rPr>
                  <a:t>yes</a:t>
                </a:r>
              </a:p>
            </p:txBody>
          </p:sp>
          <p:sp>
            <p:nvSpPr>
              <p:cNvPr id="32" name="Rectangle 57">
                <a:extLst>
                  <a:ext uri="{FF2B5EF4-FFF2-40B4-BE49-F238E27FC236}">
                    <a16:creationId xmlns:a16="http://schemas.microsoft.com/office/drawing/2014/main" id="{973C18F1-A36A-4F5E-B703-98F6C9AB2E8D}"/>
                  </a:ext>
                </a:extLst>
              </p:cNvPr>
              <p:cNvSpPr>
                <a:spLocks noChangeArrowheads="1"/>
              </p:cNvSpPr>
              <p:nvPr/>
            </p:nvSpPr>
            <p:spPr bwMode="auto">
              <a:xfrm>
                <a:off x="3637" y="839"/>
                <a:ext cx="218" cy="17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200" b="0">
                    <a:latin typeface="Times New Roman" panose="02020603050405020304" pitchFamily="18" charset="0"/>
                  </a:rPr>
                  <a:t>no</a:t>
                </a:r>
              </a:p>
            </p:txBody>
          </p:sp>
        </p:grpSp>
      </p:grpSp>
      <p:sp>
        <p:nvSpPr>
          <p:cNvPr id="33" name="Rectangle 3">
            <a:extLst>
              <a:ext uri="{FF2B5EF4-FFF2-40B4-BE49-F238E27FC236}">
                <a16:creationId xmlns:a16="http://schemas.microsoft.com/office/drawing/2014/main" id="{3878FB6C-91C6-4485-A2D8-14CD1EF06580}"/>
              </a:ext>
            </a:extLst>
          </p:cNvPr>
          <p:cNvSpPr txBox="1">
            <a:spLocks noChangeArrowheads="1"/>
          </p:cNvSpPr>
          <p:nvPr/>
        </p:nvSpPr>
        <p:spPr>
          <a:xfrm>
            <a:off x="79567" y="3773022"/>
            <a:ext cx="8763000" cy="2362200"/>
          </a:xfrm>
          <a:prstGeom prst="rect">
            <a:avLst/>
          </a:prstGeom>
        </p:spPr>
        <p:txBody>
          <a:bodyPr>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20000"/>
              </a:lnSpc>
            </a:pPr>
            <a:r>
              <a:rPr lang="en-US" altLang="en-US" sz="2000" dirty="0">
                <a:latin typeface="Times New Roman" panose="02020603050405020304" pitchFamily="18" charset="0"/>
                <a:cs typeface="Times New Roman" panose="02020603050405020304" pitchFamily="18" charset="0"/>
              </a:rPr>
              <a:t>Example: Rule extraction from our </a:t>
            </a:r>
            <a:r>
              <a:rPr lang="en-US" altLang="en-US" sz="2000" i="1" dirty="0" err="1">
                <a:latin typeface="Times New Roman" panose="02020603050405020304" pitchFamily="18" charset="0"/>
                <a:cs typeface="Times New Roman" panose="02020603050405020304" pitchFamily="18" charset="0"/>
              </a:rPr>
              <a:t>buys_computer</a:t>
            </a:r>
            <a:r>
              <a:rPr lang="en-US" altLang="en-US" sz="2000" dirty="0">
                <a:latin typeface="Times New Roman" panose="02020603050405020304" pitchFamily="18" charset="0"/>
                <a:cs typeface="Times New Roman" panose="02020603050405020304" pitchFamily="18" charset="0"/>
              </a:rPr>
              <a:t> decision-tree</a:t>
            </a:r>
          </a:p>
          <a:p>
            <a:pPr lvl="1">
              <a:lnSpc>
                <a:spcPct val="120000"/>
              </a:lnSpc>
              <a:spcBef>
                <a:spcPct val="40000"/>
              </a:spcBef>
              <a:buFontTx/>
              <a:buNone/>
            </a:pPr>
            <a:r>
              <a:rPr lang="en-US" altLang="en-US" sz="2000" dirty="0">
                <a:latin typeface="Times New Roman" panose="02020603050405020304" pitchFamily="18" charset="0"/>
                <a:cs typeface="Times New Roman" panose="02020603050405020304" pitchFamily="18" charset="0"/>
              </a:rPr>
              <a:t>IF </a:t>
            </a:r>
            <a:r>
              <a:rPr lang="en-US" altLang="en-US" sz="2000" i="1" dirty="0">
                <a:latin typeface="Times New Roman" panose="02020603050405020304" pitchFamily="18" charset="0"/>
                <a:cs typeface="Times New Roman" panose="02020603050405020304" pitchFamily="18" charset="0"/>
              </a:rPr>
              <a:t>age</a:t>
            </a:r>
            <a:r>
              <a:rPr lang="en-US" altLang="en-US" sz="2000" dirty="0">
                <a:latin typeface="Times New Roman" panose="02020603050405020304" pitchFamily="18" charset="0"/>
                <a:cs typeface="Times New Roman" panose="02020603050405020304" pitchFamily="18" charset="0"/>
              </a:rPr>
              <a:t> = young AND </a:t>
            </a:r>
            <a:r>
              <a:rPr lang="en-US" altLang="en-US" sz="2000" i="1" dirty="0">
                <a:latin typeface="Times New Roman" panose="02020603050405020304" pitchFamily="18" charset="0"/>
                <a:cs typeface="Times New Roman" panose="02020603050405020304" pitchFamily="18" charset="0"/>
              </a:rPr>
              <a:t>student</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no</a:t>
            </a:r>
            <a:r>
              <a:rPr lang="en-US" altLang="en-US" sz="2000" dirty="0">
                <a:latin typeface="Times New Roman" panose="02020603050405020304" pitchFamily="18" charset="0"/>
                <a:cs typeface="Times New Roman" panose="02020603050405020304" pitchFamily="18" charset="0"/>
              </a:rPr>
              <a:t>             THEN </a:t>
            </a:r>
            <a:r>
              <a:rPr lang="en-US" altLang="en-US" sz="2000" i="1" dirty="0" err="1">
                <a:latin typeface="Times New Roman" panose="02020603050405020304" pitchFamily="18" charset="0"/>
                <a:cs typeface="Times New Roman" panose="02020603050405020304" pitchFamily="18" charset="0"/>
              </a:rPr>
              <a:t>buys_computer</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no</a:t>
            </a:r>
            <a:endParaRPr lang="en-US" altLang="en-US" sz="2000" dirty="0">
              <a:latin typeface="Times New Roman" panose="02020603050405020304" pitchFamily="18" charset="0"/>
              <a:cs typeface="Times New Roman" panose="02020603050405020304" pitchFamily="18" charset="0"/>
            </a:endParaRPr>
          </a:p>
          <a:p>
            <a:pPr lvl="1">
              <a:lnSpc>
                <a:spcPct val="120000"/>
              </a:lnSpc>
              <a:buFontTx/>
              <a:buNone/>
            </a:pPr>
            <a:r>
              <a:rPr lang="en-US" altLang="en-US" sz="2000" dirty="0">
                <a:latin typeface="Times New Roman" panose="02020603050405020304" pitchFamily="18" charset="0"/>
                <a:cs typeface="Times New Roman" panose="02020603050405020304" pitchFamily="18" charset="0"/>
              </a:rPr>
              <a:t>IF </a:t>
            </a:r>
            <a:r>
              <a:rPr lang="en-US" altLang="en-US" sz="2000" i="1" dirty="0">
                <a:latin typeface="Times New Roman" panose="02020603050405020304" pitchFamily="18" charset="0"/>
                <a:cs typeface="Times New Roman" panose="02020603050405020304" pitchFamily="18" charset="0"/>
              </a:rPr>
              <a:t>age</a:t>
            </a:r>
            <a:r>
              <a:rPr lang="en-US" altLang="en-US" sz="2000" dirty="0">
                <a:latin typeface="Times New Roman" panose="02020603050405020304" pitchFamily="18" charset="0"/>
                <a:cs typeface="Times New Roman" panose="02020603050405020304" pitchFamily="18" charset="0"/>
              </a:rPr>
              <a:t> = young AND </a:t>
            </a:r>
            <a:r>
              <a:rPr lang="en-US" altLang="en-US" sz="2000" i="1" dirty="0">
                <a:latin typeface="Times New Roman" panose="02020603050405020304" pitchFamily="18" charset="0"/>
                <a:cs typeface="Times New Roman" panose="02020603050405020304" pitchFamily="18" charset="0"/>
              </a:rPr>
              <a:t>student</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yes</a:t>
            </a:r>
            <a:r>
              <a:rPr lang="en-US" altLang="en-US" sz="2000" dirty="0">
                <a:latin typeface="Times New Roman" panose="02020603050405020304" pitchFamily="18" charset="0"/>
                <a:cs typeface="Times New Roman" panose="02020603050405020304" pitchFamily="18" charset="0"/>
              </a:rPr>
              <a:t>            THEN </a:t>
            </a:r>
            <a:r>
              <a:rPr lang="en-US" altLang="en-US" sz="2000" i="1" dirty="0" err="1">
                <a:latin typeface="Times New Roman" panose="02020603050405020304" pitchFamily="18" charset="0"/>
                <a:cs typeface="Times New Roman" panose="02020603050405020304" pitchFamily="18" charset="0"/>
              </a:rPr>
              <a:t>buys_computer</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yes</a:t>
            </a:r>
            <a:endParaRPr lang="en-US" altLang="en-US" sz="2000" dirty="0">
              <a:latin typeface="Times New Roman" panose="02020603050405020304" pitchFamily="18" charset="0"/>
              <a:cs typeface="Times New Roman" panose="02020603050405020304" pitchFamily="18" charset="0"/>
            </a:endParaRPr>
          </a:p>
          <a:p>
            <a:pPr lvl="1">
              <a:lnSpc>
                <a:spcPct val="120000"/>
              </a:lnSpc>
              <a:buFontTx/>
              <a:buNone/>
            </a:pPr>
            <a:r>
              <a:rPr lang="en-US" altLang="en-US" sz="2000" dirty="0">
                <a:latin typeface="Times New Roman" panose="02020603050405020304" pitchFamily="18" charset="0"/>
                <a:cs typeface="Times New Roman" panose="02020603050405020304" pitchFamily="18" charset="0"/>
              </a:rPr>
              <a:t>IF </a:t>
            </a:r>
            <a:r>
              <a:rPr lang="en-US" altLang="en-US" sz="2000" i="1" dirty="0">
                <a:latin typeface="Times New Roman" panose="02020603050405020304" pitchFamily="18" charset="0"/>
                <a:cs typeface="Times New Roman" panose="02020603050405020304" pitchFamily="18" charset="0"/>
              </a:rPr>
              <a:t>age</a:t>
            </a:r>
            <a:r>
              <a:rPr lang="en-US" altLang="en-US" sz="2000" dirty="0">
                <a:latin typeface="Times New Roman" panose="02020603050405020304" pitchFamily="18" charset="0"/>
                <a:cs typeface="Times New Roman" panose="02020603050405020304" pitchFamily="18" charset="0"/>
              </a:rPr>
              <a:t> = mid-age 			    THEN </a:t>
            </a:r>
            <a:r>
              <a:rPr lang="en-US" altLang="en-US" sz="2000" i="1" dirty="0" err="1">
                <a:latin typeface="Times New Roman" panose="02020603050405020304" pitchFamily="18" charset="0"/>
                <a:cs typeface="Times New Roman" panose="02020603050405020304" pitchFamily="18" charset="0"/>
              </a:rPr>
              <a:t>buys_computer</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yes</a:t>
            </a:r>
            <a:endParaRPr lang="en-US" altLang="en-US" sz="2000" dirty="0">
              <a:latin typeface="Times New Roman" panose="02020603050405020304" pitchFamily="18" charset="0"/>
              <a:cs typeface="Times New Roman" panose="02020603050405020304" pitchFamily="18" charset="0"/>
            </a:endParaRPr>
          </a:p>
          <a:p>
            <a:pPr lvl="1">
              <a:lnSpc>
                <a:spcPct val="120000"/>
              </a:lnSpc>
              <a:buFontTx/>
              <a:buNone/>
            </a:pPr>
            <a:r>
              <a:rPr lang="en-US" altLang="en-US" sz="2000" dirty="0">
                <a:latin typeface="Times New Roman" panose="02020603050405020304" pitchFamily="18" charset="0"/>
                <a:cs typeface="Times New Roman" panose="02020603050405020304" pitchFamily="18" charset="0"/>
              </a:rPr>
              <a:t>IF </a:t>
            </a:r>
            <a:r>
              <a:rPr lang="en-US" altLang="en-US" sz="2000" i="1" dirty="0">
                <a:latin typeface="Times New Roman" panose="02020603050405020304" pitchFamily="18" charset="0"/>
                <a:cs typeface="Times New Roman" panose="02020603050405020304" pitchFamily="18" charset="0"/>
              </a:rPr>
              <a:t>age</a:t>
            </a:r>
            <a:r>
              <a:rPr lang="en-US" altLang="en-US" sz="2000" dirty="0">
                <a:latin typeface="Times New Roman" panose="02020603050405020304" pitchFamily="18" charset="0"/>
                <a:cs typeface="Times New Roman" panose="02020603050405020304" pitchFamily="18" charset="0"/>
              </a:rPr>
              <a:t> = old AND </a:t>
            </a:r>
            <a:r>
              <a:rPr lang="en-US" altLang="en-US" sz="2000" i="1" dirty="0" err="1">
                <a:latin typeface="Times New Roman" panose="02020603050405020304" pitchFamily="18" charset="0"/>
                <a:cs typeface="Times New Roman" panose="02020603050405020304" pitchFamily="18" charset="0"/>
              </a:rPr>
              <a:t>credit_rating</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excellent</a:t>
            </a:r>
            <a:r>
              <a:rPr lang="en-US" altLang="en-US" sz="2000" dirty="0">
                <a:latin typeface="Times New Roman" panose="02020603050405020304" pitchFamily="18" charset="0"/>
                <a:cs typeface="Times New Roman" panose="02020603050405020304" pitchFamily="18" charset="0"/>
              </a:rPr>
              <a:t>  THEN </a:t>
            </a:r>
            <a:r>
              <a:rPr lang="en-US" altLang="en-US" sz="2000" i="1" dirty="0" err="1">
                <a:latin typeface="Times New Roman" panose="02020603050405020304" pitchFamily="18" charset="0"/>
                <a:cs typeface="Times New Roman" panose="02020603050405020304" pitchFamily="18" charset="0"/>
              </a:rPr>
              <a:t>buys_computer</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yes</a:t>
            </a:r>
            <a:endParaRPr lang="en-US" altLang="en-US" sz="2000" dirty="0">
              <a:latin typeface="Times New Roman" panose="02020603050405020304" pitchFamily="18" charset="0"/>
              <a:cs typeface="Times New Roman" panose="02020603050405020304" pitchFamily="18" charset="0"/>
            </a:endParaRPr>
          </a:p>
          <a:p>
            <a:pPr lvl="1">
              <a:lnSpc>
                <a:spcPct val="120000"/>
              </a:lnSpc>
              <a:buFontTx/>
              <a:buNone/>
            </a:pPr>
            <a:r>
              <a:rPr lang="en-US" altLang="en-US" sz="2000" dirty="0">
                <a:latin typeface="Times New Roman" panose="02020603050405020304" pitchFamily="18" charset="0"/>
                <a:cs typeface="Times New Roman" panose="02020603050405020304" pitchFamily="18" charset="0"/>
              </a:rPr>
              <a:t>IF </a:t>
            </a:r>
            <a:r>
              <a:rPr lang="en-US" altLang="en-US" sz="2000" i="1" dirty="0">
                <a:latin typeface="Times New Roman" panose="02020603050405020304" pitchFamily="18" charset="0"/>
                <a:cs typeface="Times New Roman" panose="02020603050405020304" pitchFamily="18" charset="0"/>
              </a:rPr>
              <a:t>age</a:t>
            </a:r>
            <a:r>
              <a:rPr lang="en-US" altLang="en-US" sz="2000" dirty="0">
                <a:latin typeface="Times New Roman" panose="02020603050405020304" pitchFamily="18" charset="0"/>
                <a:cs typeface="Times New Roman" panose="02020603050405020304" pitchFamily="18" charset="0"/>
              </a:rPr>
              <a:t> = young AND </a:t>
            </a:r>
            <a:r>
              <a:rPr lang="en-US" altLang="en-US" sz="2000" i="1" dirty="0" err="1">
                <a:latin typeface="Times New Roman" panose="02020603050405020304" pitchFamily="18" charset="0"/>
                <a:cs typeface="Times New Roman" panose="02020603050405020304" pitchFamily="18" charset="0"/>
              </a:rPr>
              <a:t>credit_rating</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fair</a:t>
            </a:r>
            <a:r>
              <a:rPr lang="en-US" altLang="en-US" sz="2000" dirty="0">
                <a:latin typeface="Times New Roman" panose="02020603050405020304" pitchFamily="18" charset="0"/>
                <a:cs typeface="Times New Roman" panose="02020603050405020304" pitchFamily="18" charset="0"/>
              </a:rPr>
              <a:t>     THEN </a:t>
            </a:r>
            <a:r>
              <a:rPr lang="en-US" altLang="en-US" sz="2000" i="1" dirty="0" err="1">
                <a:latin typeface="Times New Roman" panose="02020603050405020304" pitchFamily="18" charset="0"/>
                <a:cs typeface="Times New Roman" panose="02020603050405020304" pitchFamily="18" charset="0"/>
              </a:rPr>
              <a:t>buys_computer</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no</a:t>
            </a:r>
          </a:p>
        </p:txBody>
      </p:sp>
      <p:sp>
        <p:nvSpPr>
          <p:cNvPr id="34" name="Rectangle 60">
            <a:extLst>
              <a:ext uri="{FF2B5EF4-FFF2-40B4-BE49-F238E27FC236}">
                <a16:creationId xmlns:a16="http://schemas.microsoft.com/office/drawing/2014/main" id="{7B7F4917-4209-47CB-92E7-25221AE45D16}"/>
              </a:ext>
            </a:extLst>
          </p:cNvPr>
          <p:cNvSpPr>
            <a:spLocks noChangeArrowheads="1"/>
          </p:cNvSpPr>
          <p:nvPr/>
        </p:nvSpPr>
        <p:spPr bwMode="auto">
          <a:xfrm>
            <a:off x="63706" y="1299022"/>
            <a:ext cx="6096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120000"/>
              </a:lnSpc>
              <a:spcBef>
                <a:spcPct val="20000"/>
              </a:spcBef>
              <a:buClr>
                <a:schemeClr val="folHlink"/>
              </a:buClr>
              <a:buSzPct val="60000"/>
              <a:buFont typeface="Wingdings" panose="05000000000000000000" pitchFamily="2" charset="2"/>
              <a:buChar char="n"/>
            </a:pPr>
            <a:r>
              <a:rPr lang="en-US" altLang="en-US" sz="2200" b="0" dirty="0">
                <a:latin typeface="Times New Roman" panose="02020603050405020304" pitchFamily="18" charset="0"/>
                <a:cs typeface="Times New Roman" panose="02020603050405020304" pitchFamily="18" charset="0"/>
              </a:rPr>
              <a:t>Rules are easier to understand than large trees</a:t>
            </a:r>
          </a:p>
          <a:p>
            <a:pPr>
              <a:lnSpc>
                <a:spcPct val="120000"/>
              </a:lnSpc>
              <a:spcBef>
                <a:spcPct val="20000"/>
              </a:spcBef>
              <a:buClr>
                <a:schemeClr val="folHlink"/>
              </a:buClr>
              <a:buSzPct val="60000"/>
              <a:buFont typeface="Wingdings" panose="05000000000000000000" pitchFamily="2" charset="2"/>
              <a:buChar char="n"/>
            </a:pPr>
            <a:r>
              <a:rPr lang="en-US" altLang="en-US" sz="2200" dirty="0">
                <a:solidFill>
                  <a:schemeClr val="tx2"/>
                </a:solidFill>
                <a:latin typeface="Times New Roman" panose="02020603050405020304" pitchFamily="18" charset="0"/>
                <a:cs typeface="Times New Roman" panose="02020603050405020304" pitchFamily="18" charset="0"/>
              </a:rPr>
              <a:t>One rule is created for each path from the root to a leaf</a:t>
            </a:r>
          </a:p>
          <a:p>
            <a:pPr>
              <a:lnSpc>
                <a:spcPct val="120000"/>
              </a:lnSpc>
              <a:spcBef>
                <a:spcPct val="20000"/>
              </a:spcBef>
              <a:buClr>
                <a:schemeClr val="folHlink"/>
              </a:buClr>
              <a:buSzPct val="60000"/>
              <a:buFont typeface="Wingdings" panose="05000000000000000000" pitchFamily="2" charset="2"/>
              <a:buChar char="n"/>
            </a:pPr>
            <a:r>
              <a:rPr lang="en-US" altLang="en-US" sz="2200" b="0" dirty="0">
                <a:solidFill>
                  <a:schemeClr val="hlink"/>
                </a:solidFill>
                <a:latin typeface="Times New Roman" panose="02020603050405020304" pitchFamily="18" charset="0"/>
                <a:cs typeface="Times New Roman" panose="02020603050405020304" pitchFamily="18" charset="0"/>
              </a:rPr>
              <a:t>Each attribute-value pair along a path forms a conjunction: the leaf holds the class prediction</a:t>
            </a:r>
            <a:r>
              <a:rPr lang="en-US" altLang="en-US" sz="2200" b="0" dirty="0">
                <a:latin typeface="Times New Roman" panose="02020603050405020304" pitchFamily="18" charset="0"/>
                <a:cs typeface="Times New Roman" panose="02020603050405020304" pitchFamily="18" charset="0"/>
              </a:rPr>
              <a:t> </a:t>
            </a:r>
          </a:p>
          <a:p>
            <a:pPr>
              <a:lnSpc>
                <a:spcPct val="120000"/>
              </a:lnSpc>
              <a:spcBef>
                <a:spcPct val="20000"/>
              </a:spcBef>
              <a:buClr>
                <a:schemeClr val="folHlink"/>
              </a:buClr>
              <a:buSzPct val="60000"/>
              <a:buFont typeface="Wingdings" panose="05000000000000000000" pitchFamily="2" charset="2"/>
              <a:buNone/>
            </a:pPr>
            <a:endParaRPr lang="en-US" altLang="en-US" sz="2200" b="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324"/>
            <a:ext cx="7772400" cy="1143000"/>
          </a:xfrm>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K-Nearest Neighbors</a:t>
            </a:r>
          </a:p>
        </p:txBody>
      </p:sp>
      <p:sp>
        <p:nvSpPr>
          <p:cNvPr id="3" name="Date Placeholder 2"/>
          <p:cNvSpPr>
            <a:spLocks noGrp="1"/>
          </p:cNvSpPr>
          <p:nvPr>
            <p:ph type="dt" sz="half" idx="10"/>
          </p:nvPr>
        </p:nvSpPr>
        <p:spPr/>
        <p:txBody>
          <a:bodyPr/>
          <a:lstStyle/>
          <a:p>
            <a:fld id="{B03D3ACF-53A4-4A29-9935-D9D84FDF7FC9}"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95</a:t>
            </a:fld>
            <a:endParaRPr lang="en-IN"/>
          </a:p>
        </p:txBody>
      </p:sp>
      <p:sp>
        <p:nvSpPr>
          <p:cNvPr id="8" name="Content Placeholder 2">
            <a:extLst>
              <a:ext uri="{FF2B5EF4-FFF2-40B4-BE49-F238E27FC236}">
                <a16:creationId xmlns:a16="http://schemas.microsoft.com/office/drawing/2014/main" id="{23DE1910-5EF9-4DFE-8870-C2AD753D4EF2}"/>
              </a:ext>
            </a:extLst>
          </p:cNvPr>
          <p:cNvSpPr>
            <a:spLocks noGrp="1"/>
          </p:cNvSpPr>
          <p:nvPr/>
        </p:nvSpPr>
        <p:spPr>
          <a:xfrm>
            <a:off x="457200" y="1264454"/>
            <a:ext cx="8403336" cy="5138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Given a query item:</a:t>
            </a:r>
            <a:br>
              <a:rPr lang="en-US" sz="2800" dirty="0"/>
            </a:br>
            <a:r>
              <a:rPr lang="en-US" sz="2800" dirty="0"/>
              <a:t>Find k closest matches</a:t>
            </a:r>
            <a:br>
              <a:rPr lang="en-US" sz="2800" dirty="0"/>
            </a:br>
            <a:r>
              <a:rPr lang="en-US" sz="2800" dirty="0"/>
              <a:t>in a labeled dataset ↓</a:t>
            </a:r>
          </a:p>
        </p:txBody>
      </p:sp>
      <p:pic>
        <p:nvPicPr>
          <p:cNvPr id="9" name="Picture 8">
            <a:extLst>
              <a:ext uri="{FF2B5EF4-FFF2-40B4-BE49-F238E27FC236}">
                <a16:creationId xmlns:a16="http://schemas.microsoft.com/office/drawing/2014/main" id="{64D8F72A-D953-4A2B-8416-EF7EC147B8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8" t="10884" r="10612" b="16281"/>
          <a:stretch/>
        </p:blipFill>
        <p:spPr bwMode="auto">
          <a:xfrm>
            <a:off x="515342" y="2661037"/>
            <a:ext cx="7945090" cy="360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7E274F50-86A1-49C2-AE64-8107998D07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65" t="50158" r="40609" b="31416"/>
          <a:stretch/>
        </p:blipFill>
        <p:spPr bwMode="auto">
          <a:xfrm>
            <a:off x="4208105" y="1352324"/>
            <a:ext cx="1184989" cy="121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C5888F70-FEBF-4EDC-8AD9-59B02165B5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t="14785" r="77897" b="31510"/>
          <a:stretch/>
        </p:blipFill>
        <p:spPr bwMode="auto">
          <a:xfrm>
            <a:off x="7345223" y="2629259"/>
            <a:ext cx="1173351" cy="36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K-Nearest Neighbors</a:t>
            </a:r>
            <a:endParaRPr lang="en-US" sz="3200" dirty="0"/>
          </a:p>
        </p:txBody>
      </p:sp>
      <p:sp>
        <p:nvSpPr>
          <p:cNvPr id="3" name="Date Placeholder 2"/>
          <p:cNvSpPr>
            <a:spLocks noGrp="1"/>
          </p:cNvSpPr>
          <p:nvPr>
            <p:ph type="dt" sz="half" idx="10"/>
          </p:nvPr>
        </p:nvSpPr>
        <p:spPr/>
        <p:txBody>
          <a:bodyPr/>
          <a:lstStyle/>
          <a:p>
            <a:fld id="{F5302D13-BABC-4BAF-A3DA-A7CADEC19F65}"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96</a:t>
            </a:fld>
            <a:endParaRPr lang="en-IN"/>
          </a:p>
        </p:txBody>
      </p:sp>
      <p:sp>
        <p:nvSpPr>
          <p:cNvPr id="8" name="Content Placeholder 2">
            <a:extLst>
              <a:ext uri="{FF2B5EF4-FFF2-40B4-BE49-F238E27FC236}">
                <a16:creationId xmlns:a16="http://schemas.microsoft.com/office/drawing/2014/main" id="{3CB52F55-F856-438F-9BBD-F2B385A5B688}"/>
              </a:ext>
            </a:extLst>
          </p:cNvPr>
          <p:cNvSpPr>
            <a:spLocks noGrp="1"/>
          </p:cNvSpPr>
          <p:nvPr/>
        </p:nvSpPr>
        <p:spPr>
          <a:xfrm>
            <a:off x="563461" y="1410268"/>
            <a:ext cx="8403336" cy="5138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Given a query item:                               Return the most</a:t>
            </a:r>
            <a:br>
              <a:rPr lang="en-US" sz="2800" dirty="0"/>
            </a:br>
            <a:r>
              <a:rPr lang="en-US" sz="2800" dirty="0"/>
              <a:t>Find k closest matches                           Frequent label</a:t>
            </a:r>
          </a:p>
        </p:txBody>
      </p:sp>
      <p:pic>
        <p:nvPicPr>
          <p:cNvPr id="9" name="Picture 8">
            <a:extLst>
              <a:ext uri="{FF2B5EF4-FFF2-40B4-BE49-F238E27FC236}">
                <a16:creationId xmlns:a16="http://schemas.microsoft.com/office/drawing/2014/main" id="{2B1BD54D-2E72-44B9-B4D9-349826DC1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8" t="10884" r="10612" b="16281"/>
          <a:stretch/>
        </p:blipFill>
        <p:spPr bwMode="auto">
          <a:xfrm>
            <a:off x="636613" y="2674864"/>
            <a:ext cx="7943926" cy="351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EAB39DF6-CA43-4E1B-84D9-F8AC9D1A27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65" t="50158" r="40609" b="31416"/>
          <a:stretch/>
        </p:blipFill>
        <p:spPr bwMode="auto">
          <a:xfrm>
            <a:off x="3975665" y="1272826"/>
            <a:ext cx="1184989" cy="121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304997AF-8BD2-470A-8A9A-A0A03DBF8D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t="14785" r="77897" b="31510"/>
          <a:stretch/>
        </p:blipFill>
        <p:spPr bwMode="auto">
          <a:xfrm>
            <a:off x="7476658" y="2674863"/>
            <a:ext cx="1137962" cy="3516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K-Nearest Neighbors</a:t>
            </a:r>
            <a:endParaRPr lang="en-US" sz="3200" dirty="0"/>
          </a:p>
        </p:txBody>
      </p:sp>
      <p:sp>
        <p:nvSpPr>
          <p:cNvPr id="3" name="Date Placeholder 2"/>
          <p:cNvSpPr>
            <a:spLocks noGrp="1"/>
          </p:cNvSpPr>
          <p:nvPr>
            <p:ph type="dt" sz="half" idx="10"/>
          </p:nvPr>
        </p:nvSpPr>
        <p:spPr/>
        <p:txBody>
          <a:bodyPr/>
          <a:lstStyle/>
          <a:p>
            <a:fld id="{2FA19282-624D-4897-924B-57E182CF2208}"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97</a:t>
            </a:fld>
            <a:endParaRPr lang="en-IN"/>
          </a:p>
        </p:txBody>
      </p:sp>
      <p:sp>
        <p:nvSpPr>
          <p:cNvPr id="6" name="Content Placeholder 2">
            <a:extLst>
              <a:ext uri="{FF2B5EF4-FFF2-40B4-BE49-F238E27FC236}">
                <a16:creationId xmlns:a16="http://schemas.microsoft.com/office/drawing/2014/main" id="{33454219-87AC-40C1-A561-8147FA38852E}"/>
              </a:ext>
            </a:extLst>
          </p:cNvPr>
          <p:cNvSpPr>
            <a:spLocks noGrp="1"/>
          </p:cNvSpPr>
          <p:nvPr/>
        </p:nvSpPr>
        <p:spPr>
          <a:xfrm>
            <a:off x="590224" y="1300289"/>
            <a:ext cx="8403336" cy="5138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k = 3 votes for “cat”</a:t>
            </a:r>
          </a:p>
        </p:txBody>
      </p:sp>
      <p:pic>
        <p:nvPicPr>
          <p:cNvPr id="7" name="Picture 6">
            <a:extLst>
              <a:ext uri="{FF2B5EF4-FFF2-40B4-BE49-F238E27FC236}">
                <a16:creationId xmlns:a16="http://schemas.microsoft.com/office/drawing/2014/main" id="{7FEDA675-BCFF-49B9-B639-ECEB93AE07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8" t="10884" r="10612" b="16281"/>
          <a:stretch/>
        </p:blipFill>
        <p:spPr bwMode="auto">
          <a:xfrm>
            <a:off x="714321" y="2510464"/>
            <a:ext cx="7863840" cy="3699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293AD0E-86D0-482D-AEF9-553BC11A55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65" t="50158" r="40609" b="31416"/>
          <a:stretch/>
        </p:blipFill>
        <p:spPr bwMode="auto">
          <a:xfrm>
            <a:off x="4006564" y="1297485"/>
            <a:ext cx="1184989" cy="121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a:extLst>
              <a:ext uri="{FF2B5EF4-FFF2-40B4-BE49-F238E27FC236}">
                <a16:creationId xmlns:a16="http://schemas.microsoft.com/office/drawing/2014/main" id="{14E60D08-4F64-4A07-ABEF-C4F354EBF34F}"/>
              </a:ext>
            </a:extLst>
          </p:cNvPr>
          <p:cNvSpPr/>
          <p:nvPr/>
        </p:nvSpPr>
        <p:spPr>
          <a:xfrm>
            <a:off x="7062398" y="2121452"/>
            <a:ext cx="1979712" cy="4458811"/>
          </a:xfrm>
          <a:prstGeom prst="ellipse">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A393851E-404A-4346-8DED-85407D10D1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t="14785" r="77897" b="31510"/>
          <a:stretch/>
        </p:blipFill>
        <p:spPr bwMode="auto">
          <a:xfrm>
            <a:off x="7483273" y="2510463"/>
            <a:ext cx="1137962" cy="368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38558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K-Nearest Neighbors</a:t>
            </a:r>
            <a:endParaRPr lang="en-US" sz="3200" dirty="0"/>
          </a:p>
        </p:txBody>
      </p:sp>
      <p:sp>
        <p:nvSpPr>
          <p:cNvPr id="3" name="Date Placeholder 2"/>
          <p:cNvSpPr>
            <a:spLocks noGrp="1"/>
          </p:cNvSpPr>
          <p:nvPr>
            <p:ph type="dt" sz="half" idx="10"/>
          </p:nvPr>
        </p:nvSpPr>
        <p:spPr/>
        <p:txBody>
          <a:bodyPr/>
          <a:lstStyle/>
          <a:p>
            <a:fld id="{4305718D-A0CF-4B15-8AE9-3EB739428D77}"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98</a:t>
            </a:fld>
            <a:endParaRPr lang="en-IN"/>
          </a:p>
        </p:txBody>
      </p:sp>
      <p:sp>
        <p:nvSpPr>
          <p:cNvPr id="6" name="Content Placeholder 2">
            <a:extLst>
              <a:ext uri="{FF2B5EF4-FFF2-40B4-BE49-F238E27FC236}">
                <a16:creationId xmlns:a16="http://schemas.microsoft.com/office/drawing/2014/main" id="{3C5B3D60-55D6-4B4D-8145-5D2FEE4C840E}"/>
              </a:ext>
            </a:extLst>
          </p:cNvPr>
          <p:cNvSpPr>
            <a:spLocks noGrp="1"/>
          </p:cNvSpPr>
          <p:nvPr/>
        </p:nvSpPr>
        <p:spPr>
          <a:xfrm>
            <a:off x="551822" y="1131158"/>
            <a:ext cx="9022291" cy="46552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2 votes for cat,</a:t>
            </a:r>
          </a:p>
          <a:p>
            <a:pPr marL="0" indent="0">
              <a:buNone/>
            </a:pPr>
            <a:r>
              <a:rPr lang="en-US" sz="2800" dirty="0"/>
              <a:t>1 each for Buffalo,                                           Cat wins…</a:t>
            </a:r>
          </a:p>
          <a:p>
            <a:pPr marL="0" indent="0">
              <a:buNone/>
            </a:pPr>
            <a:r>
              <a:rPr lang="en-US" sz="2800" dirty="0"/>
              <a:t>Deer, Lion</a:t>
            </a:r>
          </a:p>
        </p:txBody>
      </p:sp>
      <p:pic>
        <p:nvPicPr>
          <p:cNvPr id="7" name="Picture 6">
            <a:extLst>
              <a:ext uri="{FF2B5EF4-FFF2-40B4-BE49-F238E27FC236}">
                <a16:creationId xmlns:a16="http://schemas.microsoft.com/office/drawing/2014/main" id="{DAA86B23-9FA4-40EB-B7B8-0671FB5CF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8" t="10884" r="10612" b="16281"/>
          <a:stretch/>
        </p:blipFill>
        <p:spPr bwMode="auto">
          <a:xfrm>
            <a:off x="667512" y="2688252"/>
            <a:ext cx="7957593" cy="362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FD4E7A1C-D6EE-4CF4-B18A-B45205CB7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65" t="50158" r="40609" b="31416"/>
          <a:stretch/>
        </p:blipFill>
        <p:spPr bwMode="auto">
          <a:xfrm>
            <a:off x="3707904" y="1453224"/>
            <a:ext cx="1272270" cy="1098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B6A40DA2-D57F-4395-8C79-E98C429F0A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0" t="14785" r="77897" b="31510"/>
          <a:stretch/>
        </p:blipFill>
        <p:spPr bwMode="auto">
          <a:xfrm>
            <a:off x="7268635" y="2688252"/>
            <a:ext cx="1221780" cy="362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a:extLst>
              <a:ext uri="{FF2B5EF4-FFF2-40B4-BE49-F238E27FC236}">
                <a16:creationId xmlns:a16="http://schemas.microsoft.com/office/drawing/2014/main" id="{C8FFDC8C-F44F-4357-A4C5-2915922D6EBC}"/>
              </a:ext>
            </a:extLst>
          </p:cNvPr>
          <p:cNvSpPr/>
          <p:nvPr/>
        </p:nvSpPr>
        <p:spPr>
          <a:xfrm>
            <a:off x="5605272" y="2415968"/>
            <a:ext cx="3043428" cy="2965641"/>
          </a:xfrm>
          <a:prstGeom prst="ellipse">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5278581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a:solidFill>
                  <a:schemeClr val="accent3"/>
                </a:solidFill>
                <a:latin typeface="Times New Roman" panose="02020603050405020304" pitchFamily="18" charset="0"/>
                <a:cs typeface="Times New Roman" panose="02020603050405020304" pitchFamily="18" charset="0"/>
              </a:rPr>
              <a:t>K-NN Issues</a:t>
            </a:r>
            <a:endParaRPr lang="en-US" sz="3200" dirty="0"/>
          </a:p>
        </p:txBody>
      </p:sp>
      <p:sp>
        <p:nvSpPr>
          <p:cNvPr id="3" name="Date Placeholder 2"/>
          <p:cNvSpPr>
            <a:spLocks noGrp="1"/>
          </p:cNvSpPr>
          <p:nvPr>
            <p:ph type="dt" sz="half" idx="10"/>
          </p:nvPr>
        </p:nvSpPr>
        <p:spPr/>
        <p:txBody>
          <a:bodyPr/>
          <a:lstStyle/>
          <a:p>
            <a:fld id="{70DDCC09-C0E3-4B8D-8F3D-002C5453940D}" type="datetime1">
              <a:rPr lang="en-US" smtClean="0"/>
              <a:t>1/18/22</a:t>
            </a:fld>
            <a:endParaRPr lang="en-IN"/>
          </a:p>
        </p:txBody>
      </p:sp>
      <p:sp>
        <p:nvSpPr>
          <p:cNvPr id="4" name="Footer Placeholder 3"/>
          <p:cNvSpPr>
            <a:spLocks noGrp="1"/>
          </p:cNvSpPr>
          <p:nvPr>
            <p:ph type="ftr" sz="quarter" idx="11"/>
          </p:nvPr>
        </p:nvSpPr>
        <p:spPr/>
        <p:txBody>
          <a:bodyPr/>
          <a:lstStyle/>
          <a:p>
            <a:r>
              <a:rPr lang="en-US"/>
              <a:t>UNIT-IV </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99</a:t>
            </a:fld>
            <a:endParaRPr lang="en-IN"/>
          </a:p>
        </p:txBody>
      </p:sp>
      <p:sp>
        <p:nvSpPr>
          <p:cNvPr id="6" name="Content Placeholder 2">
            <a:extLst>
              <a:ext uri="{FF2B5EF4-FFF2-40B4-BE49-F238E27FC236}">
                <a16:creationId xmlns:a16="http://schemas.microsoft.com/office/drawing/2014/main" id="{AA9B357F-C53A-4E30-8180-9FD9E2C16D0A}"/>
              </a:ext>
            </a:extLst>
          </p:cNvPr>
          <p:cNvSpPr>
            <a:spLocks noGrp="1"/>
          </p:cNvSpPr>
          <p:nvPr/>
        </p:nvSpPr>
        <p:spPr>
          <a:xfrm>
            <a:off x="478599" y="1300289"/>
            <a:ext cx="8613648" cy="5138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dirty="0">
                <a:solidFill>
                  <a:srgbClr val="0070C0"/>
                </a:solidFill>
                <a:latin typeface="Times New Roman" panose="02020603050405020304" pitchFamily="18" charset="0"/>
                <a:cs typeface="Times New Roman" panose="02020603050405020304" pitchFamily="18" charset="0"/>
              </a:rPr>
              <a:t>The Data is the Model</a:t>
            </a:r>
          </a:p>
          <a:p>
            <a:r>
              <a:rPr lang="en-US" sz="2200" dirty="0">
                <a:latin typeface="Times New Roman" panose="02020603050405020304" pitchFamily="18" charset="0"/>
                <a:cs typeface="Times New Roman" panose="02020603050405020304" pitchFamily="18" charset="0"/>
              </a:rPr>
              <a:t>No training needed.</a:t>
            </a:r>
          </a:p>
          <a:p>
            <a:r>
              <a:rPr lang="en-US" sz="2200" dirty="0">
                <a:latin typeface="Times New Roman" panose="02020603050405020304" pitchFamily="18" charset="0"/>
                <a:cs typeface="Times New Roman" panose="02020603050405020304" pitchFamily="18" charset="0"/>
              </a:rPr>
              <a:t>Accuracy generally improves with more data.</a:t>
            </a:r>
          </a:p>
          <a:p>
            <a:r>
              <a:rPr lang="en-US" sz="2200" dirty="0">
                <a:latin typeface="Times New Roman" panose="02020603050405020304" pitchFamily="18" charset="0"/>
                <a:cs typeface="Times New Roman" panose="02020603050405020304" pitchFamily="18" charset="0"/>
              </a:rPr>
              <a:t>Matching is simple and fast (and single pass). </a:t>
            </a:r>
          </a:p>
          <a:p>
            <a:r>
              <a:rPr lang="en-US" sz="2200" dirty="0">
                <a:latin typeface="Times New Roman" panose="02020603050405020304" pitchFamily="18" charset="0"/>
                <a:cs typeface="Times New Roman" panose="02020603050405020304" pitchFamily="18" charset="0"/>
              </a:rPr>
              <a:t>Usually need data in memory, but can be run off disk.</a:t>
            </a:r>
          </a:p>
          <a:p>
            <a:pPr marL="0" indent="0">
              <a:buNone/>
            </a:pPr>
            <a:r>
              <a:rPr lang="en-US" sz="2200" dirty="0">
                <a:latin typeface="Times New Roman" panose="02020603050405020304" pitchFamily="18" charset="0"/>
                <a:cs typeface="Times New Roman" panose="02020603050405020304" pitchFamily="18" charset="0"/>
              </a:rPr>
              <a:t> </a:t>
            </a:r>
          </a:p>
          <a:p>
            <a:pPr marL="0" indent="0">
              <a:buNone/>
            </a:pPr>
            <a:r>
              <a:rPr lang="en-US" sz="2200" b="1" dirty="0">
                <a:solidFill>
                  <a:srgbClr val="0070C0"/>
                </a:solidFill>
                <a:latin typeface="Times New Roman" panose="02020603050405020304" pitchFamily="18" charset="0"/>
                <a:cs typeface="Times New Roman" panose="02020603050405020304" pitchFamily="18" charset="0"/>
              </a:rPr>
              <a:t>Minimal Configuration:</a:t>
            </a:r>
          </a:p>
          <a:p>
            <a:r>
              <a:rPr lang="en-US" sz="2200" dirty="0">
                <a:latin typeface="Times New Roman" panose="02020603050405020304" pitchFamily="18" charset="0"/>
                <a:cs typeface="Times New Roman" panose="02020603050405020304" pitchFamily="18" charset="0"/>
              </a:rPr>
              <a:t>Only parameter is k (number of neighbors)</a:t>
            </a:r>
          </a:p>
          <a:p>
            <a:r>
              <a:rPr lang="en-US" sz="2200" dirty="0">
                <a:latin typeface="Times New Roman" panose="02020603050405020304" pitchFamily="18" charset="0"/>
                <a:cs typeface="Times New Roman" panose="02020603050405020304" pitchFamily="18" charset="0"/>
              </a:rPr>
              <a:t>Two other choices are important:</a:t>
            </a:r>
          </a:p>
          <a:p>
            <a:pPr lvl="1"/>
            <a:r>
              <a:rPr lang="en-US" sz="2200" dirty="0">
                <a:latin typeface="Times New Roman" panose="02020603050405020304" pitchFamily="18" charset="0"/>
                <a:cs typeface="Times New Roman" panose="02020603050405020304" pitchFamily="18" charset="0"/>
              </a:rPr>
              <a:t>Weighting of neighbors (e.g. inverse distance)</a:t>
            </a:r>
          </a:p>
          <a:p>
            <a:pPr lvl="1"/>
            <a:r>
              <a:rPr lang="en-US" sz="2200" dirty="0">
                <a:latin typeface="Times New Roman" panose="02020603050405020304" pitchFamily="18" charset="0"/>
                <a:cs typeface="Times New Roman" panose="02020603050405020304" pitchFamily="18" charset="0"/>
              </a:rPr>
              <a:t>Similarity metric</a:t>
            </a:r>
          </a:p>
        </p:txBody>
      </p:sp>
    </p:spTree>
    <p:extLst>
      <p:ext uri="{BB962C8B-B14F-4D97-AF65-F5344CB8AC3E}">
        <p14:creationId xmlns:p14="http://schemas.microsoft.com/office/powerpoint/2010/main" val="1293517799"/>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2712</TotalTime>
  <Words>13568</Words>
  <Application>Microsoft Macintosh PowerPoint</Application>
  <PresentationFormat>On-screen Show (4:3)</PresentationFormat>
  <Paragraphs>2607</Paragraphs>
  <Slides>236</Slides>
  <Notes>10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4</vt:i4>
      </vt:variant>
      <vt:variant>
        <vt:lpstr>Slide Titles</vt:lpstr>
      </vt:variant>
      <vt:variant>
        <vt:i4>236</vt:i4>
      </vt:variant>
    </vt:vector>
  </HeadingPairs>
  <TitlesOfParts>
    <vt:vector size="259" baseType="lpstr">
      <vt:lpstr>Arial</vt:lpstr>
      <vt:lpstr>Arial </vt:lpstr>
      <vt:lpstr>Calibri</vt:lpstr>
      <vt:lpstr>Cambria</vt:lpstr>
      <vt:lpstr>Cambria Math</vt:lpstr>
      <vt:lpstr>CMBX12</vt:lpstr>
      <vt:lpstr>CMMI12</vt:lpstr>
      <vt:lpstr>CMR12</vt:lpstr>
      <vt:lpstr>Comic Sans MS</vt:lpstr>
      <vt:lpstr>Courier New</vt:lpstr>
      <vt:lpstr>Franklin Gothic Book</vt:lpstr>
      <vt:lpstr>Liberation Sans Narrow</vt:lpstr>
      <vt:lpstr>Perpetua</vt:lpstr>
      <vt:lpstr>Symbol</vt:lpstr>
      <vt:lpstr>Tahoma</vt:lpstr>
      <vt:lpstr>Times New Roman</vt:lpstr>
      <vt:lpstr>Wingdings</vt:lpstr>
      <vt:lpstr>Wingdings 2</vt:lpstr>
      <vt:lpstr>Equity</vt:lpstr>
      <vt:lpstr>Worksheet</vt:lpstr>
      <vt:lpstr>Visio</vt:lpstr>
      <vt:lpstr>Equation</vt:lpstr>
      <vt:lpstr>Document</vt:lpstr>
      <vt:lpstr>SCSA3016 DATA SCIENCE</vt:lpstr>
      <vt:lpstr>PowerPoint Presentation</vt:lpstr>
      <vt:lpstr>What is Learning?</vt:lpstr>
      <vt:lpstr>PowerPoint Presentation</vt:lpstr>
      <vt:lpstr>Why Machine Learning?</vt:lpstr>
      <vt:lpstr>Machine Learning - Definitions</vt:lpstr>
      <vt:lpstr>So What Is Machine Learning?</vt:lpstr>
      <vt:lpstr>Contd.,</vt:lpstr>
      <vt:lpstr>Machine Learning teams</vt:lpstr>
      <vt:lpstr>Machine Learning Workflow</vt:lpstr>
      <vt:lpstr>PowerPoint Presentation</vt:lpstr>
      <vt:lpstr>ML Terminology</vt:lpstr>
      <vt:lpstr>PowerPoint Presentation</vt:lpstr>
      <vt:lpstr>PowerPoint Presentation</vt:lpstr>
      <vt:lpstr>PowerPoint Presentation</vt:lpstr>
      <vt:lpstr>PowerPoint Presentation</vt:lpstr>
      <vt:lpstr>Key Elements of Machine Learning</vt:lpstr>
      <vt:lpstr>Machine Learning Areas</vt:lpstr>
      <vt:lpstr>Supervised Learning : Important Concepts</vt:lpstr>
      <vt:lpstr>PowerPoint Presentation</vt:lpstr>
      <vt:lpstr>Example: Spam Filter</vt:lpstr>
      <vt:lpstr>PowerPoint Presentation</vt:lpstr>
      <vt:lpstr>Classification </vt:lpstr>
      <vt:lpstr>Inductive learning</vt:lpstr>
      <vt:lpstr>Inductive learning method</vt:lpstr>
      <vt:lpstr>Contd.,</vt:lpstr>
      <vt:lpstr>Supervised Learning</vt:lpstr>
      <vt:lpstr>PowerPoint Presentation</vt:lpstr>
      <vt:lpstr>PowerPoint Presentation</vt:lpstr>
      <vt:lpstr>Applications of SL</vt:lpstr>
      <vt:lpstr>Unsupervised Learning</vt:lpstr>
      <vt:lpstr>PowerPoint Presentation</vt:lpstr>
      <vt:lpstr>Types of USL….</vt:lpstr>
      <vt:lpstr>scenario</vt:lpstr>
      <vt:lpstr>Reinforcement learning</vt:lpstr>
      <vt:lpstr>Example</vt:lpstr>
      <vt:lpstr>Contd.,</vt:lpstr>
      <vt:lpstr>PowerPoint Presentation</vt:lpstr>
      <vt:lpstr>Types of Reinforcement</vt:lpstr>
      <vt:lpstr>Contd.,</vt:lpstr>
      <vt:lpstr>Comparison Table</vt:lpstr>
      <vt:lpstr>PowerPoint Presentation</vt:lpstr>
      <vt:lpstr>Curse of Dimensionality</vt:lpstr>
      <vt:lpstr>Dimensionality Reduction</vt:lpstr>
      <vt:lpstr>Contd.,</vt:lpstr>
      <vt:lpstr>Feature Extraction</vt:lpstr>
      <vt:lpstr>Contd.,</vt:lpstr>
      <vt:lpstr>Vector Representation</vt:lpstr>
      <vt:lpstr>Contd.,</vt:lpstr>
      <vt:lpstr>Principal Component Analysis (PCA)</vt:lpstr>
      <vt:lpstr>Principal Component Analysis (PCA)</vt:lpstr>
      <vt:lpstr>PCA - Steps</vt:lpstr>
      <vt:lpstr>PCA - Steps</vt:lpstr>
      <vt:lpstr>PCA - Steps</vt:lpstr>
      <vt:lpstr>What is the Linear Transformation implied by PCA?</vt:lpstr>
      <vt:lpstr>What is the form of Σy ?</vt:lpstr>
      <vt:lpstr>Interpretation of PCA</vt:lpstr>
      <vt:lpstr>Example </vt:lpstr>
      <vt:lpstr>Contd.,</vt:lpstr>
      <vt:lpstr>How do we choose K ?</vt:lpstr>
      <vt:lpstr>Approximation Error</vt:lpstr>
      <vt:lpstr>Data Normalization</vt:lpstr>
      <vt:lpstr>Application to Images</vt:lpstr>
      <vt:lpstr>Application to Images Contd.,</vt:lpstr>
      <vt:lpstr>Application to Images Contd.,</vt:lpstr>
      <vt:lpstr>Application to Images Contd.,</vt:lpstr>
      <vt:lpstr>Application to Images Contd.,</vt:lpstr>
      <vt:lpstr>Example</vt:lpstr>
      <vt:lpstr>Example Contd.,</vt:lpstr>
      <vt:lpstr>Example Contd.,</vt:lpstr>
      <vt:lpstr>Example Contd.,</vt:lpstr>
      <vt:lpstr>Limitations</vt:lpstr>
      <vt:lpstr>Limitations contd.,</vt:lpstr>
      <vt:lpstr>Limitations contd.,</vt:lpstr>
      <vt:lpstr>Linear Discriminant Analysis (LDA)</vt:lpstr>
      <vt:lpstr>Linear Discriminant Analysis (LDA) Contd.,</vt:lpstr>
      <vt:lpstr>Linear Discriminant Analysis (LDA) Contd.,</vt:lpstr>
      <vt:lpstr>Linear Discriminant Analysis (LDA) Contd.,</vt:lpstr>
      <vt:lpstr>Example</vt:lpstr>
      <vt:lpstr>Linear Discriminant Analysis (LDA) Contd.,</vt:lpstr>
      <vt:lpstr>Linear Discriminant Analysis (LDA) Contd.,</vt:lpstr>
      <vt:lpstr>PowerPoint Presentation</vt:lpstr>
      <vt:lpstr>Classification—A Two-Step Process </vt:lpstr>
      <vt:lpstr>PowerPoint Presentation</vt:lpstr>
      <vt:lpstr>Illustrating Classification Task</vt:lpstr>
      <vt:lpstr>Issues: Data Preparation</vt:lpstr>
      <vt:lpstr>Classification Techniques</vt:lpstr>
      <vt:lpstr>Learning decision trees</vt:lpstr>
      <vt:lpstr>Feature(Attribute)-based representations</vt:lpstr>
      <vt:lpstr>Decision trees</vt:lpstr>
      <vt:lpstr>Expressiveness</vt:lpstr>
      <vt:lpstr>Rule-Based Classifier</vt:lpstr>
      <vt:lpstr>Rule-based Classifier (Example)</vt:lpstr>
      <vt:lpstr>Rule Extraction from a Decision Tree</vt:lpstr>
      <vt:lpstr>K-Nearest Neighbors</vt:lpstr>
      <vt:lpstr>K-Nearest Neighbors</vt:lpstr>
      <vt:lpstr>K-Nearest Neighbors</vt:lpstr>
      <vt:lpstr>K-Nearest Neighbors</vt:lpstr>
      <vt:lpstr>K-NN Issues</vt:lpstr>
      <vt:lpstr>K-NN Metrics</vt:lpstr>
      <vt:lpstr>K-NN Metrics</vt:lpstr>
      <vt:lpstr>Linear Regression</vt:lpstr>
      <vt:lpstr>Linear Regression</vt:lpstr>
      <vt:lpstr>Linear Regression</vt:lpstr>
      <vt:lpstr>Residual Sum-of-Squares</vt:lpstr>
      <vt:lpstr>Iterative Regression Solutions</vt:lpstr>
      <vt:lpstr>Stochastic Gradient</vt:lpstr>
      <vt:lpstr>R2-values and P-values</vt:lpstr>
      <vt:lpstr>R2-values and P-values</vt:lpstr>
      <vt:lpstr>R-squared</vt:lpstr>
      <vt:lpstr>R2-values and P-values</vt:lpstr>
      <vt:lpstr>PowerPoint Presentation</vt:lpstr>
      <vt:lpstr>Decision tree learning</vt:lpstr>
      <vt:lpstr>Decision Tree Construction Algorithm</vt:lpstr>
      <vt:lpstr>Decision Tree Induction: Training Dataset</vt:lpstr>
      <vt:lpstr>Example</vt:lpstr>
      <vt:lpstr>Example contd.,</vt:lpstr>
      <vt:lpstr>Example contd.,</vt:lpstr>
      <vt:lpstr>Example contd.,</vt:lpstr>
      <vt:lpstr>Example contd.,</vt:lpstr>
      <vt:lpstr>Example contd.,</vt:lpstr>
      <vt:lpstr>Example contd.,</vt:lpstr>
      <vt:lpstr>Tree Induction</vt:lpstr>
      <vt:lpstr>Choosing an attribute</vt:lpstr>
      <vt:lpstr>How to determine the Best Split</vt:lpstr>
      <vt:lpstr>Measures of Node Impurity</vt:lpstr>
      <vt:lpstr>Attribute Selection Measure: Information Gain (ID3/C4.5)</vt:lpstr>
      <vt:lpstr>Information gain</vt:lpstr>
      <vt:lpstr>Example contd.,</vt:lpstr>
      <vt:lpstr>Measure of Impurity: GINI  (CART, IBM Intelligent Miner)</vt:lpstr>
      <vt:lpstr>Splitting Based on GINI</vt:lpstr>
      <vt:lpstr>Comparison of Attribute Selection Methods</vt:lpstr>
      <vt:lpstr>Example Algorithm: C4.5</vt:lpstr>
      <vt:lpstr>Decision Tree Based Classification</vt:lpstr>
      <vt:lpstr>Decision Tree Based Classification</vt:lpstr>
      <vt:lpstr>Overfitting and Tree Pruning</vt:lpstr>
      <vt:lpstr>What is a Bayesian Network ?</vt:lpstr>
      <vt:lpstr>Why learn Bayesian networks?</vt:lpstr>
      <vt:lpstr>What Bayesian Networks are good for?</vt:lpstr>
      <vt:lpstr>App. : Recommendation Systems</vt:lpstr>
      <vt:lpstr>Sample of General Product Rule</vt:lpstr>
      <vt:lpstr>Terminology</vt:lpstr>
      <vt:lpstr>Bayesian Networks</vt:lpstr>
      <vt:lpstr>Bayesian Networks-The Joint Probability Distribution</vt:lpstr>
      <vt:lpstr>Bayesian Networks</vt:lpstr>
      <vt:lpstr>BN Semantics</vt:lpstr>
      <vt:lpstr>Reasoning in BNs</vt:lpstr>
      <vt:lpstr>Bayesian Belief Networks (BNs)</vt:lpstr>
      <vt:lpstr>A Directed Acyclic Graph</vt:lpstr>
      <vt:lpstr>A Set of Tables for Each Node</vt:lpstr>
      <vt:lpstr>A Set of Tables for Each Node</vt:lpstr>
      <vt:lpstr>Using a Bayesian Network Example</vt:lpstr>
      <vt:lpstr>Example</vt:lpstr>
      <vt:lpstr>Independence</vt:lpstr>
      <vt:lpstr>Put it all together</vt:lpstr>
      <vt:lpstr>Contd.,</vt:lpstr>
      <vt:lpstr>Limitations Of Bayesian Networks </vt:lpstr>
      <vt:lpstr>PowerPoint Presentation</vt:lpstr>
      <vt:lpstr>Constructing Bayesian networks</vt:lpstr>
      <vt:lpstr>Bayesian Networks – Example I</vt:lpstr>
      <vt:lpstr>Product Rule</vt:lpstr>
      <vt:lpstr>Marginalization</vt:lpstr>
      <vt:lpstr>Bayes Rule Revisited</vt:lpstr>
      <vt:lpstr>Causes and Bayes’ Rule</vt:lpstr>
      <vt:lpstr>Example II - Alarm (from Judea Pearl)</vt:lpstr>
      <vt:lpstr>Step 1</vt:lpstr>
      <vt:lpstr>Example II – Alarm Contd.,</vt:lpstr>
      <vt:lpstr>Topology of Belief Network</vt:lpstr>
      <vt:lpstr>Step 2</vt:lpstr>
      <vt:lpstr>Example II-CPT for Alarm Node</vt:lpstr>
      <vt:lpstr>Example II – Alarm Contd.,</vt:lpstr>
      <vt:lpstr>Population-wide ANomaly Detection and Assessment (PANDA)</vt:lpstr>
      <vt:lpstr>Population-Wide Approach</vt:lpstr>
      <vt:lpstr>Full Joint Distribution</vt:lpstr>
      <vt:lpstr>  Conditional Independence in BNs</vt:lpstr>
      <vt:lpstr>Semantics of Belief Networks</vt:lpstr>
      <vt:lpstr>Example Calculation</vt:lpstr>
      <vt:lpstr>Network as representation of joint</vt:lpstr>
      <vt:lpstr>Semantics</vt:lpstr>
      <vt:lpstr>Causal Inferences</vt:lpstr>
      <vt:lpstr>Diagnostic Inferences</vt:lpstr>
      <vt:lpstr>PowerPoint Presentation</vt:lpstr>
      <vt:lpstr>PowerPoint Presentation</vt:lpstr>
      <vt:lpstr>Real Neurons</vt:lpstr>
      <vt:lpstr>The Neuron Metaphor</vt:lpstr>
      <vt:lpstr>The goals of neural computation</vt:lpstr>
      <vt:lpstr>A Neural Network</vt:lpstr>
      <vt:lpstr>Artificial Neural Network</vt:lpstr>
      <vt:lpstr>Pros and Cons of Neural Networks</vt:lpstr>
      <vt:lpstr>Origin of Neural Networks</vt:lpstr>
      <vt:lpstr>Types of Neural Network</vt:lpstr>
      <vt:lpstr>Types of Neural Network</vt:lpstr>
      <vt:lpstr>Types of Neural Network</vt:lpstr>
      <vt:lpstr>Feed Forward Network Functions</vt:lpstr>
      <vt:lpstr>First Layer: Basis Functions</vt:lpstr>
      <vt:lpstr>First Layer: Basis Functions</vt:lpstr>
      <vt:lpstr>Activation Function</vt:lpstr>
      <vt:lpstr>Activation Function</vt:lpstr>
      <vt:lpstr>Second Layer: Activation Functions</vt:lpstr>
      <vt:lpstr>Overall Network Function</vt:lpstr>
      <vt:lpstr>Forward Propagation</vt:lpstr>
      <vt:lpstr>Feed Forward Networks</vt:lpstr>
      <vt:lpstr>Feed Forward Networks</vt:lpstr>
      <vt:lpstr>Feed Forward Networks</vt:lpstr>
      <vt:lpstr>Feed Forward Networks</vt:lpstr>
      <vt:lpstr>Representation power of Feed Forward Networks</vt:lpstr>
      <vt:lpstr>Two-class Classification</vt:lpstr>
      <vt:lpstr>Network Training</vt:lpstr>
      <vt:lpstr>Network Training</vt:lpstr>
      <vt:lpstr>Parameter Optimization: Geometrical View</vt:lpstr>
      <vt:lpstr>Neural Network Learning Problem</vt:lpstr>
      <vt:lpstr>Descent Methods</vt:lpstr>
      <vt:lpstr>Descent Methods</vt:lpstr>
      <vt:lpstr>Computing Gradients</vt:lpstr>
      <vt:lpstr>PowerPoint Presentation</vt:lpstr>
      <vt:lpstr> Training, Validation, and Test sets</vt:lpstr>
      <vt:lpstr>Evaluating a model</vt:lpstr>
      <vt:lpstr>Evaluating a model</vt:lpstr>
      <vt:lpstr>Classification Metrics</vt:lpstr>
      <vt:lpstr>Classification Metrics contd.,</vt:lpstr>
      <vt:lpstr>Three Main Metrics</vt:lpstr>
      <vt:lpstr>Contd.,</vt:lpstr>
      <vt:lpstr>Precision and Recall</vt:lpstr>
      <vt:lpstr>F-score</vt:lpstr>
      <vt:lpstr>Regression metrics</vt:lpstr>
      <vt:lpstr>Metrics For Regression Models</vt:lpstr>
      <vt:lpstr>Contd.,</vt:lpstr>
      <vt:lpstr>Contd.,</vt:lpstr>
      <vt:lpstr>Bias vs Variance</vt:lpstr>
      <vt:lpstr>Bias vs Variance Contd.,</vt:lpstr>
      <vt:lpstr>Validation curves</vt:lpstr>
      <vt:lpstr>Validation curves Contd.,</vt:lpstr>
      <vt:lpstr>Learning curves</vt:lpstr>
      <vt:lpstr>Learning curves Contd.,</vt:lpstr>
      <vt:lpstr>Learning curves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UNIT IV</dc:title>
  <dc:creator>lakshmanan</dc:creator>
  <cp:lastModifiedBy>kavitha4cse@gmail.com</cp:lastModifiedBy>
  <cp:revision>232</cp:revision>
  <dcterms:created xsi:type="dcterms:W3CDTF">2020-04-03T05:15:40Z</dcterms:created>
  <dcterms:modified xsi:type="dcterms:W3CDTF">2022-01-17T18:59:07Z</dcterms:modified>
</cp:coreProperties>
</file>